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257" r:id="rId2"/>
    <p:sldId id="597" r:id="rId3"/>
    <p:sldId id="733" r:id="rId4"/>
    <p:sldId id="739" r:id="rId5"/>
    <p:sldId id="922" r:id="rId6"/>
    <p:sldId id="923" r:id="rId7"/>
    <p:sldId id="924" r:id="rId8"/>
    <p:sldId id="921" r:id="rId9"/>
    <p:sldId id="925" r:id="rId10"/>
    <p:sldId id="929" r:id="rId11"/>
    <p:sldId id="940" r:id="rId12"/>
    <p:sldId id="928" r:id="rId13"/>
    <p:sldId id="927" r:id="rId14"/>
    <p:sldId id="930" r:id="rId15"/>
    <p:sldId id="931" r:id="rId16"/>
    <p:sldId id="932" r:id="rId17"/>
    <p:sldId id="933" r:id="rId18"/>
    <p:sldId id="934" r:id="rId19"/>
    <p:sldId id="935" r:id="rId20"/>
    <p:sldId id="936" r:id="rId21"/>
    <p:sldId id="937" r:id="rId22"/>
    <p:sldId id="938" r:id="rId23"/>
    <p:sldId id="941" r:id="rId24"/>
    <p:sldId id="942" r:id="rId25"/>
    <p:sldId id="939" r:id="rId26"/>
    <p:sldId id="943" r:id="rId27"/>
    <p:sldId id="1002" r:id="rId28"/>
    <p:sldId id="945" r:id="rId29"/>
    <p:sldId id="946" r:id="rId30"/>
    <p:sldId id="949" r:id="rId31"/>
    <p:sldId id="950" r:id="rId32"/>
    <p:sldId id="951" r:id="rId33"/>
    <p:sldId id="952" r:id="rId34"/>
    <p:sldId id="953" r:id="rId35"/>
    <p:sldId id="954" r:id="rId36"/>
    <p:sldId id="955" r:id="rId37"/>
    <p:sldId id="956" r:id="rId38"/>
    <p:sldId id="957" r:id="rId39"/>
    <p:sldId id="958" r:id="rId40"/>
    <p:sldId id="961" r:id="rId41"/>
    <p:sldId id="997" r:id="rId42"/>
    <p:sldId id="962" r:id="rId43"/>
    <p:sldId id="964" r:id="rId44"/>
    <p:sldId id="963" r:id="rId45"/>
    <p:sldId id="965" r:id="rId46"/>
    <p:sldId id="966" r:id="rId47"/>
    <p:sldId id="978" r:id="rId48"/>
    <p:sldId id="998" r:id="rId49"/>
    <p:sldId id="979" r:id="rId50"/>
    <p:sldId id="984" r:id="rId51"/>
    <p:sldId id="983" r:id="rId52"/>
    <p:sldId id="985" r:id="rId53"/>
    <p:sldId id="986" r:id="rId54"/>
    <p:sldId id="982" r:id="rId55"/>
    <p:sldId id="972" r:id="rId56"/>
    <p:sldId id="975" r:id="rId57"/>
    <p:sldId id="989" r:id="rId58"/>
    <p:sldId id="991" r:id="rId59"/>
    <p:sldId id="1004" r:id="rId60"/>
    <p:sldId id="1006" r:id="rId61"/>
    <p:sldId id="1007" r:id="rId62"/>
    <p:sldId id="1008" r:id="rId63"/>
    <p:sldId id="912" r:id="rId64"/>
    <p:sldId id="836" r:id="rId65"/>
    <p:sldId id="1009" r:id="rId66"/>
    <p:sldId id="1010" r:id="rId67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1pPr>
    <a:lvl2pPr marL="457200" algn="l" rtl="0" fontAlgn="base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2pPr>
    <a:lvl3pPr marL="914400" algn="l" rtl="0" fontAlgn="base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3pPr>
    <a:lvl4pPr marL="1371600" algn="l" rtl="0" fontAlgn="base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4pPr>
    <a:lvl5pPr marL="1828800" algn="l" rtl="0" fontAlgn="base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5pPr>
    <a:lvl6pPr marL="2286000" algn="l" defTabSz="914400" rtl="0" eaLnBrk="1" latinLnBrk="0" hangingPunct="1"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6pPr>
    <a:lvl7pPr marL="2743200" algn="l" defTabSz="914400" rtl="0" eaLnBrk="1" latinLnBrk="0" hangingPunct="1"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7pPr>
    <a:lvl8pPr marL="3200400" algn="l" defTabSz="914400" rtl="0" eaLnBrk="1" latinLnBrk="0" hangingPunct="1"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8pPr>
    <a:lvl9pPr marL="3657600" algn="l" defTabSz="914400" rtl="0" eaLnBrk="1" latinLnBrk="0" hangingPunct="1"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FF33"/>
    <a:srgbClr val="CCFFFF"/>
    <a:srgbClr val="CC00CC"/>
    <a:srgbClr val="CCFF99"/>
    <a:srgbClr val="FFE0A4"/>
    <a:srgbClr val="6633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260" autoAdjust="0"/>
    <p:restoredTop sz="85176" autoAdjust="0"/>
  </p:normalViewPr>
  <p:slideViewPr>
    <p:cSldViewPr>
      <p:cViewPr varScale="1">
        <p:scale>
          <a:sx n="94" d="100"/>
          <a:sy n="94" d="100"/>
        </p:scale>
        <p:origin x="-1398" y="-108"/>
      </p:cViewPr>
      <p:guideLst>
        <p:guide orient="horz" pos="2496"/>
        <p:guide pos="288"/>
      </p:guideLst>
    </p:cSldViewPr>
  </p:slideViewPr>
  <p:outlineViewPr>
    <p:cViewPr>
      <p:scale>
        <a:sx n="33" d="100"/>
        <a:sy n="33" d="100"/>
      </p:scale>
      <p:origin x="0" y="3072"/>
    </p:cViewPr>
    <p:sldLst>
      <p:sld r:id="rId1" collapse="1"/>
    </p:sldLst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18368"/>
    </p:cViewPr>
  </p:sorterViewPr>
  <p:notesViewPr>
    <p:cSldViewPr>
      <p:cViewPr varScale="1">
        <p:scale>
          <a:sx n="72" d="100"/>
          <a:sy n="72" d="100"/>
        </p:scale>
        <p:origin x="-2148" y="-90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5.wmf"/><Relationship Id="rId1" Type="http://schemas.openxmlformats.org/officeDocument/2006/relationships/image" Target="../media/image16.wmf"/><Relationship Id="rId4" Type="http://schemas.openxmlformats.org/officeDocument/2006/relationships/image" Target="../media/image18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9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26.wmf"/><Relationship Id="rId7" Type="http://schemas.openxmlformats.org/officeDocument/2006/relationships/image" Target="../media/image18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17.wmf"/><Relationship Id="rId5" Type="http://schemas.openxmlformats.org/officeDocument/2006/relationships/image" Target="../media/image28.wmf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image" Target="../media/image29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30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34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33.wmf"/><Relationship Id="rId7" Type="http://schemas.openxmlformats.org/officeDocument/2006/relationships/image" Target="../media/image29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28.wmf"/><Relationship Id="rId5" Type="http://schemas.openxmlformats.org/officeDocument/2006/relationships/image" Target="../media/image34.wmf"/><Relationship Id="rId4" Type="http://schemas.openxmlformats.org/officeDocument/2006/relationships/image" Target="../media/image35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8.wmf"/><Relationship Id="rId7" Type="http://schemas.openxmlformats.org/officeDocument/2006/relationships/image" Target="../media/image35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3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Relationship Id="rId9" Type="http://schemas.openxmlformats.org/officeDocument/2006/relationships/image" Target="../media/image36.wmf"/></Relationships>
</file>

<file path=ppt/drawings/_rels/vmlDrawing2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8.wmf"/><Relationship Id="rId7" Type="http://schemas.openxmlformats.org/officeDocument/2006/relationships/image" Target="../media/image35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0.wmf"/><Relationship Id="rId10" Type="http://schemas.openxmlformats.org/officeDocument/2006/relationships/image" Target="../media/image37.wmf"/><Relationship Id="rId4" Type="http://schemas.openxmlformats.org/officeDocument/2006/relationships/image" Target="../media/image29.wmf"/><Relationship Id="rId9" Type="http://schemas.openxmlformats.org/officeDocument/2006/relationships/image" Target="../media/image36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8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7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6.wmf"/><Relationship Id="rId2" Type="http://schemas.openxmlformats.org/officeDocument/2006/relationships/image" Target="../media/image8.wmf"/><Relationship Id="rId1" Type="http://schemas.openxmlformats.org/officeDocument/2006/relationships/image" Target="../media/image2.wmf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8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7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8.wmf"/><Relationship Id="rId2" Type="http://schemas.openxmlformats.org/officeDocument/2006/relationships/image" Target="../media/image28.wmf"/><Relationship Id="rId1" Type="http://schemas.openxmlformats.org/officeDocument/2006/relationships/image" Target="../media/image31.wmf"/><Relationship Id="rId6" Type="http://schemas.openxmlformats.org/officeDocument/2006/relationships/image" Target="../media/image39.wmf"/><Relationship Id="rId5" Type="http://schemas.openxmlformats.org/officeDocument/2006/relationships/image" Target="../media/image37.wmf"/><Relationship Id="rId4" Type="http://schemas.openxmlformats.org/officeDocument/2006/relationships/image" Target="../media/image30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7" Type="http://schemas.openxmlformats.org/officeDocument/2006/relationships/image" Target="../media/image52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1.wmf"/><Relationship Id="rId5" Type="http://schemas.openxmlformats.org/officeDocument/2006/relationships/image" Target="../media/image53.wmf"/><Relationship Id="rId4" Type="http://schemas.openxmlformats.org/officeDocument/2006/relationships/image" Target="../media/image50.wmf"/></Relationships>
</file>

<file path=ppt/drawings/_rels/vmlDrawing3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9.wmf"/><Relationship Id="rId7" Type="http://schemas.openxmlformats.org/officeDocument/2006/relationships/image" Target="../media/image51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3.wmf"/><Relationship Id="rId5" Type="http://schemas.openxmlformats.org/officeDocument/2006/relationships/image" Target="../media/image54.wmf"/><Relationship Id="rId4" Type="http://schemas.openxmlformats.org/officeDocument/2006/relationships/image" Target="../media/image50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8.wmf"/><Relationship Id="rId2" Type="http://schemas.openxmlformats.org/officeDocument/2006/relationships/image" Target="../media/image9.wmf"/><Relationship Id="rId1" Type="http://schemas.openxmlformats.org/officeDocument/2006/relationships/image" Target="../media/image2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4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4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4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7.wmf"/><Relationship Id="rId6" Type="http://schemas.openxmlformats.org/officeDocument/2006/relationships/image" Target="../media/image58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4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4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4" Type="http://schemas.openxmlformats.org/officeDocument/2006/relationships/image" Target="../media/image67.wmf"/></Relationships>
</file>

<file path=ppt/drawings/_rels/vmlDrawing4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4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2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5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8.wmf"/><Relationship Id="rId1" Type="http://schemas.openxmlformats.org/officeDocument/2006/relationships/image" Target="../media/image69.wmf"/></Relationships>
</file>

<file path=ppt/drawings/_rels/vmlDrawing5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6.wmf"/><Relationship Id="rId1" Type="http://schemas.openxmlformats.org/officeDocument/2006/relationships/image" Target="../media/image3.wmf"/><Relationship Id="rId4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6.wmf"/><Relationship Id="rId1" Type="http://schemas.openxmlformats.org/officeDocument/2006/relationships/image" Target="../media/image3.wmf"/><Relationship Id="rId4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6.wmf"/><Relationship Id="rId1" Type="http://schemas.openxmlformats.org/officeDocument/2006/relationships/image" Target="../media/image3.wmf"/><Relationship Id="rId4" Type="http://schemas.openxmlformats.org/officeDocument/2006/relationships/image" Target="../media/image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6.wmf"/><Relationship Id="rId1" Type="http://schemas.openxmlformats.org/officeDocument/2006/relationships/image" Target="../media/image3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2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2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fld id="{C6F11AA0-D156-404D-B6F7-C01E05EE7CD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00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03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0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00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00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fld id="{61BBBF62-C7BA-4CE7-A02D-B73E07CE71B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8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8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8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8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40CF20-1787-4496-96D1-3C6F1C053266}" type="slidenum">
              <a:rPr lang="zh-TW" altLang="en-US" smtClean="0">
                <a:latin typeface="Times"/>
                <a:ea typeface="AppleMyungjo"/>
                <a:cs typeface="AppleMyungjo"/>
              </a:rPr>
              <a:pPr/>
              <a:t>1</a:t>
            </a:fld>
            <a:endParaRPr lang="en-US" altLang="zh-TW" smtClean="0">
              <a:latin typeface="Times"/>
              <a:ea typeface="AppleMyungjo"/>
              <a:cs typeface="AppleMyungjo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latin typeface="Times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latin typeface="Times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>
              <a:latin typeface="Times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F4804-AB2F-49E5-83FF-211C55E716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C69CA-45E3-4797-A6AB-A90B7CFA56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228600"/>
            <a:ext cx="2152650" cy="5943600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305550" cy="5943600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139CD-F0A0-4764-BE65-84B568F3CF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914400"/>
          </a:xfr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 altLang="zh-TW" dirty="0" smtClean="0"/>
              <a:t>Click to edit Master title style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229100" cy="48006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371600"/>
            <a:ext cx="4229100" cy="23241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848100"/>
            <a:ext cx="4229100" cy="23241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082B1-4654-4B39-AEFB-BB93518318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04800" y="228600"/>
            <a:ext cx="8610600" cy="914400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4229100" cy="23241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371600"/>
            <a:ext cx="4229100" cy="23241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3848100"/>
            <a:ext cx="4229100" cy="23241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6300" y="3848100"/>
            <a:ext cx="4229100" cy="23241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B73C9-5B77-4841-85FC-2ABB7043B7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2291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371600"/>
            <a:ext cx="42291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6C5C1-AF71-48DE-85B0-1AA0F9D93D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ICASSP 2007 student paper contest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altLang="zh-TW" dirty="0" smtClean="0"/>
              <a:t>Click to edit Master title style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zh-TW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07622-2C29-434D-8263-2F6DE88C4F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ICASSP 2008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60247-BF72-4956-B4BC-1B65F9E47D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E5922-A5E9-4136-A294-1D3E5D3E0B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072B2-003E-4A16-B15C-3FDEBEEFBA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FFD1A-80D2-45E8-A779-5AFC225AD4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5ED62-16FA-40E0-9596-B842B1D61D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F323F-E1B8-483A-9799-EA0734F723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F76B2-993C-4647-A20E-D7DE727D0B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1600"/>
            <a:ext cx="8610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334125"/>
            <a:ext cx="95885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0">
                <a:solidFill>
                  <a:srgbClr val="2B2C47"/>
                </a:solidFill>
                <a:latin typeface="Georgia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fld id="{3D2D1D06-0B01-479D-AFE6-845EB2E41C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69637" name="Group 9"/>
          <p:cNvGrpSpPr>
            <a:grpSpLocks/>
          </p:cNvGrpSpPr>
          <p:nvPr/>
        </p:nvGrpSpPr>
        <p:grpSpPr bwMode="auto">
          <a:xfrm>
            <a:off x="304800" y="1141413"/>
            <a:ext cx="8610600" cy="76200"/>
            <a:chOff x="192" y="768"/>
            <a:chExt cx="5424" cy="48"/>
          </a:xfrm>
        </p:grpSpPr>
        <p:sp>
          <p:nvSpPr>
            <p:cNvPr id="1031" name="Line 7"/>
            <p:cNvSpPr>
              <a:spLocks noChangeShapeType="1"/>
            </p:cNvSpPr>
            <p:nvPr userDrawn="1"/>
          </p:nvSpPr>
          <p:spPr bwMode="auto">
            <a:xfrm>
              <a:off x="192" y="768"/>
              <a:ext cx="5424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TW" altLang="en-US" i="0">
                <a:latin typeface="Arial" charset="0"/>
                <a:ea typeface="AppleMyungjo" charset="-127"/>
                <a:cs typeface="+mn-cs"/>
              </a:endParaRPr>
            </a:p>
          </p:txBody>
        </p:sp>
        <p:sp>
          <p:nvSpPr>
            <p:cNvPr id="1032" name="Rectangle 8"/>
            <p:cNvSpPr>
              <a:spLocks noChangeArrowheads="1"/>
            </p:cNvSpPr>
            <p:nvPr userDrawn="1"/>
          </p:nvSpPr>
          <p:spPr bwMode="auto">
            <a:xfrm>
              <a:off x="192" y="768"/>
              <a:ext cx="1440" cy="48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TW" altLang="en-US" i="0">
                <a:latin typeface="Arial" pitchFamily="34" charset="0"/>
                <a:ea typeface="AppleMyungjo" charset="-127"/>
                <a:cs typeface="+mn-cs"/>
              </a:endParaRPr>
            </a:p>
          </p:txBody>
        </p:sp>
      </p:grp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04800" y="6257925"/>
            <a:ext cx="8610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TW" altLang="en-US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334125"/>
            <a:ext cx="758031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1" i="0">
                <a:latin typeface="+mn-lt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Asilomar Conference 2007</a:t>
            </a:r>
            <a:endParaRPr lang="en-US" altLang="zh-TW" dirty="0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0" r:id="rId1"/>
    <p:sldLayoutId id="2147484561" r:id="rId2"/>
    <p:sldLayoutId id="2147484562" r:id="rId3"/>
    <p:sldLayoutId id="2147484563" r:id="rId4"/>
    <p:sldLayoutId id="2147484564" r:id="rId5"/>
    <p:sldLayoutId id="2147484565" r:id="rId6"/>
    <p:sldLayoutId id="2147484566" r:id="rId7"/>
    <p:sldLayoutId id="2147484567" r:id="rId8"/>
    <p:sldLayoutId id="2147484568" r:id="rId9"/>
    <p:sldLayoutId id="2147484569" r:id="rId10"/>
    <p:sldLayoutId id="2147484570" r:id="rId11"/>
    <p:sldLayoutId id="2147484571" r:id="rId12"/>
    <p:sldLayoutId id="2147484572" r:id="rId13"/>
    <p:sldLayoutId id="2147484573" r:id="rId14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Arial" pitchFamily="34" charset="0"/>
          <a:ea typeface="AppleMyungjo" charset="-127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Arial" pitchFamily="34" charset="0"/>
          <a:ea typeface="AppleMyungjo" charset="-127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Arial" pitchFamily="34" charset="0"/>
          <a:ea typeface="AppleMyungjo" charset="-127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Arial" pitchFamily="34" charset="0"/>
          <a:ea typeface="AppleMyungjo" charset="-127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Georgia Bold" charset="0"/>
          <a:ea typeface="AppleMyungjo" charset="-127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Georgia Bold" charset="0"/>
          <a:ea typeface="AppleMyungjo" charset="-127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Georgia Bold" charset="0"/>
          <a:ea typeface="AppleMyungjo" charset="-127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Georgia Bold" charset="0"/>
          <a:ea typeface="AppleMyungjo" charset="-127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rgbClr val="2B2C4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rgbClr val="2B2C47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Times"/>
        <a:buChar char="•"/>
        <a:defRPr kumimoji="1" sz="2400">
          <a:solidFill>
            <a:srgbClr val="2B2C47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rgbClr val="2B2C47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rgbClr val="2B2C47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rgbClr val="2B2C4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rgbClr val="2B2C4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rgbClr val="2B2C4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rgbClr val="2B2C47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5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5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7.bin"/><Relationship Id="rId5" Type="http://schemas.openxmlformats.org/officeDocument/2006/relationships/oleObject" Target="../embeddings/oleObject66.bin"/><Relationship Id="rId4" Type="http://schemas.openxmlformats.org/officeDocument/2006/relationships/oleObject" Target="../embeddings/oleObject65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76.bin"/><Relationship Id="rId5" Type="http://schemas.openxmlformats.org/officeDocument/2006/relationships/oleObject" Target="../embeddings/oleObject75.bin"/><Relationship Id="rId4" Type="http://schemas.openxmlformats.org/officeDocument/2006/relationships/oleObject" Target="../embeddings/oleObject74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82.bin"/><Relationship Id="rId5" Type="http://schemas.openxmlformats.org/officeDocument/2006/relationships/oleObject" Target="../embeddings/oleObject81.bin"/><Relationship Id="rId4" Type="http://schemas.openxmlformats.org/officeDocument/2006/relationships/oleObject" Target="../embeddings/oleObject80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7.bin"/><Relationship Id="rId12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86.bin"/><Relationship Id="rId11" Type="http://schemas.openxmlformats.org/officeDocument/2006/relationships/oleObject" Target="../embeddings/oleObject91.bin"/><Relationship Id="rId5" Type="http://schemas.openxmlformats.org/officeDocument/2006/relationships/oleObject" Target="../embeddings/oleObject85.bin"/><Relationship Id="rId10" Type="http://schemas.openxmlformats.org/officeDocument/2006/relationships/oleObject" Target="../embeddings/oleObject90.bin"/><Relationship Id="rId4" Type="http://schemas.openxmlformats.org/officeDocument/2006/relationships/oleObject" Target="../embeddings/oleObject84.bin"/><Relationship Id="rId9" Type="http://schemas.openxmlformats.org/officeDocument/2006/relationships/oleObject" Target="../embeddings/oleObject89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96.bin"/><Relationship Id="rId5" Type="http://schemas.openxmlformats.org/officeDocument/2006/relationships/oleObject" Target="../embeddings/oleObject95.bin"/><Relationship Id="rId4" Type="http://schemas.openxmlformats.org/officeDocument/2006/relationships/oleObject" Target="../embeddings/oleObject94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3" Type="http://schemas.openxmlformats.org/officeDocument/2006/relationships/oleObject" Target="../embeddings/oleObject98.bin"/><Relationship Id="rId7" Type="http://schemas.openxmlformats.org/officeDocument/2006/relationships/oleObject" Target="../embeddings/oleObject10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01.bin"/><Relationship Id="rId5" Type="http://schemas.openxmlformats.org/officeDocument/2006/relationships/oleObject" Target="../embeddings/oleObject100.bin"/><Relationship Id="rId4" Type="http://schemas.openxmlformats.org/officeDocument/2006/relationships/oleObject" Target="../embeddings/oleObject99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9.bin"/><Relationship Id="rId3" Type="http://schemas.openxmlformats.org/officeDocument/2006/relationships/oleObject" Target="../embeddings/oleObject104.bin"/><Relationship Id="rId7" Type="http://schemas.openxmlformats.org/officeDocument/2006/relationships/oleObject" Target="../embeddings/oleObject10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07.bin"/><Relationship Id="rId5" Type="http://schemas.openxmlformats.org/officeDocument/2006/relationships/oleObject" Target="../embeddings/oleObject106.bin"/><Relationship Id="rId4" Type="http://schemas.openxmlformats.org/officeDocument/2006/relationships/oleObject" Target="../embeddings/oleObject105.bin"/><Relationship Id="rId9" Type="http://schemas.openxmlformats.org/officeDocument/2006/relationships/oleObject" Target="../embeddings/oleObject110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6.bin"/><Relationship Id="rId3" Type="http://schemas.openxmlformats.org/officeDocument/2006/relationships/oleObject" Target="../embeddings/oleObject111.bin"/><Relationship Id="rId7" Type="http://schemas.openxmlformats.org/officeDocument/2006/relationships/oleObject" Target="../embeddings/oleObject1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14.bin"/><Relationship Id="rId5" Type="http://schemas.openxmlformats.org/officeDocument/2006/relationships/oleObject" Target="../embeddings/oleObject113.bin"/><Relationship Id="rId10" Type="http://schemas.openxmlformats.org/officeDocument/2006/relationships/oleObject" Target="../embeddings/oleObject118.bin"/><Relationship Id="rId4" Type="http://schemas.openxmlformats.org/officeDocument/2006/relationships/oleObject" Target="../embeddings/oleObject112.bin"/><Relationship Id="rId9" Type="http://schemas.openxmlformats.org/officeDocument/2006/relationships/oleObject" Target="../embeddings/oleObject117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4.bin"/><Relationship Id="rId3" Type="http://schemas.openxmlformats.org/officeDocument/2006/relationships/oleObject" Target="../embeddings/oleObject119.bin"/><Relationship Id="rId7" Type="http://schemas.openxmlformats.org/officeDocument/2006/relationships/oleObject" Target="../embeddings/oleObject1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22.bin"/><Relationship Id="rId11" Type="http://schemas.openxmlformats.org/officeDocument/2006/relationships/oleObject" Target="../embeddings/oleObject127.bin"/><Relationship Id="rId5" Type="http://schemas.openxmlformats.org/officeDocument/2006/relationships/oleObject" Target="../embeddings/oleObject121.bin"/><Relationship Id="rId10" Type="http://schemas.openxmlformats.org/officeDocument/2006/relationships/oleObject" Target="../embeddings/oleObject126.bin"/><Relationship Id="rId4" Type="http://schemas.openxmlformats.org/officeDocument/2006/relationships/oleObject" Target="../embeddings/oleObject120.bin"/><Relationship Id="rId9" Type="http://schemas.openxmlformats.org/officeDocument/2006/relationships/oleObject" Target="../embeddings/oleObject125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3.bin"/><Relationship Id="rId13" Type="http://schemas.openxmlformats.org/officeDocument/2006/relationships/oleObject" Target="../embeddings/oleObject138.bin"/><Relationship Id="rId3" Type="http://schemas.openxmlformats.org/officeDocument/2006/relationships/oleObject" Target="../embeddings/oleObject128.bin"/><Relationship Id="rId7" Type="http://schemas.openxmlformats.org/officeDocument/2006/relationships/oleObject" Target="../embeddings/oleObject132.bin"/><Relationship Id="rId12" Type="http://schemas.openxmlformats.org/officeDocument/2006/relationships/oleObject" Target="../embeddings/oleObject1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31.bin"/><Relationship Id="rId11" Type="http://schemas.openxmlformats.org/officeDocument/2006/relationships/oleObject" Target="../embeddings/oleObject136.bin"/><Relationship Id="rId5" Type="http://schemas.openxmlformats.org/officeDocument/2006/relationships/oleObject" Target="../embeddings/oleObject130.bin"/><Relationship Id="rId10" Type="http://schemas.openxmlformats.org/officeDocument/2006/relationships/oleObject" Target="../embeddings/oleObject135.bin"/><Relationship Id="rId4" Type="http://schemas.openxmlformats.org/officeDocument/2006/relationships/oleObject" Target="../embeddings/oleObject129.bin"/><Relationship Id="rId9" Type="http://schemas.openxmlformats.org/officeDocument/2006/relationships/oleObject" Target="../embeddings/oleObject134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4.bin"/><Relationship Id="rId3" Type="http://schemas.openxmlformats.org/officeDocument/2006/relationships/oleObject" Target="../embeddings/oleObject139.bin"/><Relationship Id="rId7" Type="http://schemas.openxmlformats.org/officeDocument/2006/relationships/oleObject" Target="../embeddings/oleObject1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42.bin"/><Relationship Id="rId5" Type="http://schemas.openxmlformats.org/officeDocument/2006/relationships/oleObject" Target="../embeddings/oleObject141.bin"/><Relationship Id="rId4" Type="http://schemas.openxmlformats.org/officeDocument/2006/relationships/oleObject" Target="../embeddings/oleObject140.bin"/><Relationship Id="rId9" Type="http://schemas.openxmlformats.org/officeDocument/2006/relationships/oleObject" Target="../embeddings/oleObject145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1.bin"/><Relationship Id="rId3" Type="http://schemas.openxmlformats.org/officeDocument/2006/relationships/oleObject" Target="../embeddings/oleObject146.bin"/><Relationship Id="rId7" Type="http://schemas.openxmlformats.org/officeDocument/2006/relationships/oleObject" Target="../embeddings/oleObject1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49.bin"/><Relationship Id="rId5" Type="http://schemas.openxmlformats.org/officeDocument/2006/relationships/oleObject" Target="../embeddings/oleObject148.bin"/><Relationship Id="rId4" Type="http://schemas.openxmlformats.org/officeDocument/2006/relationships/oleObject" Target="../embeddings/oleObject147.bin"/><Relationship Id="rId9" Type="http://schemas.openxmlformats.org/officeDocument/2006/relationships/oleObject" Target="../embeddings/oleObject152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8.bin"/><Relationship Id="rId3" Type="http://schemas.openxmlformats.org/officeDocument/2006/relationships/oleObject" Target="../embeddings/oleObject153.bin"/><Relationship Id="rId7" Type="http://schemas.openxmlformats.org/officeDocument/2006/relationships/oleObject" Target="../embeddings/oleObject1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56.bin"/><Relationship Id="rId5" Type="http://schemas.openxmlformats.org/officeDocument/2006/relationships/oleObject" Target="../embeddings/oleObject155.bin"/><Relationship Id="rId4" Type="http://schemas.openxmlformats.org/officeDocument/2006/relationships/oleObject" Target="../embeddings/oleObject154.bin"/><Relationship Id="rId9" Type="http://schemas.openxmlformats.org/officeDocument/2006/relationships/oleObject" Target="../embeddings/oleObject15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5.bin"/><Relationship Id="rId3" Type="http://schemas.openxmlformats.org/officeDocument/2006/relationships/oleObject" Target="../embeddings/oleObject160.bin"/><Relationship Id="rId7" Type="http://schemas.openxmlformats.org/officeDocument/2006/relationships/oleObject" Target="../embeddings/oleObject1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63.bin"/><Relationship Id="rId5" Type="http://schemas.openxmlformats.org/officeDocument/2006/relationships/oleObject" Target="../embeddings/oleObject162.bin"/><Relationship Id="rId4" Type="http://schemas.openxmlformats.org/officeDocument/2006/relationships/oleObject" Target="../embeddings/oleObject161.bin"/><Relationship Id="rId9" Type="http://schemas.openxmlformats.org/officeDocument/2006/relationships/oleObject" Target="../embeddings/oleObject166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2.bin"/><Relationship Id="rId3" Type="http://schemas.openxmlformats.org/officeDocument/2006/relationships/oleObject" Target="../embeddings/oleObject167.bin"/><Relationship Id="rId7" Type="http://schemas.openxmlformats.org/officeDocument/2006/relationships/oleObject" Target="../embeddings/oleObject1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70.bin"/><Relationship Id="rId5" Type="http://schemas.openxmlformats.org/officeDocument/2006/relationships/oleObject" Target="../embeddings/oleObject169.bin"/><Relationship Id="rId4" Type="http://schemas.openxmlformats.org/officeDocument/2006/relationships/oleObject" Target="../embeddings/oleObject168.bin"/><Relationship Id="rId9" Type="http://schemas.openxmlformats.org/officeDocument/2006/relationships/oleObject" Target="../embeddings/oleObject173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oleObject175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5" Type="http://schemas.openxmlformats.org/officeDocument/2006/relationships/oleObject" Target="../embeddings/oleObject178.bin"/><Relationship Id="rId4" Type="http://schemas.openxmlformats.org/officeDocument/2006/relationships/oleObject" Target="../embeddings/oleObject177.bin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4.bin"/><Relationship Id="rId3" Type="http://schemas.openxmlformats.org/officeDocument/2006/relationships/oleObject" Target="../embeddings/oleObject179.bin"/><Relationship Id="rId7" Type="http://schemas.openxmlformats.org/officeDocument/2006/relationships/oleObject" Target="../embeddings/oleObject1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82.bin"/><Relationship Id="rId5" Type="http://schemas.openxmlformats.org/officeDocument/2006/relationships/oleObject" Target="../embeddings/oleObject181.bin"/><Relationship Id="rId4" Type="http://schemas.openxmlformats.org/officeDocument/2006/relationships/oleObject" Target="../embeddings/oleObject180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0.bin"/><Relationship Id="rId3" Type="http://schemas.openxmlformats.org/officeDocument/2006/relationships/oleObject" Target="../embeddings/oleObject185.bin"/><Relationship Id="rId7" Type="http://schemas.openxmlformats.org/officeDocument/2006/relationships/oleObject" Target="../embeddings/oleObject18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188.bin"/><Relationship Id="rId5" Type="http://schemas.openxmlformats.org/officeDocument/2006/relationships/oleObject" Target="../embeddings/oleObject187.bin"/><Relationship Id="rId4" Type="http://schemas.openxmlformats.org/officeDocument/2006/relationships/oleObject" Target="../embeddings/oleObject186.bin"/><Relationship Id="rId9" Type="http://schemas.openxmlformats.org/officeDocument/2006/relationships/oleObject" Target="../embeddings/oleObject191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7.bin"/><Relationship Id="rId3" Type="http://schemas.openxmlformats.org/officeDocument/2006/relationships/oleObject" Target="../embeddings/oleObject192.bin"/><Relationship Id="rId7" Type="http://schemas.openxmlformats.org/officeDocument/2006/relationships/oleObject" Target="../embeddings/oleObject19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195.bin"/><Relationship Id="rId5" Type="http://schemas.openxmlformats.org/officeDocument/2006/relationships/oleObject" Target="../embeddings/oleObject194.bin"/><Relationship Id="rId10" Type="http://schemas.openxmlformats.org/officeDocument/2006/relationships/oleObject" Target="../embeddings/oleObject199.bin"/><Relationship Id="rId4" Type="http://schemas.openxmlformats.org/officeDocument/2006/relationships/oleObject" Target="../embeddings/oleObject193.bin"/><Relationship Id="rId9" Type="http://schemas.openxmlformats.org/officeDocument/2006/relationships/oleObject" Target="../embeddings/oleObject198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4" Type="http://schemas.openxmlformats.org/officeDocument/2006/relationships/oleObject" Target="../embeddings/oleObject202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5" Type="http://schemas.openxmlformats.org/officeDocument/2006/relationships/oleObject" Target="../embeddings/oleObject205.bin"/><Relationship Id="rId4" Type="http://schemas.openxmlformats.org/officeDocument/2006/relationships/oleObject" Target="../embeddings/oleObject20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1.bin"/><Relationship Id="rId3" Type="http://schemas.openxmlformats.org/officeDocument/2006/relationships/oleObject" Target="../embeddings/oleObject206.bin"/><Relationship Id="rId7" Type="http://schemas.openxmlformats.org/officeDocument/2006/relationships/oleObject" Target="../embeddings/oleObject2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209.bin"/><Relationship Id="rId5" Type="http://schemas.openxmlformats.org/officeDocument/2006/relationships/oleObject" Target="../embeddings/oleObject208.bin"/><Relationship Id="rId4" Type="http://schemas.openxmlformats.org/officeDocument/2006/relationships/oleObject" Target="../embeddings/oleObject207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4.v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Relationship Id="rId4" Type="http://schemas.openxmlformats.org/officeDocument/2006/relationships/oleObject" Target="../embeddings/oleObject215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6.vml"/><Relationship Id="rId6" Type="http://schemas.openxmlformats.org/officeDocument/2006/relationships/oleObject" Target="../embeddings/oleObject219.bin"/><Relationship Id="rId5" Type="http://schemas.openxmlformats.org/officeDocument/2006/relationships/oleObject" Target="../embeddings/oleObject218.bin"/><Relationship Id="rId4" Type="http://schemas.openxmlformats.org/officeDocument/2006/relationships/oleObject" Target="../embeddings/oleObject217.bin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7.vml"/><Relationship Id="rId5" Type="http://schemas.openxmlformats.org/officeDocument/2006/relationships/oleObject" Target="../embeddings/oleObject222.bin"/><Relationship Id="rId4" Type="http://schemas.openxmlformats.org/officeDocument/2006/relationships/oleObject" Target="../embeddings/oleObject221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8.vml"/><Relationship Id="rId4" Type="http://schemas.openxmlformats.org/officeDocument/2006/relationships/oleObject" Target="../embeddings/oleObject223.bin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9.vml"/><Relationship Id="rId4" Type="http://schemas.openxmlformats.org/officeDocument/2006/relationships/image" Target="../media/image72.emf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0.vml"/><Relationship Id="rId4" Type="http://schemas.openxmlformats.org/officeDocument/2006/relationships/image" Target="../media/image72.emf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e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e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1.vml"/><Relationship Id="rId5" Type="http://schemas.openxmlformats.org/officeDocument/2006/relationships/oleObject" Target="../embeddings/oleObject228.bin"/><Relationship Id="rId4" Type="http://schemas.openxmlformats.org/officeDocument/2006/relationships/oleObject" Target="../embeddings/oleObject227.bin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2.vml"/><Relationship Id="rId5" Type="http://schemas.openxmlformats.org/officeDocument/2006/relationships/oleObject" Target="../embeddings/oleObject231.bin"/><Relationship Id="rId4" Type="http://schemas.openxmlformats.org/officeDocument/2006/relationships/oleObject" Target="../embeddings/oleObject23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00063"/>
            <a:ext cx="8839200" cy="1524000"/>
          </a:xfrm>
        </p:spPr>
        <p:txBody>
          <a:bodyPr/>
          <a:lstStyle/>
          <a:p>
            <a:pPr eaLnBrk="1" hangingPunct="1"/>
            <a:r>
              <a:rPr lang="en-US" altLang="zh-TW" sz="4800" b="1" smtClean="0"/>
              <a:t>Compressed Sensing in </a:t>
            </a:r>
            <a:br>
              <a:rPr lang="en-US" altLang="zh-TW" sz="4800" b="1" smtClean="0"/>
            </a:br>
            <a:r>
              <a:rPr lang="en-US" altLang="zh-TW" sz="4800" b="1" smtClean="0"/>
              <a:t>MIMO Radar</a:t>
            </a:r>
            <a:endParaRPr lang="en-US" altLang="ja-JP" sz="4800" b="1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59113" y="5057775"/>
            <a:ext cx="5856287" cy="609600"/>
          </a:xfrm>
        </p:spPr>
        <p:txBody>
          <a:bodyPr/>
          <a:lstStyle/>
          <a:p>
            <a:pPr algn="r" eaLnBrk="1" hangingPunct="1"/>
            <a:r>
              <a:rPr lang="en-US" altLang="zh-TW" sz="2000" smtClean="0"/>
              <a:t>Chun-Yang Chen and P. P. Vaidyanathan</a:t>
            </a:r>
            <a:endParaRPr lang="en-US" altLang="ja-JP" sz="2000" smtClean="0"/>
          </a:p>
        </p:txBody>
      </p:sp>
      <p:grpSp>
        <p:nvGrpSpPr>
          <p:cNvPr id="84996" name="Group 6"/>
          <p:cNvGrpSpPr>
            <a:grpSpLocks/>
          </p:cNvGrpSpPr>
          <p:nvPr/>
        </p:nvGrpSpPr>
        <p:grpSpPr bwMode="auto">
          <a:xfrm>
            <a:off x="304800" y="2057400"/>
            <a:ext cx="8610600" cy="76200"/>
            <a:chOff x="192" y="768"/>
            <a:chExt cx="5424" cy="48"/>
          </a:xfrm>
        </p:grpSpPr>
        <p:sp>
          <p:nvSpPr>
            <p:cNvPr id="85000" name="Line 7"/>
            <p:cNvSpPr>
              <a:spLocks noChangeShapeType="1"/>
            </p:cNvSpPr>
            <p:nvPr/>
          </p:nvSpPr>
          <p:spPr bwMode="auto">
            <a:xfrm>
              <a:off x="192" y="768"/>
              <a:ext cx="5424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5001" name="Rectangle 8"/>
            <p:cNvSpPr>
              <a:spLocks noChangeArrowheads="1"/>
            </p:cNvSpPr>
            <p:nvPr/>
          </p:nvSpPr>
          <p:spPr bwMode="auto">
            <a:xfrm>
              <a:off x="192" y="768"/>
              <a:ext cx="1440" cy="48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i="0">
                <a:latin typeface="Arial" pitchFamily="34" charset="0"/>
              </a:endParaRPr>
            </a:p>
          </p:txBody>
        </p:sp>
      </p:grpSp>
      <p:sp>
        <p:nvSpPr>
          <p:cNvPr id="84997" name="Rectangle 9"/>
          <p:cNvSpPr>
            <a:spLocks noChangeArrowheads="1"/>
          </p:cNvSpPr>
          <p:nvPr/>
        </p:nvSpPr>
        <p:spPr bwMode="auto">
          <a:xfrm>
            <a:off x="3886200" y="5522913"/>
            <a:ext cx="502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buFont typeface="Wingdings" pitchFamily="2" charset="2"/>
              <a:buNone/>
            </a:pPr>
            <a:r>
              <a:rPr lang="en-US" altLang="ja-JP" sz="1800" i="0">
                <a:solidFill>
                  <a:srgbClr val="2B2C47"/>
                </a:solidFill>
                <a:latin typeface="Arial" pitchFamily="34" charset="0"/>
                <a:cs typeface="Arial" pitchFamily="34" charset="0"/>
              </a:rPr>
              <a:t>California Institute of Technology</a:t>
            </a:r>
          </a:p>
          <a:p>
            <a:pPr algn="r">
              <a:spcBef>
                <a:spcPct val="20000"/>
              </a:spcBef>
              <a:buFont typeface="Wingdings" pitchFamily="2" charset="2"/>
              <a:buNone/>
            </a:pPr>
            <a:r>
              <a:rPr lang="en-US" altLang="ja-JP" sz="1800" i="0">
                <a:solidFill>
                  <a:srgbClr val="2B2C47"/>
                </a:solidFill>
                <a:latin typeface="Arial" pitchFamily="34" charset="0"/>
                <a:cs typeface="Arial" pitchFamily="34" charset="0"/>
              </a:rPr>
              <a:t>Electrical Engineering/DSP Lab</a:t>
            </a:r>
          </a:p>
          <a:p>
            <a:pPr algn="r">
              <a:spcBef>
                <a:spcPct val="20000"/>
              </a:spcBef>
              <a:buFont typeface="Wingdings" pitchFamily="2" charset="2"/>
              <a:buNone/>
            </a:pPr>
            <a:endParaRPr lang="en-US" altLang="ja-JP" sz="1000" i="0">
              <a:solidFill>
                <a:srgbClr val="2B2C47"/>
              </a:solidFill>
              <a:latin typeface="Arial" pitchFamily="34" charset="0"/>
              <a:cs typeface="Arial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</a:pPr>
            <a:endParaRPr lang="en-US" altLang="ja-JP" sz="1800" i="0">
              <a:solidFill>
                <a:srgbClr val="2B2C4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998" name="Rectangle 44"/>
          <p:cNvSpPr>
            <a:spLocks noChangeArrowheads="1"/>
          </p:cNvSpPr>
          <p:nvPr/>
        </p:nvSpPr>
        <p:spPr bwMode="auto">
          <a:xfrm>
            <a:off x="7254875" y="6215063"/>
            <a:ext cx="1658938" cy="3698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800" i="0">
                <a:solidFill>
                  <a:srgbClr val="2B2C47"/>
                </a:solidFill>
                <a:latin typeface="Arial" pitchFamily="34" charset="0"/>
                <a:cs typeface="Arial" pitchFamily="34" charset="0"/>
              </a:rPr>
              <a:t>Asilomar 2008</a:t>
            </a:r>
          </a:p>
        </p:txBody>
      </p:sp>
      <p:pic>
        <p:nvPicPr>
          <p:cNvPr id="84999" name="Picture 11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173038" y="4572000"/>
            <a:ext cx="3184525" cy="15748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Arial" pitchFamily="34" charset="0"/>
              </a:rPr>
              <a:t>Review: Compressed Sensing in Radar</a:t>
            </a:r>
          </a:p>
        </p:txBody>
      </p:sp>
      <p:sp>
        <p:nvSpPr>
          <p:cNvPr id="61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534729-C476-4CCB-8D17-B25C17A676AB}" type="slidenum">
              <a:rPr lang="en-US" altLang="ja-JP" smtClean="0">
                <a:ea typeface="AppleMyungjo"/>
                <a:cs typeface="AppleMyungjo"/>
              </a:rPr>
              <a:pPr/>
              <a:t>10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615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6153" name="Rectangle 28"/>
          <p:cNvSpPr>
            <a:spLocks noChangeArrowheads="1"/>
          </p:cNvSpPr>
          <p:nvPr/>
        </p:nvSpPr>
        <p:spPr bwMode="auto">
          <a:xfrm>
            <a:off x="285750" y="1357313"/>
            <a:ext cx="34353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pitchFamily="34" charset="0"/>
              </a:rPr>
              <a:t>[Herman &amp; Strohmer08]</a:t>
            </a:r>
            <a:endParaRPr lang="en-US" i="0"/>
          </a:p>
        </p:txBody>
      </p:sp>
      <p:grpSp>
        <p:nvGrpSpPr>
          <p:cNvPr id="6154" name="Group 50"/>
          <p:cNvGrpSpPr>
            <a:grpSpLocks/>
          </p:cNvGrpSpPr>
          <p:nvPr/>
        </p:nvGrpSpPr>
        <p:grpSpPr bwMode="auto">
          <a:xfrm>
            <a:off x="785813" y="2071688"/>
            <a:ext cx="417512" cy="430212"/>
            <a:chOff x="857224" y="2143116"/>
            <a:chExt cx="416905" cy="430216"/>
          </a:xfrm>
        </p:grpSpPr>
        <p:cxnSp>
          <p:nvCxnSpPr>
            <p:cNvPr id="6204" name="Straight Connector 35"/>
            <p:cNvCxnSpPr>
              <a:cxnSpLocks noChangeShapeType="1"/>
            </p:cNvCxnSpPr>
            <p:nvPr/>
          </p:nvCxnSpPr>
          <p:spPr bwMode="auto">
            <a:xfrm>
              <a:off x="857224" y="2571744"/>
              <a:ext cx="285752" cy="15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6205" name="Group 49"/>
            <p:cNvGrpSpPr>
              <a:grpSpLocks/>
            </p:cNvGrpSpPr>
            <p:nvPr/>
          </p:nvGrpSpPr>
          <p:grpSpPr bwMode="auto">
            <a:xfrm>
              <a:off x="988377" y="2143116"/>
              <a:ext cx="285752" cy="429422"/>
              <a:chOff x="988377" y="2143116"/>
              <a:chExt cx="285752" cy="429422"/>
            </a:xfrm>
          </p:grpSpPr>
          <p:cxnSp>
            <p:nvCxnSpPr>
              <p:cNvPr id="6206" name="Straight Connector 41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1035025" y="2464587"/>
                <a:ext cx="215108" cy="794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6207" name="Isosceles Triangle 42"/>
              <p:cNvSpPr>
                <a:spLocks noChangeArrowheads="1"/>
              </p:cNvSpPr>
              <p:nvPr/>
            </p:nvSpPr>
            <p:spPr bwMode="auto">
              <a:xfrm flipV="1">
                <a:off x="988377" y="2143116"/>
                <a:ext cx="285752" cy="214314"/>
              </a:xfrm>
              <a:prstGeom prst="triangle">
                <a:avLst>
                  <a:gd name="adj" fmla="val 50000"/>
                </a:avLst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 i="0">
                  <a:latin typeface="Arial" pitchFamily="34" charset="0"/>
                </a:endParaRPr>
              </a:p>
            </p:txBody>
          </p:sp>
        </p:grpSp>
      </p:grpSp>
      <p:cxnSp>
        <p:nvCxnSpPr>
          <p:cNvPr id="6155" name="Straight Arrow Connector 52"/>
          <p:cNvCxnSpPr>
            <a:cxnSpLocks noChangeShapeType="1"/>
          </p:cNvCxnSpPr>
          <p:nvPr/>
        </p:nvCxnSpPr>
        <p:spPr bwMode="auto">
          <a:xfrm>
            <a:off x="1643063" y="2214563"/>
            <a:ext cx="1071562" cy="158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156" name="Straight Arrow Connector 54"/>
          <p:cNvCxnSpPr>
            <a:cxnSpLocks noChangeShapeType="1"/>
          </p:cNvCxnSpPr>
          <p:nvPr/>
        </p:nvCxnSpPr>
        <p:spPr bwMode="auto">
          <a:xfrm rot="10800000">
            <a:off x="1643063" y="2428875"/>
            <a:ext cx="1071562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157" name="TextBox 55"/>
          <p:cNvSpPr txBox="1">
            <a:spLocks noChangeArrowheads="1"/>
          </p:cNvSpPr>
          <p:nvPr/>
        </p:nvSpPr>
        <p:spPr bwMode="auto">
          <a:xfrm>
            <a:off x="1928813" y="1857375"/>
            <a:ext cx="341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u</a:t>
            </a:r>
          </a:p>
        </p:txBody>
      </p:sp>
      <p:sp>
        <p:nvSpPr>
          <p:cNvPr id="6158" name="TextBox 56"/>
          <p:cNvSpPr txBox="1">
            <a:spLocks noChangeArrowheads="1"/>
          </p:cNvSpPr>
          <p:nvPr/>
        </p:nvSpPr>
        <p:spPr bwMode="auto">
          <a:xfrm>
            <a:off x="1944688" y="2386013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y</a:t>
            </a:r>
          </a:p>
        </p:txBody>
      </p:sp>
      <p:sp>
        <p:nvSpPr>
          <p:cNvPr id="6159" name="Oval 58"/>
          <p:cNvSpPr>
            <a:spLocks noChangeArrowheads="1"/>
          </p:cNvSpPr>
          <p:nvPr/>
        </p:nvSpPr>
        <p:spPr bwMode="auto">
          <a:xfrm>
            <a:off x="3000375" y="2143125"/>
            <a:ext cx="214313" cy="214313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6160" name="Oval 59"/>
          <p:cNvSpPr>
            <a:spLocks noChangeArrowheads="1"/>
          </p:cNvSpPr>
          <p:nvPr/>
        </p:nvSpPr>
        <p:spPr bwMode="auto">
          <a:xfrm>
            <a:off x="3714750" y="2143125"/>
            <a:ext cx="214313" cy="214313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6161" name="Oval 60"/>
          <p:cNvSpPr>
            <a:spLocks noChangeArrowheads="1"/>
          </p:cNvSpPr>
          <p:nvPr/>
        </p:nvSpPr>
        <p:spPr bwMode="auto">
          <a:xfrm>
            <a:off x="4071938" y="2143125"/>
            <a:ext cx="214312" cy="214313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6162" name="Left Brace 61"/>
          <p:cNvSpPr>
            <a:spLocks/>
          </p:cNvSpPr>
          <p:nvPr/>
        </p:nvSpPr>
        <p:spPr bwMode="auto">
          <a:xfrm rot="-5400000">
            <a:off x="3821907" y="1535906"/>
            <a:ext cx="285750" cy="1928813"/>
          </a:xfrm>
          <a:prstGeom prst="leftBrace">
            <a:avLst>
              <a:gd name="adj1" fmla="val 8344"/>
              <a:gd name="adj2" fmla="val 50000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6163" name="TextBox 62"/>
          <p:cNvSpPr txBox="1">
            <a:spLocks noChangeArrowheads="1"/>
          </p:cNvSpPr>
          <p:nvPr/>
        </p:nvSpPr>
        <p:spPr bwMode="auto">
          <a:xfrm>
            <a:off x="3616325" y="2571750"/>
            <a:ext cx="812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Arial" pitchFamily="34" charset="0"/>
                <a:ea typeface="新細明體" pitchFamily="18" charset="-120"/>
                <a:cs typeface="Arial" pitchFamily="34" charset="0"/>
              </a:rPr>
              <a:t>targets</a:t>
            </a:r>
          </a:p>
        </p:txBody>
      </p:sp>
      <p:sp>
        <p:nvSpPr>
          <p:cNvPr id="6164" name="Oval 151"/>
          <p:cNvSpPr>
            <a:spLocks noChangeArrowheads="1"/>
          </p:cNvSpPr>
          <p:nvPr/>
        </p:nvSpPr>
        <p:spPr bwMode="auto">
          <a:xfrm>
            <a:off x="4714875" y="2143125"/>
            <a:ext cx="214313" cy="214313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pSp>
        <p:nvGrpSpPr>
          <p:cNvPr id="6165" name="Group 155"/>
          <p:cNvGrpSpPr>
            <a:grpSpLocks/>
          </p:cNvGrpSpPr>
          <p:nvPr/>
        </p:nvGrpSpPr>
        <p:grpSpPr bwMode="auto">
          <a:xfrm>
            <a:off x="5408613" y="1428750"/>
            <a:ext cx="3092450" cy="1881188"/>
            <a:chOff x="3885105" y="3733388"/>
            <a:chExt cx="3091969" cy="1881966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4691430" y="4238422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4691430" y="4390885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691430" y="4543348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4691430" y="4676753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4691430" y="4829216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691430" y="4981679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4691430" y="5134142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4691430" y="5286605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4691430" y="5458126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4080697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>
              <a:off x="4233073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4394973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>
              <a:off x="4547349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>
              <a:off x="4699726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>
              <a:off x="4852102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5400000">
              <a:off x="5004478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5400000">
              <a:off x="5156854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>
              <a:off x="5309231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5461607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5400000">
              <a:off x="5613983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>
              <a:off x="5766360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>
              <a:off x="5918736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5400000">
              <a:off x="6071112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Oval 144"/>
            <p:cNvSpPr/>
            <p:nvPr/>
          </p:nvSpPr>
          <p:spPr>
            <a:xfrm>
              <a:off x="6397726" y="4857803"/>
              <a:ext cx="114282" cy="1143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5481882" y="4695811"/>
              <a:ext cx="114282" cy="1143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5950121" y="4411531"/>
              <a:ext cx="114282" cy="1143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6538992" y="5010266"/>
              <a:ext cx="114282" cy="1143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201" name="Rectangle 152"/>
            <p:cNvSpPr>
              <a:spLocks noChangeArrowheads="1"/>
            </p:cNvSpPr>
            <p:nvPr/>
          </p:nvSpPr>
          <p:spPr bwMode="auto">
            <a:xfrm>
              <a:off x="4714876" y="4071942"/>
              <a:ext cx="2260355" cy="1543412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endParaRPr lang="en-US" i="0">
                <a:latin typeface="Arial" pitchFamily="34" charset="0"/>
              </a:endParaRPr>
            </a:p>
          </p:txBody>
        </p:sp>
        <p:sp>
          <p:nvSpPr>
            <p:cNvPr id="6202" name="TextBox 153"/>
            <p:cNvSpPr txBox="1">
              <a:spLocks noChangeArrowheads="1"/>
            </p:cNvSpPr>
            <p:nvPr/>
          </p:nvSpPr>
          <p:spPr bwMode="auto">
            <a:xfrm>
              <a:off x="5330593" y="3733388"/>
              <a:ext cx="78739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Range</a:t>
              </a:r>
            </a:p>
          </p:txBody>
        </p:sp>
        <p:sp>
          <p:nvSpPr>
            <p:cNvPr id="6203" name="TextBox 154"/>
            <p:cNvSpPr txBox="1">
              <a:spLocks noChangeArrowheads="1"/>
            </p:cNvSpPr>
            <p:nvPr/>
          </p:nvSpPr>
          <p:spPr bwMode="auto">
            <a:xfrm>
              <a:off x="3885105" y="4643446"/>
              <a:ext cx="90120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Doppler</a:t>
              </a:r>
            </a:p>
          </p:txBody>
        </p:sp>
      </p:grpSp>
      <p:sp>
        <p:nvSpPr>
          <p:cNvPr id="61" name="Rounded Rectangle 60"/>
          <p:cNvSpPr/>
          <p:nvPr/>
        </p:nvSpPr>
        <p:spPr bwMode="auto">
          <a:xfrm>
            <a:off x="4214813" y="3643313"/>
            <a:ext cx="3714750" cy="91916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i="0" dirty="0" err="1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i="0" baseline="-25000" dirty="0" err="1">
                <a:solidFill>
                  <a:schemeClr val="tx1"/>
                </a:solidFill>
                <a:latin typeface="Arial" charset="0"/>
              </a:rPr>
              <a:t>i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: target RCS in the </a:t>
            </a:r>
            <a:r>
              <a:rPr lang="en-US" i="0" dirty="0" err="1">
                <a:solidFill>
                  <a:schemeClr val="tx1"/>
                </a:solidFill>
                <a:latin typeface="Arial" charset="0"/>
              </a:rPr>
              <a:t>i-th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Range-Doppler 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cell.</a:t>
            </a:r>
          </a:p>
        </p:txBody>
      </p:sp>
      <p:sp>
        <p:nvSpPr>
          <p:cNvPr id="6168" name="Right Arrow 39"/>
          <p:cNvSpPr>
            <a:spLocks noChangeArrowheads="1"/>
          </p:cNvSpPr>
          <p:nvPr/>
        </p:nvSpPr>
        <p:spPr bwMode="auto">
          <a:xfrm rot="-5400000">
            <a:off x="6643688" y="3214688"/>
            <a:ext cx="500062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6169" name="Right Arrow 39"/>
          <p:cNvSpPr>
            <a:spLocks noChangeArrowheads="1"/>
          </p:cNvSpPr>
          <p:nvPr/>
        </p:nvSpPr>
        <p:spPr bwMode="auto">
          <a:xfrm rot="10800000">
            <a:off x="3714750" y="3786188"/>
            <a:ext cx="571500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1785918" y="2428868"/>
            <a:ext cx="642942" cy="357190"/>
          </a:xfrm>
          <a:prstGeom prst="ellipse">
            <a:avLst/>
          </a:prstGeom>
          <a:noFill/>
          <a:ln w="19050" cap="flat" cmpd="sng" algn="ctr">
            <a:solidFill>
              <a:srgbClr val="4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cxnSp>
        <p:nvCxnSpPr>
          <p:cNvPr id="68" name="Straight Arrow Connector 67"/>
          <p:cNvCxnSpPr>
            <a:stCxn id="64" idx="3"/>
          </p:cNvCxnSpPr>
          <p:nvPr/>
        </p:nvCxnSpPr>
        <p:spPr bwMode="auto">
          <a:xfrm rot="5400000">
            <a:off x="592397" y="2712825"/>
            <a:ext cx="1266755" cy="1308603"/>
          </a:xfrm>
          <a:prstGeom prst="straightConnector1">
            <a:avLst/>
          </a:prstGeom>
          <a:noFill/>
          <a:ln w="19050" cap="flat" cmpd="sng" algn="ctr">
            <a:solidFill>
              <a:srgbClr val="408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67" name="Group 70"/>
          <p:cNvGrpSpPr>
            <a:grpSpLocks/>
          </p:cNvGrpSpPr>
          <p:nvPr/>
        </p:nvGrpSpPr>
        <p:grpSpPr bwMode="auto">
          <a:xfrm>
            <a:off x="285750" y="2857496"/>
            <a:ext cx="3929063" cy="2409825"/>
            <a:chOff x="285748" y="3000375"/>
            <a:chExt cx="3929062" cy="2409825"/>
          </a:xfrm>
        </p:grpSpPr>
        <p:sp>
          <p:nvSpPr>
            <p:cNvPr id="70" name="TextBox 56"/>
            <p:cNvSpPr txBox="1">
              <a:spLocks noChangeArrowheads="1"/>
            </p:cNvSpPr>
            <p:nvPr/>
          </p:nvSpPr>
          <p:spPr bwMode="auto">
            <a:xfrm>
              <a:off x="3429020" y="4714886"/>
              <a:ext cx="324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*</a:t>
              </a:r>
            </a:p>
          </p:txBody>
        </p:sp>
        <p:graphicFrame>
          <p:nvGraphicFramePr>
            <p:cNvPr id="71" name="Object 13"/>
            <p:cNvGraphicFramePr>
              <a:graphicFrameLocks noChangeAspect="1"/>
            </p:cNvGraphicFramePr>
            <p:nvPr/>
          </p:nvGraphicFramePr>
          <p:xfrm>
            <a:off x="285748" y="3000377"/>
            <a:ext cx="3929062" cy="2409823"/>
          </p:xfrm>
          <a:graphic>
            <a:graphicData uri="http://schemas.openxmlformats.org/presentationml/2006/ole">
              <p:oleObj spid="_x0000_s6150" name="Equation" r:id="rId3" imgW="1904760" imgH="1168200" progId="Equation.3">
                <p:embed/>
              </p:oleObj>
            </a:graphicData>
          </a:graphic>
        </p:graphicFrame>
        <p:graphicFrame>
          <p:nvGraphicFramePr>
            <p:cNvPr id="73" name="Object 16"/>
            <p:cNvGraphicFramePr>
              <a:graphicFrameLocks noChangeAspect="1"/>
            </p:cNvGraphicFramePr>
            <p:nvPr/>
          </p:nvGraphicFramePr>
          <p:xfrm>
            <a:off x="3428992" y="4000504"/>
            <a:ext cx="285750" cy="392113"/>
          </p:xfrm>
          <a:graphic>
            <a:graphicData uri="http://schemas.openxmlformats.org/presentationml/2006/ole">
              <p:oleObj spid="_x0000_s6151" name="Equation" r:id="rId4" imgW="101520" imgH="139680" progId="Equation.3">
                <p:embed/>
              </p:oleObj>
            </a:graphicData>
          </a:graphic>
        </p:graphicFrame>
        <p:graphicFrame>
          <p:nvGraphicFramePr>
            <p:cNvPr id="74" name="Object 14"/>
            <p:cNvGraphicFramePr>
              <a:graphicFrameLocks noChangeAspect="1"/>
            </p:cNvGraphicFramePr>
            <p:nvPr/>
          </p:nvGraphicFramePr>
          <p:xfrm>
            <a:off x="357158" y="4071942"/>
            <a:ext cx="301625" cy="392113"/>
          </p:xfrm>
          <a:graphic>
            <a:graphicData uri="http://schemas.openxmlformats.org/presentationml/2006/ole">
              <p:oleObj spid="_x0000_s6152" name="Equation" r:id="rId5" imgW="126720" imgH="164880" progId="Equation.3">
                <p:embed/>
              </p:oleObj>
            </a:graphicData>
          </a:graphic>
        </p:graphicFrame>
        <p:graphicFrame>
          <p:nvGraphicFramePr>
            <p:cNvPr id="76" name="Object 15"/>
            <p:cNvGraphicFramePr>
              <a:graphicFrameLocks noChangeAspect="1"/>
            </p:cNvGraphicFramePr>
            <p:nvPr/>
          </p:nvGraphicFramePr>
          <p:xfrm>
            <a:off x="1714480" y="3786190"/>
            <a:ext cx="857250" cy="860424"/>
          </p:xfrm>
          <a:graphic>
            <a:graphicData uri="http://schemas.openxmlformats.org/presentationml/2006/ole">
              <p:oleObj spid="_x0000_s6153" name="Equation" r:id="rId6" imgW="164880" imgH="164880" progId="Equation.3">
                <p:embed/>
              </p:oleObj>
            </a:graphicData>
          </a:graphic>
        </p:graphicFrame>
        <p:sp>
          <p:nvSpPr>
            <p:cNvPr id="77" name="TextBox 55"/>
            <p:cNvSpPr txBox="1">
              <a:spLocks noChangeArrowheads="1"/>
            </p:cNvSpPr>
            <p:nvPr/>
          </p:nvSpPr>
          <p:spPr bwMode="auto">
            <a:xfrm>
              <a:off x="3429020" y="3000375"/>
              <a:ext cx="324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*</a:t>
              </a:r>
            </a:p>
          </p:txBody>
        </p:sp>
        <p:sp>
          <p:nvSpPr>
            <p:cNvPr id="79" name="TextBox 57"/>
            <p:cNvSpPr txBox="1">
              <a:spLocks noChangeArrowheads="1"/>
            </p:cNvSpPr>
            <p:nvPr/>
          </p:nvSpPr>
          <p:spPr bwMode="auto">
            <a:xfrm>
              <a:off x="3429020" y="3357565"/>
              <a:ext cx="324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*</a:t>
              </a:r>
            </a:p>
          </p:txBody>
        </p:sp>
        <p:sp>
          <p:nvSpPr>
            <p:cNvPr id="80" name="TextBox 58"/>
            <p:cNvSpPr txBox="1">
              <a:spLocks noChangeArrowheads="1"/>
            </p:cNvSpPr>
            <p:nvPr/>
          </p:nvSpPr>
          <p:spPr bwMode="auto">
            <a:xfrm>
              <a:off x="3429020" y="4405978"/>
              <a:ext cx="324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*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Arial" pitchFamily="34" charset="0"/>
              </a:rPr>
              <a:t>Review: Compressed Sensing in Radar</a:t>
            </a:r>
          </a:p>
        </p:txBody>
      </p:sp>
      <p:sp>
        <p:nvSpPr>
          <p:cNvPr id="61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534729-C476-4CCB-8D17-B25C17A676AB}" type="slidenum">
              <a:rPr lang="en-US" altLang="ja-JP" smtClean="0">
                <a:ea typeface="AppleMyungjo"/>
                <a:cs typeface="AppleMyungjo"/>
              </a:rPr>
              <a:pPr/>
              <a:t>11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615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6153" name="Rectangle 28"/>
          <p:cNvSpPr>
            <a:spLocks noChangeArrowheads="1"/>
          </p:cNvSpPr>
          <p:nvPr/>
        </p:nvSpPr>
        <p:spPr bwMode="auto">
          <a:xfrm>
            <a:off x="285750" y="1357313"/>
            <a:ext cx="34353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pitchFamily="34" charset="0"/>
              </a:rPr>
              <a:t>[Herman &amp; Strohmer08]</a:t>
            </a:r>
            <a:endParaRPr lang="en-US" i="0"/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785813" y="2071688"/>
            <a:ext cx="417512" cy="430212"/>
            <a:chOff x="857224" y="2143116"/>
            <a:chExt cx="416905" cy="430216"/>
          </a:xfrm>
        </p:grpSpPr>
        <p:cxnSp>
          <p:nvCxnSpPr>
            <p:cNvPr id="6204" name="Straight Connector 35"/>
            <p:cNvCxnSpPr>
              <a:cxnSpLocks noChangeShapeType="1"/>
            </p:cNvCxnSpPr>
            <p:nvPr/>
          </p:nvCxnSpPr>
          <p:spPr bwMode="auto">
            <a:xfrm>
              <a:off x="857224" y="2571744"/>
              <a:ext cx="285752" cy="15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3" name="Group 49"/>
            <p:cNvGrpSpPr>
              <a:grpSpLocks/>
            </p:cNvGrpSpPr>
            <p:nvPr/>
          </p:nvGrpSpPr>
          <p:grpSpPr bwMode="auto">
            <a:xfrm>
              <a:off x="988377" y="2143116"/>
              <a:ext cx="285752" cy="429422"/>
              <a:chOff x="988377" y="2143116"/>
              <a:chExt cx="285752" cy="429422"/>
            </a:xfrm>
          </p:grpSpPr>
          <p:cxnSp>
            <p:nvCxnSpPr>
              <p:cNvPr id="6206" name="Straight Connector 41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1035025" y="2464587"/>
                <a:ext cx="215108" cy="794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6207" name="Isosceles Triangle 42"/>
              <p:cNvSpPr>
                <a:spLocks noChangeArrowheads="1"/>
              </p:cNvSpPr>
              <p:nvPr/>
            </p:nvSpPr>
            <p:spPr bwMode="auto">
              <a:xfrm flipV="1">
                <a:off x="988377" y="2143116"/>
                <a:ext cx="285752" cy="214314"/>
              </a:xfrm>
              <a:prstGeom prst="triangle">
                <a:avLst>
                  <a:gd name="adj" fmla="val 50000"/>
                </a:avLst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 i="0">
                  <a:latin typeface="Arial" pitchFamily="34" charset="0"/>
                </a:endParaRPr>
              </a:p>
            </p:txBody>
          </p:sp>
        </p:grpSp>
      </p:grpSp>
      <p:cxnSp>
        <p:nvCxnSpPr>
          <p:cNvPr id="6155" name="Straight Arrow Connector 52"/>
          <p:cNvCxnSpPr>
            <a:cxnSpLocks noChangeShapeType="1"/>
          </p:cNvCxnSpPr>
          <p:nvPr/>
        </p:nvCxnSpPr>
        <p:spPr bwMode="auto">
          <a:xfrm>
            <a:off x="1643063" y="2214563"/>
            <a:ext cx="1071562" cy="158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156" name="Straight Arrow Connector 54"/>
          <p:cNvCxnSpPr>
            <a:cxnSpLocks noChangeShapeType="1"/>
          </p:cNvCxnSpPr>
          <p:nvPr/>
        </p:nvCxnSpPr>
        <p:spPr bwMode="auto">
          <a:xfrm rot="10800000">
            <a:off x="1643063" y="2428875"/>
            <a:ext cx="1071562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157" name="TextBox 55"/>
          <p:cNvSpPr txBox="1">
            <a:spLocks noChangeArrowheads="1"/>
          </p:cNvSpPr>
          <p:nvPr/>
        </p:nvSpPr>
        <p:spPr bwMode="auto">
          <a:xfrm>
            <a:off x="1928813" y="1857375"/>
            <a:ext cx="341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u</a:t>
            </a:r>
          </a:p>
        </p:txBody>
      </p:sp>
      <p:sp>
        <p:nvSpPr>
          <p:cNvPr id="6158" name="TextBox 56"/>
          <p:cNvSpPr txBox="1">
            <a:spLocks noChangeArrowheads="1"/>
          </p:cNvSpPr>
          <p:nvPr/>
        </p:nvSpPr>
        <p:spPr bwMode="auto">
          <a:xfrm>
            <a:off x="1944688" y="2386013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y</a:t>
            </a:r>
          </a:p>
        </p:txBody>
      </p:sp>
      <p:sp>
        <p:nvSpPr>
          <p:cNvPr id="6159" name="Oval 58"/>
          <p:cNvSpPr>
            <a:spLocks noChangeArrowheads="1"/>
          </p:cNvSpPr>
          <p:nvPr/>
        </p:nvSpPr>
        <p:spPr bwMode="auto">
          <a:xfrm>
            <a:off x="3000375" y="2143125"/>
            <a:ext cx="214313" cy="214313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6160" name="Oval 59"/>
          <p:cNvSpPr>
            <a:spLocks noChangeArrowheads="1"/>
          </p:cNvSpPr>
          <p:nvPr/>
        </p:nvSpPr>
        <p:spPr bwMode="auto">
          <a:xfrm>
            <a:off x="3714750" y="2143125"/>
            <a:ext cx="214313" cy="214313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6161" name="Oval 60"/>
          <p:cNvSpPr>
            <a:spLocks noChangeArrowheads="1"/>
          </p:cNvSpPr>
          <p:nvPr/>
        </p:nvSpPr>
        <p:spPr bwMode="auto">
          <a:xfrm>
            <a:off x="4071938" y="2143125"/>
            <a:ext cx="214312" cy="214313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6162" name="Left Brace 61"/>
          <p:cNvSpPr>
            <a:spLocks/>
          </p:cNvSpPr>
          <p:nvPr/>
        </p:nvSpPr>
        <p:spPr bwMode="auto">
          <a:xfrm rot="-5400000">
            <a:off x="3821907" y="1535906"/>
            <a:ext cx="285750" cy="1928813"/>
          </a:xfrm>
          <a:prstGeom prst="leftBrace">
            <a:avLst>
              <a:gd name="adj1" fmla="val 8344"/>
              <a:gd name="adj2" fmla="val 50000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6163" name="TextBox 62"/>
          <p:cNvSpPr txBox="1">
            <a:spLocks noChangeArrowheads="1"/>
          </p:cNvSpPr>
          <p:nvPr/>
        </p:nvSpPr>
        <p:spPr bwMode="auto">
          <a:xfrm>
            <a:off x="3616325" y="2571750"/>
            <a:ext cx="812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Arial" pitchFamily="34" charset="0"/>
                <a:ea typeface="新細明體" pitchFamily="18" charset="-120"/>
                <a:cs typeface="Arial" pitchFamily="34" charset="0"/>
              </a:rPr>
              <a:t>targets</a:t>
            </a:r>
          </a:p>
        </p:txBody>
      </p:sp>
      <p:sp>
        <p:nvSpPr>
          <p:cNvPr id="6164" name="Oval 151"/>
          <p:cNvSpPr>
            <a:spLocks noChangeArrowheads="1"/>
          </p:cNvSpPr>
          <p:nvPr/>
        </p:nvSpPr>
        <p:spPr bwMode="auto">
          <a:xfrm>
            <a:off x="4714875" y="2143125"/>
            <a:ext cx="214313" cy="214313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pSp>
        <p:nvGrpSpPr>
          <p:cNvPr id="4" name="Group 155"/>
          <p:cNvGrpSpPr>
            <a:grpSpLocks/>
          </p:cNvGrpSpPr>
          <p:nvPr/>
        </p:nvGrpSpPr>
        <p:grpSpPr bwMode="auto">
          <a:xfrm>
            <a:off x="5408613" y="1428750"/>
            <a:ext cx="3092450" cy="1881188"/>
            <a:chOff x="3885105" y="3733388"/>
            <a:chExt cx="3091969" cy="1881966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4691430" y="4238422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4691430" y="4390885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691430" y="4543348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4691430" y="4676753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4691430" y="4829216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691430" y="4981679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4691430" y="5134142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4691430" y="5286605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4691430" y="5458126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4080697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>
              <a:off x="4233073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4394973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>
              <a:off x="4547349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>
              <a:off x="4699726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>
              <a:off x="4852102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5400000">
              <a:off x="5004478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5400000">
              <a:off x="5156854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>
              <a:off x="5309231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5461607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5400000">
              <a:off x="5613983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>
              <a:off x="5766360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>
              <a:off x="5918736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5400000">
              <a:off x="6071112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Oval 144"/>
            <p:cNvSpPr/>
            <p:nvPr/>
          </p:nvSpPr>
          <p:spPr>
            <a:xfrm>
              <a:off x="6397726" y="4857803"/>
              <a:ext cx="114282" cy="1143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5481882" y="4695811"/>
              <a:ext cx="114282" cy="1143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5950121" y="4411531"/>
              <a:ext cx="114282" cy="1143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6538992" y="5010266"/>
              <a:ext cx="114282" cy="1143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201" name="Rectangle 152"/>
            <p:cNvSpPr>
              <a:spLocks noChangeArrowheads="1"/>
            </p:cNvSpPr>
            <p:nvPr/>
          </p:nvSpPr>
          <p:spPr bwMode="auto">
            <a:xfrm>
              <a:off x="4714876" y="4071942"/>
              <a:ext cx="2260355" cy="1543412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endParaRPr lang="en-US" i="0">
                <a:latin typeface="Arial" pitchFamily="34" charset="0"/>
              </a:endParaRPr>
            </a:p>
          </p:txBody>
        </p:sp>
        <p:sp>
          <p:nvSpPr>
            <p:cNvPr id="6202" name="TextBox 153"/>
            <p:cNvSpPr txBox="1">
              <a:spLocks noChangeArrowheads="1"/>
            </p:cNvSpPr>
            <p:nvPr/>
          </p:nvSpPr>
          <p:spPr bwMode="auto">
            <a:xfrm>
              <a:off x="5330593" y="3733388"/>
              <a:ext cx="78739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Range</a:t>
              </a:r>
            </a:p>
          </p:txBody>
        </p:sp>
        <p:sp>
          <p:nvSpPr>
            <p:cNvPr id="6203" name="TextBox 154"/>
            <p:cNvSpPr txBox="1">
              <a:spLocks noChangeArrowheads="1"/>
            </p:cNvSpPr>
            <p:nvPr/>
          </p:nvSpPr>
          <p:spPr bwMode="auto">
            <a:xfrm>
              <a:off x="3885105" y="4643446"/>
              <a:ext cx="90120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Doppler</a:t>
              </a:r>
            </a:p>
          </p:txBody>
        </p:sp>
      </p:grpSp>
      <p:sp>
        <p:nvSpPr>
          <p:cNvPr id="61" name="Rounded Rectangle 60"/>
          <p:cNvSpPr/>
          <p:nvPr/>
        </p:nvSpPr>
        <p:spPr bwMode="auto">
          <a:xfrm>
            <a:off x="4214813" y="3643313"/>
            <a:ext cx="3714750" cy="91916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i="0" dirty="0" err="1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i="0" baseline="-25000" dirty="0" err="1">
                <a:solidFill>
                  <a:schemeClr val="tx1"/>
                </a:solidFill>
                <a:latin typeface="Arial" charset="0"/>
              </a:rPr>
              <a:t>i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: target RCS in the </a:t>
            </a:r>
            <a:r>
              <a:rPr lang="en-US" i="0" dirty="0" err="1">
                <a:solidFill>
                  <a:schemeClr val="tx1"/>
                </a:solidFill>
                <a:latin typeface="Arial" charset="0"/>
              </a:rPr>
              <a:t>i-th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Range-Doppler 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cell.</a:t>
            </a:r>
          </a:p>
        </p:txBody>
      </p:sp>
      <p:sp>
        <p:nvSpPr>
          <p:cNvPr id="6168" name="Right Arrow 39"/>
          <p:cNvSpPr>
            <a:spLocks noChangeArrowheads="1"/>
          </p:cNvSpPr>
          <p:nvPr/>
        </p:nvSpPr>
        <p:spPr bwMode="auto">
          <a:xfrm rot="-5400000">
            <a:off x="6643688" y="3214688"/>
            <a:ext cx="500062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6169" name="Right Arrow 39"/>
          <p:cNvSpPr>
            <a:spLocks noChangeArrowheads="1"/>
          </p:cNvSpPr>
          <p:nvPr/>
        </p:nvSpPr>
        <p:spPr bwMode="auto">
          <a:xfrm rot="10800000">
            <a:off x="3714750" y="3786188"/>
            <a:ext cx="571500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67" name="Rounded Rectangle 60"/>
          <p:cNvSpPr/>
          <p:nvPr/>
        </p:nvSpPr>
        <p:spPr bwMode="auto">
          <a:xfrm>
            <a:off x="142844" y="5244446"/>
            <a:ext cx="3643338" cy="9194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defRPr/>
            </a:pPr>
            <a:r>
              <a:rPr lang="en-US" b="1" i="0" dirty="0" smtClean="0">
                <a:solidFill>
                  <a:schemeClr val="tx1"/>
                </a:solidFill>
                <a:latin typeface="Symbol" pitchFamily="18" charset="2"/>
              </a:rPr>
              <a:t>F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 is a function of the transmitted waveform </a:t>
            </a:r>
            <a:r>
              <a:rPr lang="en-US" b="1" i="0" dirty="0" smtClean="0">
                <a:solidFill>
                  <a:schemeClr val="tx1"/>
                </a:solidFill>
                <a:latin typeface="Arial" charset="0"/>
              </a:rPr>
              <a:t>u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.</a:t>
            </a:r>
            <a:endParaRPr lang="en-US" i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8" name="Right Arrow 39"/>
          <p:cNvSpPr>
            <a:spLocks noChangeArrowheads="1"/>
          </p:cNvSpPr>
          <p:nvPr/>
        </p:nvSpPr>
        <p:spPr bwMode="auto">
          <a:xfrm rot="16200000">
            <a:off x="1785916" y="4786324"/>
            <a:ext cx="642942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pSp>
        <p:nvGrpSpPr>
          <p:cNvPr id="70" name="Group 70"/>
          <p:cNvGrpSpPr>
            <a:grpSpLocks/>
          </p:cNvGrpSpPr>
          <p:nvPr/>
        </p:nvGrpSpPr>
        <p:grpSpPr bwMode="auto">
          <a:xfrm>
            <a:off x="285750" y="2857496"/>
            <a:ext cx="3929063" cy="2409825"/>
            <a:chOff x="285748" y="3000375"/>
            <a:chExt cx="3929062" cy="2409825"/>
          </a:xfrm>
        </p:grpSpPr>
        <p:sp>
          <p:nvSpPr>
            <p:cNvPr id="71" name="TextBox 56"/>
            <p:cNvSpPr txBox="1">
              <a:spLocks noChangeArrowheads="1"/>
            </p:cNvSpPr>
            <p:nvPr/>
          </p:nvSpPr>
          <p:spPr bwMode="auto">
            <a:xfrm>
              <a:off x="3429020" y="4714886"/>
              <a:ext cx="324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*</a:t>
              </a:r>
            </a:p>
          </p:txBody>
        </p:sp>
        <p:graphicFrame>
          <p:nvGraphicFramePr>
            <p:cNvPr id="73" name="Object 13"/>
            <p:cNvGraphicFramePr>
              <a:graphicFrameLocks noChangeAspect="1"/>
            </p:cNvGraphicFramePr>
            <p:nvPr/>
          </p:nvGraphicFramePr>
          <p:xfrm>
            <a:off x="285748" y="3000377"/>
            <a:ext cx="3929062" cy="2409823"/>
          </p:xfrm>
          <a:graphic>
            <a:graphicData uri="http://schemas.openxmlformats.org/presentationml/2006/ole">
              <p:oleObj spid="_x0000_s122886" name="Equation" r:id="rId3" imgW="1904760" imgH="1168200" progId="Equation.3">
                <p:embed/>
              </p:oleObj>
            </a:graphicData>
          </a:graphic>
        </p:graphicFrame>
        <p:graphicFrame>
          <p:nvGraphicFramePr>
            <p:cNvPr id="74" name="Object 16"/>
            <p:cNvGraphicFramePr>
              <a:graphicFrameLocks noChangeAspect="1"/>
            </p:cNvGraphicFramePr>
            <p:nvPr/>
          </p:nvGraphicFramePr>
          <p:xfrm>
            <a:off x="3428992" y="4000504"/>
            <a:ext cx="285750" cy="392113"/>
          </p:xfrm>
          <a:graphic>
            <a:graphicData uri="http://schemas.openxmlformats.org/presentationml/2006/ole">
              <p:oleObj spid="_x0000_s122887" name="Equation" r:id="rId4" imgW="101520" imgH="139680" progId="Equation.3">
                <p:embed/>
              </p:oleObj>
            </a:graphicData>
          </a:graphic>
        </p:graphicFrame>
        <p:graphicFrame>
          <p:nvGraphicFramePr>
            <p:cNvPr id="76" name="Object 14"/>
            <p:cNvGraphicFramePr>
              <a:graphicFrameLocks noChangeAspect="1"/>
            </p:cNvGraphicFramePr>
            <p:nvPr/>
          </p:nvGraphicFramePr>
          <p:xfrm>
            <a:off x="357158" y="4071942"/>
            <a:ext cx="301625" cy="392113"/>
          </p:xfrm>
          <a:graphic>
            <a:graphicData uri="http://schemas.openxmlformats.org/presentationml/2006/ole">
              <p:oleObj spid="_x0000_s122888" name="Equation" r:id="rId5" imgW="126720" imgH="164880" progId="Equation.3">
                <p:embed/>
              </p:oleObj>
            </a:graphicData>
          </a:graphic>
        </p:graphicFrame>
        <p:graphicFrame>
          <p:nvGraphicFramePr>
            <p:cNvPr id="77" name="Object 15"/>
            <p:cNvGraphicFramePr>
              <a:graphicFrameLocks noChangeAspect="1"/>
            </p:cNvGraphicFramePr>
            <p:nvPr/>
          </p:nvGraphicFramePr>
          <p:xfrm>
            <a:off x="1714480" y="3786190"/>
            <a:ext cx="857250" cy="860424"/>
          </p:xfrm>
          <a:graphic>
            <a:graphicData uri="http://schemas.openxmlformats.org/presentationml/2006/ole">
              <p:oleObj spid="_x0000_s122889" name="Equation" r:id="rId6" imgW="164880" imgH="164880" progId="Equation.3">
                <p:embed/>
              </p:oleObj>
            </a:graphicData>
          </a:graphic>
        </p:graphicFrame>
        <p:sp>
          <p:nvSpPr>
            <p:cNvPr id="79" name="TextBox 55"/>
            <p:cNvSpPr txBox="1">
              <a:spLocks noChangeArrowheads="1"/>
            </p:cNvSpPr>
            <p:nvPr/>
          </p:nvSpPr>
          <p:spPr bwMode="auto">
            <a:xfrm>
              <a:off x="3429020" y="3000375"/>
              <a:ext cx="324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*</a:t>
              </a:r>
            </a:p>
          </p:txBody>
        </p:sp>
        <p:sp>
          <p:nvSpPr>
            <p:cNvPr id="80" name="TextBox 57"/>
            <p:cNvSpPr txBox="1">
              <a:spLocks noChangeArrowheads="1"/>
            </p:cNvSpPr>
            <p:nvPr/>
          </p:nvSpPr>
          <p:spPr bwMode="auto">
            <a:xfrm>
              <a:off x="3429020" y="3357565"/>
              <a:ext cx="324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*</a:t>
              </a:r>
            </a:p>
          </p:txBody>
        </p:sp>
        <p:sp>
          <p:nvSpPr>
            <p:cNvPr id="82" name="TextBox 58"/>
            <p:cNvSpPr txBox="1">
              <a:spLocks noChangeArrowheads="1"/>
            </p:cNvSpPr>
            <p:nvPr/>
          </p:nvSpPr>
          <p:spPr bwMode="auto">
            <a:xfrm>
              <a:off x="3429020" y="4405978"/>
              <a:ext cx="324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*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4" name="Group 70"/>
          <p:cNvGrpSpPr>
            <a:grpSpLocks/>
          </p:cNvGrpSpPr>
          <p:nvPr/>
        </p:nvGrpSpPr>
        <p:grpSpPr bwMode="auto">
          <a:xfrm>
            <a:off x="285750" y="2857496"/>
            <a:ext cx="3929063" cy="2409825"/>
            <a:chOff x="285748" y="3000375"/>
            <a:chExt cx="3929062" cy="2409825"/>
          </a:xfrm>
        </p:grpSpPr>
        <p:sp>
          <p:nvSpPr>
            <p:cNvPr id="7230" name="TextBox 56"/>
            <p:cNvSpPr txBox="1">
              <a:spLocks noChangeArrowheads="1"/>
            </p:cNvSpPr>
            <p:nvPr/>
          </p:nvSpPr>
          <p:spPr bwMode="auto">
            <a:xfrm>
              <a:off x="3429020" y="4714886"/>
              <a:ext cx="324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*</a:t>
              </a:r>
            </a:p>
          </p:txBody>
        </p:sp>
        <p:graphicFrame>
          <p:nvGraphicFramePr>
            <p:cNvPr id="7170" name="Object 13"/>
            <p:cNvGraphicFramePr>
              <a:graphicFrameLocks noChangeAspect="1"/>
            </p:cNvGraphicFramePr>
            <p:nvPr/>
          </p:nvGraphicFramePr>
          <p:xfrm>
            <a:off x="285748" y="3000377"/>
            <a:ext cx="3929062" cy="2409823"/>
          </p:xfrm>
          <a:graphic>
            <a:graphicData uri="http://schemas.openxmlformats.org/presentationml/2006/ole">
              <p:oleObj spid="_x0000_s7170" name="Equation" r:id="rId3" imgW="1904760" imgH="1168200" progId="Equation.3">
                <p:embed/>
              </p:oleObj>
            </a:graphicData>
          </a:graphic>
        </p:graphicFrame>
        <p:graphicFrame>
          <p:nvGraphicFramePr>
            <p:cNvPr id="7171" name="Object 16"/>
            <p:cNvGraphicFramePr>
              <a:graphicFrameLocks noChangeAspect="1"/>
            </p:cNvGraphicFramePr>
            <p:nvPr/>
          </p:nvGraphicFramePr>
          <p:xfrm>
            <a:off x="3428992" y="4000504"/>
            <a:ext cx="285750" cy="392113"/>
          </p:xfrm>
          <a:graphic>
            <a:graphicData uri="http://schemas.openxmlformats.org/presentationml/2006/ole">
              <p:oleObj spid="_x0000_s7171" name="Equation" r:id="rId4" imgW="101520" imgH="139680" progId="Equation.3">
                <p:embed/>
              </p:oleObj>
            </a:graphicData>
          </a:graphic>
        </p:graphicFrame>
        <p:graphicFrame>
          <p:nvGraphicFramePr>
            <p:cNvPr id="7172" name="Object 14"/>
            <p:cNvGraphicFramePr>
              <a:graphicFrameLocks noChangeAspect="1"/>
            </p:cNvGraphicFramePr>
            <p:nvPr/>
          </p:nvGraphicFramePr>
          <p:xfrm>
            <a:off x="357158" y="4071942"/>
            <a:ext cx="301625" cy="392113"/>
          </p:xfrm>
          <a:graphic>
            <a:graphicData uri="http://schemas.openxmlformats.org/presentationml/2006/ole">
              <p:oleObj spid="_x0000_s7172" name="Equation" r:id="rId5" imgW="126720" imgH="164880" progId="Equation.3">
                <p:embed/>
              </p:oleObj>
            </a:graphicData>
          </a:graphic>
        </p:graphicFrame>
        <p:graphicFrame>
          <p:nvGraphicFramePr>
            <p:cNvPr id="7173" name="Object 15"/>
            <p:cNvGraphicFramePr>
              <a:graphicFrameLocks noChangeAspect="1"/>
            </p:cNvGraphicFramePr>
            <p:nvPr/>
          </p:nvGraphicFramePr>
          <p:xfrm>
            <a:off x="1714480" y="3786190"/>
            <a:ext cx="857250" cy="860424"/>
          </p:xfrm>
          <a:graphic>
            <a:graphicData uri="http://schemas.openxmlformats.org/presentationml/2006/ole">
              <p:oleObj spid="_x0000_s7173" name="Equation" r:id="rId6" imgW="164880" imgH="164880" progId="Equation.3">
                <p:embed/>
              </p:oleObj>
            </a:graphicData>
          </a:graphic>
        </p:graphicFrame>
        <p:sp>
          <p:nvSpPr>
            <p:cNvPr id="7231" name="TextBox 55"/>
            <p:cNvSpPr txBox="1">
              <a:spLocks noChangeArrowheads="1"/>
            </p:cNvSpPr>
            <p:nvPr/>
          </p:nvSpPr>
          <p:spPr bwMode="auto">
            <a:xfrm>
              <a:off x="3429020" y="3000375"/>
              <a:ext cx="324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*</a:t>
              </a:r>
            </a:p>
          </p:txBody>
        </p:sp>
        <p:sp>
          <p:nvSpPr>
            <p:cNvPr id="7232" name="TextBox 57"/>
            <p:cNvSpPr txBox="1">
              <a:spLocks noChangeArrowheads="1"/>
            </p:cNvSpPr>
            <p:nvPr/>
          </p:nvSpPr>
          <p:spPr bwMode="auto">
            <a:xfrm>
              <a:off x="3429020" y="3357565"/>
              <a:ext cx="324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*</a:t>
              </a:r>
            </a:p>
          </p:txBody>
        </p:sp>
        <p:sp>
          <p:nvSpPr>
            <p:cNvPr id="7233" name="TextBox 58"/>
            <p:cNvSpPr txBox="1">
              <a:spLocks noChangeArrowheads="1"/>
            </p:cNvSpPr>
            <p:nvPr/>
          </p:nvSpPr>
          <p:spPr bwMode="auto">
            <a:xfrm>
              <a:off x="3429020" y="4405978"/>
              <a:ext cx="324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*</a:t>
              </a:r>
            </a:p>
          </p:txBody>
        </p:sp>
      </p:grpSp>
      <p:sp>
        <p:nvSpPr>
          <p:cNvPr id="71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Arial" pitchFamily="34" charset="0"/>
              </a:rPr>
              <a:t>Review: Compressed Sensing in Radar</a:t>
            </a:r>
          </a:p>
        </p:txBody>
      </p:sp>
      <p:sp>
        <p:nvSpPr>
          <p:cNvPr id="71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0D405C7-A7F1-484B-988C-5FBA44DBC4AE}" type="slidenum">
              <a:rPr lang="en-US" altLang="ja-JP" smtClean="0">
                <a:ea typeface="AppleMyungjo"/>
                <a:cs typeface="AppleMyungjo"/>
              </a:rPr>
              <a:pPr/>
              <a:t>12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717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7178" name="Rectangle 28"/>
          <p:cNvSpPr>
            <a:spLocks noChangeArrowheads="1"/>
          </p:cNvSpPr>
          <p:nvPr/>
        </p:nvSpPr>
        <p:spPr bwMode="auto">
          <a:xfrm>
            <a:off x="285750" y="1357313"/>
            <a:ext cx="34353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pitchFamily="34" charset="0"/>
              </a:rPr>
              <a:t>[Herman &amp; Strohmer08]</a:t>
            </a:r>
            <a:endParaRPr lang="en-US" i="0"/>
          </a:p>
        </p:txBody>
      </p:sp>
      <p:grpSp>
        <p:nvGrpSpPr>
          <p:cNvPr id="7179" name="Group 50"/>
          <p:cNvGrpSpPr>
            <a:grpSpLocks/>
          </p:cNvGrpSpPr>
          <p:nvPr/>
        </p:nvGrpSpPr>
        <p:grpSpPr bwMode="auto">
          <a:xfrm>
            <a:off x="785813" y="2071688"/>
            <a:ext cx="417512" cy="430212"/>
            <a:chOff x="857224" y="2143116"/>
            <a:chExt cx="416905" cy="430216"/>
          </a:xfrm>
        </p:grpSpPr>
        <p:cxnSp>
          <p:nvCxnSpPr>
            <p:cNvPr id="7226" name="Straight Connector 35"/>
            <p:cNvCxnSpPr>
              <a:cxnSpLocks noChangeShapeType="1"/>
            </p:cNvCxnSpPr>
            <p:nvPr/>
          </p:nvCxnSpPr>
          <p:spPr bwMode="auto">
            <a:xfrm>
              <a:off x="857224" y="2571744"/>
              <a:ext cx="285752" cy="15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7227" name="Group 49"/>
            <p:cNvGrpSpPr>
              <a:grpSpLocks/>
            </p:cNvGrpSpPr>
            <p:nvPr/>
          </p:nvGrpSpPr>
          <p:grpSpPr bwMode="auto">
            <a:xfrm>
              <a:off x="988377" y="2143116"/>
              <a:ext cx="285752" cy="429422"/>
              <a:chOff x="988377" y="2143116"/>
              <a:chExt cx="285752" cy="429422"/>
            </a:xfrm>
          </p:grpSpPr>
          <p:cxnSp>
            <p:nvCxnSpPr>
              <p:cNvPr id="7228" name="Straight Connector 41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1035025" y="2464587"/>
                <a:ext cx="215108" cy="794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7229" name="Isosceles Triangle 42"/>
              <p:cNvSpPr>
                <a:spLocks noChangeArrowheads="1"/>
              </p:cNvSpPr>
              <p:nvPr/>
            </p:nvSpPr>
            <p:spPr bwMode="auto">
              <a:xfrm flipV="1">
                <a:off x="988377" y="2143116"/>
                <a:ext cx="285752" cy="214314"/>
              </a:xfrm>
              <a:prstGeom prst="triangle">
                <a:avLst>
                  <a:gd name="adj" fmla="val 50000"/>
                </a:avLst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 i="0">
                  <a:latin typeface="Arial" pitchFamily="34" charset="0"/>
                </a:endParaRPr>
              </a:p>
            </p:txBody>
          </p:sp>
        </p:grpSp>
      </p:grpSp>
      <p:cxnSp>
        <p:nvCxnSpPr>
          <p:cNvPr id="7180" name="Straight Arrow Connector 52"/>
          <p:cNvCxnSpPr>
            <a:cxnSpLocks noChangeShapeType="1"/>
          </p:cNvCxnSpPr>
          <p:nvPr/>
        </p:nvCxnSpPr>
        <p:spPr bwMode="auto">
          <a:xfrm>
            <a:off x="1643063" y="2214563"/>
            <a:ext cx="1071562" cy="158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7181" name="Straight Arrow Connector 54"/>
          <p:cNvCxnSpPr>
            <a:cxnSpLocks noChangeShapeType="1"/>
          </p:cNvCxnSpPr>
          <p:nvPr/>
        </p:nvCxnSpPr>
        <p:spPr bwMode="auto">
          <a:xfrm rot="10800000">
            <a:off x="1643063" y="2428875"/>
            <a:ext cx="1071562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182" name="TextBox 55"/>
          <p:cNvSpPr txBox="1">
            <a:spLocks noChangeArrowheads="1"/>
          </p:cNvSpPr>
          <p:nvPr/>
        </p:nvSpPr>
        <p:spPr bwMode="auto">
          <a:xfrm>
            <a:off x="1928813" y="1857375"/>
            <a:ext cx="341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u</a:t>
            </a:r>
          </a:p>
        </p:txBody>
      </p:sp>
      <p:sp>
        <p:nvSpPr>
          <p:cNvPr id="7183" name="TextBox 56"/>
          <p:cNvSpPr txBox="1">
            <a:spLocks noChangeArrowheads="1"/>
          </p:cNvSpPr>
          <p:nvPr/>
        </p:nvSpPr>
        <p:spPr bwMode="auto">
          <a:xfrm>
            <a:off x="1944688" y="2386013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y</a:t>
            </a:r>
          </a:p>
        </p:txBody>
      </p:sp>
      <p:sp>
        <p:nvSpPr>
          <p:cNvPr id="7184" name="Oval 58"/>
          <p:cNvSpPr>
            <a:spLocks noChangeArrowheads="1"/>
          </p:cNvSpPr>
          <p:nvPr/>
        </p:nvSpPr>
        <p:spPr bwMode="auto">
          <a:xfrm>
            <a:off x="3000375" y="2143125"/>
            <a:ext cx="214313" cy="214313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7185" name="Oval 59"/>
          <p:cNvSpPr>
            <a:spLocks noChangeArrowheads="1"/>
          </p:cNvSpPr>
          <p:nvPr/>
        </p:nvSpPr>
        <p:spPr bwMode="auto">
          <a:xfrm>
            <a:off x="3714750" y="2143125"/>
            <a:ext cx="214313" cy="214313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7186" name="Oval 60"/>
          <p:cNvSpPr>
            <a:spLocks noChangeArrowheads="1"/>
          </p:cNvSpPr>
          <p:nvPr/>
        </p:nvSpPr>
        <p:spPr bwMode="auto">
          <a:xfrm>
            <a:off x="4071938" y="2143125"/>
            <a:ext cx="214312" cy="214313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7187" name="Left Brace 61"/>
          <p:cNvSpPr>
            <a:spLocks/>
          </p:cNvSpPr>
          <p:nvPr/>
        </p:nvSpPr>
        <p:spPr bwMode="auto">
          <a:xfrm rot="-5400000">
            <a:off x="3821907" y="1535906"/>
            <a:ext cx="285750" cy="1928813"/>
          </a:xfrm>
          <a:prstGeom prst="leftBrace">
            <a:avLst>
              <a:gd name="adj1" fmla="val 8344"/>
              <a:gd name="adj2" fmla="val 50000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7188" name="TextBox 62"/>
          <p:cNvSpPr txBox="1">
            <a:spLocks noChangeArrowheads="1"/>
          </p:cNvSpPr>
          <p:nvPr/>
        </p:nvSpPr>
        <p:spPr bwMode="auto">
          <a:xfrm>
            <a:off x="3616325" y="2571750"/>
            <a:ext cx="812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Arial" pitchFamily="34" charset="0"/>
                <a:ea typeface="新細明體" pitchFamily="18" charset="-120"/>
                <a:cs typeface="Arial" pitchFamily="34" charset="0"/>
              </a:rPr>
              <a:t>targets</a:t>
            </a:r>
          </a:p>
        </p:txBody>
      </p:sp>
      <p:sp>
        <p:nvSpPr>
          <p:cNvPr id="7189" name="Oval 151"/>
          <p:cNvSpPr>
            <a:spLocks noChangeArrowheads="1"/>
          </p:cNvSpPr>
          <p:nvPr/>
        </p:nvSpPr>
        <p:spPr bwMode="auto">
          <a:xfrm>
            <a:off x="4714875" y="2143125"/>
            <a:ext cx="214313" cy="214313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pSp>
        <p:nvGrpSpPr>
          <p:cNvPr id="7190" name="Group 155"/>
          <p:cNvGrpSpPr>
            <a:grpSpLocks/>
          </p:cNvGrpSpPr>
          <p:nvPr/>
        </p:nvGrpSpPr>
        <p:grpSpPr bwMode="auto">
          <a:xfrm>
            <a:off x="5408613" y="1428750"/>
            <a:ext cx="3092450" cy="1881188"/>
            <a:chOff x="3885105" y="3733388"/>
            <a:chExt cx="3091969" cy="1881966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4691430" y="4238422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4691430" y="4390885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691430" y="4543348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4691430" y="4676753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4691430" y="4829216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691430" y="4981679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4691430" y="5134142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4691430" y="5286605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4691430" y="5458126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4080697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>
              <a:off x="4233073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4394973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>
              <a:off x="4547349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>
              <a:off x="4699726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>
              <a:off x="4852102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5400000">
              <a:off x="5004478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5400000">
              <a:off x="5156854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>
              <a:off x="5309231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5461607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5400000">
              <a:off x="5613983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>
              <a:off x="5766360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>
              <a:off x="5918736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5400000">
              <a:off x="6071112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Oval 144"/>
            <p:cNvSpPr/>
            <p:nvPr/>
          </p:nvSpPr>
          <p:spPr>
            <a:xfrm>
              <a:off x="6397726" y="4857803"/>
              <a:ext cx="114282" cy="1143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5481882" y="4695811"/>
              <a:ext cx="114282" cy="1143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5950121" y="4411531"/>
              <a:ext cx="114282" cy="1143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6538992" y="5010266"/>
              <a:ext cx="114282" cy="1143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223" name="Rectangle 152"/>
            <p:cNvSpPr>
              <a:spLocks noChangeArrowheads="1"/>
            </p:cNvSpPr>
            <p:nvPr/>
          </p:nvSpPr>
          <p:spPr bwMode="auto">
            <a:xfrm>
              <a:off x="4714876" y="4071942"/>
              <a:ext cx="2260355" cy="1543412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endParaRPr lang="en-US" i="0">
                <a:latin typeface="Arial" pitchFamily="34" charset="0"/>
              </a:endParaRPr>
            </a:p>
          </p:txBody>
        </p:sp>
        <p:sp>
          <p:nvSpPr>
            <p:cNvPr id="7224" name="TextBox 153"/>
            <p:cNvSpPr txBox="1">
              <a:spLocks noChangeArrowheads="1"/>
            </p:cNvSpPr>
            <p:nvPr/>
          </p:nvSpPr>
          <p:spPr bwMode="auto">
            <a:xfrm>
              <a:off x="5330593" y="3733388"/>
              <a:ext cx="78739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Range</a:t>
              </a:r>
            </a:p>
          </p:txBody>
        </p:sp>
        <p:sp>
          <p:nvSpPr>
            <p:cNvPr id="7225" name="TextBox 154"/>
            <p:cNvSpPr txBox="1">
              <a:spLocks noChangeArrowheads="1"/>
            </p:cNvSpPr>
            <p:nvPr/>
          </p:nvSpPr>
          <p:spPr bwMode="auto">
            <a:xfrm>
              <a:off x="3885105" y="4643446"/>
              <a:ext cx="90120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Doppler</a:t>
              </a:r>
            </a:p>
          </p:txBody>
        </p:sp>
      </p:grpSp>
      <p:sp>
        <p:nvSpPr>
          <p:cNvPr id="61" name="Rounded Rectangle 60"/>
          <p:cNvSpPr/>
          <p:nvPr/>
        </p:nvSpPr>
        <p:spPr bwMode="auto">
          <a:xfrm>
            <a:off x="4214813" y="3643313"/>
            <a:ext cx="3714750" cy="91916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i="0" dirty="0" err="1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i="0" baseline="-25000" dirty="0" err="1">
                <a:solidFill>
                  <a:schemeClr val="tx1"/>
                </a:solidFill>
                <a:latin typeface="Arial" charset="0"/>
              </a:rPr>
              <a:t>i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: target RCS in the </a:t>
            </a:r>
            <a:r>
              <a:rPr lang="en-US" i="0" dirty="0" err="1">
                <a:solidFill>
                  <a:schemeClr val="tx1"/>
                </a:solidFill>
                <a:latin typeface="Arial" charset="0"/>
              </a:rPr>
              <a:t>i-th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Range-Doppler 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cell.</a:t>
            </a:r>
          </a:p>
        </p:txBody>
      </p:sp>
      <p:sp>
        <p:nvSpPr>
          <p:cNvPr id="7192" name="Right Arrow 39"/>
          <p:cNvSpPr>
            <a:spLocks noChangeArrowheads="1"/>
          </p:cNvSpPr>
          <p:nvPr/>
        </p:nvSpPr>
        <p:spPr bwMode="auto">
          <a:xfrm rot="-5400000">
            <a:off x="6643688" y="3214688"/>
            <a:ext cx="500062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7193" name="Right Arrow 39"/>
          <p:cNvSpPr>
            <a:spLocks noChangeArrowheads="1"/>
          </p:cNvSpPr>
          <p:nvPr/>
        </p:nvSpPr>
        <p:spPr bwMode="auto">
          <a:xfrm rot="10800000">
            <a:off x="3714750" y="3786188"/>
            <a:ext cx="571500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4214813" y="4643438"/>
            <a:ext cx="3714750" cy="51117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chemeClr val="tx1"/>
                </a:solidFill>
                <a:latin typeface="Arial" charset="0"/>
              </a:rPr>
              <a:t>Assumption: </a:t>
            </a:r>
            <a:r>
              <a:rPr lang="en-US" b="1" i="0" dirty="0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 is </a:t>
            </a:r>
            <a:r>
              <a:rPr lang="en-US" b="1" i="0" dirty="0">
                <a:solidFill>
                  <a:srgbClr val="FF0000"/>
                </a:solidFill>
                <a:latin typeface="Arial" charset="0"/>
              </a:rPr>
              <a:t>sparse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.</a:t>
            </a:r>
          </a:p>
        </p:txBody>
      </p:sp>
      <p:sp>
        <p:nvSpPr>
          <p:cNvPr id="65" name="Rounded Rectangle 64"/>
          <p:cNvSpPr/>
          <p:nvPr/>
        </p:nvSpPr>
        <p:spPr bwMode="auto">
          <a:xfrm>
            <a:off x="4214813" y="5214938"/>
            <a:ext cx="4929187" cy="91916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chemeClr val="tx1"/>
                </a:solidFill>
                <a:latin typeface="Arial" charset="0"/>
              </a:rPr>
              <a:t>Transmitted waveform </a:t>
            </a:r>
            <a:r>
              <a:rPr lang="en-US" b="1" i="0" dirty="0">
                <a:solidFill>
                  <a:schemeClr val="tx1"/>
                </a:solidFill>
                <a:latin typeface="Arial" charset="0"/>
              </a:rPr>
              <a:t>u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 can be chosen such that </a:t>
            </a:r>
            <a:r>
              <a:rPr lang="en-US" b="1" i="0" dirty="0">
                <a:solidFill>
                  <a:schemeClr val="tx1"/>
                </a:solidFill>
                <a:latin typeface="Symbol" pitchFamily="18" charset="2"/>
              </a:rPr>
              <a:t>F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 is </a:t>
            </a:r>
            <a:r>
              <a:rPr lang="en-US" b="1" i="0" dirty="0">
                <a:solidFill>
                  <a:srgbClr val="FF0000"/>
                </a:solidFill>
                <a:latin typeface="Arial" charset="0"/>
              </a:rPr>
              <a:t>incoherent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.</a:t>
            </a:r>
          </a:p>
        </p:txBody>
      </p:sp>
      <p:sp>
        <p:nvSpPr>
          <p:cNvPr id="67" name="Rounded Rectangle 60"/>
          <p:cNvSpPr/>
          <p:nvPr/>
        </p:nvSpPr>
        <p:spPr bwMode="auto">
          <a:xfrm>
            <a:off x="142844" y="5244446"/>
            <a:ext cx="3643338" cy="9194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defRPr/>
            </a:pPr>
            <a:r>
              <a:rPr lang="en-US" b="1" i="0" dirty="0" smtClean="0">
                <a:solidFill>
                  <a:schemeClr val="tx1"/>
                </a:solidFill>
                <a:latin typeface="Symbol" pitchFamily="18" charset="2"/>
              </a:rPr>
              <a:t>F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 is a function of the transmitted waveform </a:t>
            </a:r>
            <a:r>
              <a:rPr lang="en-US" b="1" i="0" dirty="0" smtClean="0">
                <a:solidFill>
                  <a:schemeClr val="tx1"/>
                </a:solidFill>
                <a:latin typeface="Arial" charset="0"/>
              </a:rPr>
              <a:t>u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.</a:t>
            </a:r>
            <a:endParaRPr lang="en-US" i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8" name="Right Arrow 39"/>
          <p:cNvSpPr>
            <a:spLocks noChangeArrowheads="1"/>
          </p:cNvSpPr>
          <p:nvPr/>
        </p:nvSpPr>
        <p:spPr bwMode="auto">
          <a:xfrm rot="16200000">
            <a:off x="1785916" y="4786324"/>
            <a:ext cx="642942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Arial" pitchFamily="34" charset="0"/>
              </a:rPr>
              <a:t>Review: Compressed Sensing in Radar</a:t>
            </a:r>
          </a:p>
        </p:txBody>
      </p:sp>
      <p:sp>
        <p:nvSpPr>
          <p:cNvPr id="82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769E552-794F-4B85-8C02-B04F51F4F446}" type="slidenum">
              <a:rPr lang="en-US" altLang="ja-JP" smtClean="0">
                <a:ea typeface="AppleMyungjo"/>
                <a:cs typeface="AppleMyungjo"/>
              </a:rPr>
              <a:pPr/>
              <a:t>13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820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8202" name="Rectangle 28"/>
          <p:cNvSpPr>
            <a:spLocks noChangeArrowheads="1"/>
          </p:cNvSpPr>
          <p:nvPr/>
        </p:nvSpPr>
        <p:spPr bwMode="auto">
          <a:xfrm>
            <a:off x="5214938" y="11430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i="0" dirty="0"/>
          </a:p>
        </p:txBody>
      </p:sp>
      <p:sp>
        <p:nvSpPr>
          <p:cNvPr id="61" name="Rounded Rectangle 60"/>
          <p:cNvSpPr/>
          <p:nvPr/>
        </p:nvSpPr>
        <p:spPr bwMode="auto">
          <a:xfrm>
            <a:off x="4214813" y="3643313"/>
            <a:ext cx="3714750" cy="91916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i="0" dirty="0" err="1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i="0" baseline="-25000" dirty="0" err="1">
                <a:solidFill>
                  <a:schemeClr val="tx1"/>
                </a:solidFill>
                <a:latin typeface="Arial" charset="0"/>
              </a:rPr>
              <a:t>i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: target RCS in the </a:t>
            </a:r>
            <a:r>
              <a:rPr lang="en-US" i="0" dirty="0" err="1">
                <a:solidFill>
                  <a:schemeClr val="tx1"/>
                </a:solidFill>
                <a:latin typeface="Arial" charset="0"/>
              </a:rPr>
              <a:t>i-th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Range-Doppler 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cell.</a:t>
            </a:r>
          </a:p>
        </p:txBody>
      </p:sp>
      <p:sp>
        <p:nvSpPr>
          <p:cNvPr id="8204" name="Right Arrow 39"/>
          <p:cNvSpPr>
            <a:spLocks noChangeArrowheads="1"/>
          </p:cNvSpPr>
          <p:nvPr/>
        </p:nvSpPr>
        <p:spPr bwMode="auto">
          <a:xfrm rot="10800000">
            <a:off x="3714750" y="3786188"/>
            <a:ext cx="571500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4214813" y="4643438"/>
            <a:ext cx="3714750" cy="51117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chemeClr val="tx1"/>
                </a:solidFill>
                <a:latin typeface="Arial" charset="0"/>
              </a:rPr>
              <a:t>Assumption: </a:t>
            </a:r>
            <a:r>
              <a:rPr lang="en-US" b="1" i="0" dirty="0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 is </a:t>
            </a:r>
            <a:r>
              <a:rPr lang="en-US" b="1" i="0" dirty="0">
                <a:solidFill>
                  <a:srgbClr val="FF0000"/>
                </a:solidFill>
                <a:latin typeface="Arial" charset="0"/>
              </a:rPr>
              <a:t>sparse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.</a:t>
            </a:r>
          </a:p>
        </p:txBody>
      </p:sp>
      <p:sp>
        <p:nvSpPr>
          <p:cNvPr id="65" name="Rounded Rectangle 64"/>
          <p:cNvSpPr/>
          <p:nvPr/>
        </p:nvSpPr>
        <p:spPr bwMode="auto">
          <a:xfrm>
            <a:off x="4214813" y="5214938"/>
            <a:ext cx="4929187" cy="91916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chemeClr val="tx1"/>
                </a:solidFill>
                <a:latin typeface="Arial" charset="0"/>
              </a:rPr>
              <a:t>Transmitted waveform </a:t>
            </a:r>
            <a:r>
              <a:rPr lang="en-US" b="1" i="0" dirty="0">
                <a:solidFill>
                  <a:schemeClr val="tx1"/>
                </a:solidFill>
                <a:latin typeface="Arial" charset="0"/>
              </a:rPr>
              <a:t>u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 can be chosen such that </a:t>
            </a:r>
            <a:r>
              <a:rPr lang="en-US" b="1" i="0" dirty="0">
                <a:solidFill>
                  <a:schemeClr val="tx1"/>
                </a:solidFill>
                <a:latin typeface="Symbol" pitchFamily="18" charset="2"/>
              </a:rPr>
              <a:t>F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 is </a:t>
            </a:r>
            <a:r>
              <a:rPr lang="en-US" b="1" i="0" dirty="0">
                <a:solidFill>
                  <a:srgbClr val="FF0000"/>
                </a:solidFill>
                <a:latin typeface="Arial" charset="0"/>
              </a:rPr>
              <a:t>incoherent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.</a:t>
            </a:r>
          </a:p>
        </p:txBody>
      </p:sp>
      <p:sp>
        <p:nvSpPr>
          <p:cNvPr id="67" name="AutoShape 79"/>
          <p:cNvSpPr>
            <a:spLocks noChangeArrowheads="1"/>
          </p:cNvSpPr>
          <p:nvPr/>
        </p:nvSpPr>
        <p:spPr bwMode="auto">
          <a:xfrm>
            <a:off x="417513" y="1428736"/>
            <a:ext cx="7643812" cy="1362849"/>
          </a:xfrm>
          <a:prstGeom prst="roundRect">
            <a:avLst>
              <a:gd name="adj" fmla="val 21116"/>
            </a:avLst>
          </a:prstGeom>
          <a:gradFill rotWithShape="0">
            <a:gsLst>
              <a:gs pos="0">
                <a:srgbClr val="BEFF88"/>
              </a:gs>
              <a:gs pos="100000">
                <a:srgbClr val="FFFFFF"/>
              </a:gs>
            </a:gsLst>
            <a:lin ang="0" scaled="1"/>
          </a:gradFill>
          <a:ln w="19050">
            <a:solidFill>
              <a:srgbClr val="448604"/>
            </a:solidFill>
            <a:round/>
            <a:headEnd/>
            <a:tailEnd/>
          </a:ln>
          <a:effectLst>
            <a:outerShdw dist="81320" dir="2319588" algn="ctr" rotWithShape="0">
              <a:srgbClr val="B3B3B3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altLang="zh-TW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Target scene </a:t>
            </a:r>
            <a:r>
              <a:rPr lang="en-US" altLang="zh-TW" b="1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s</a:t>
            </a:r>
            <a:r>
              <a:rPr lang="en-US" altLang="zh-TW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 can be reconstructed by </a:t>
            </a:r>
            <a:r>
              <a:rPr lang="en-US" altLang="zh-TW" b="1" i="0" dirty="0" smtClean="0">
                <a:solidFill>
                  <a:srgbClr val="3333FF"/>
                </a:solidFill>
                <a:latin typeface="Arial" pitchFamily="34" charset="0"/>
                <a:ea typeface="AppleMyungjo" charset="-127"/>
                <a:cs typeface="+mn-cs"/>
              </a:rPr>
              <a:t>compressed sensing </a:t>
            </a:r>
            <a:r>
              <a:rPr lang="en-US" altLang="zh-TW" i="0" dirty="0" smtClean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method. High </a:t>
            </a:r>
            <a:r>
              <a:rPr lang="en-US" altLang="zh-TW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resolution can be achieved</a:t>
            </a:r>
            <a:r>
              <a:rPr lang="en-US" altLang="zh-TW" i="0" dirty="0" smtClean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. </a:t>
            </a:r>
            <a:r>
              <a:rPr lang="en-US" i="0" dirty="0">
                <a:latin typeface="Arial" pitchFamily="34" charset="0"/>
              </a:rPr>
              <a:t>[Herman &amp; Strohmer08</a:t>
            </a:r>
            <a:r>
              <a:rPr lang="en-US" i="0" dirty="0" smtClean="0">
                <a:latin typeface="Arial" pitchFamily="34" charset="0"/>
              </a:rPr>
              <a:t>]</a:t>
            </a:r>
            <a:endParaRPr lang="en-US" i="0" dirty="0"/>
          </a:p>
        </p:txBody>
      </p:sp>
      <p:sp>
        <p:nvSpPr>
          <p:cNvPr id="22" name="Rounded Rectangle 60"/>
          <p:cNvSpPr/>
          <p:nvPr/>
        </p:nvSpPr>
        <p:spPr bwMode="auto">
          <a:xfrm>
            <a:off x="142844" y="5244446"/>
            <a:ext cx="3643338" cy="9194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defRPr/>
            </a:pPr>
            <a:r>
              <a:rPr lang="en-US" b="1" i="0" dirty="0" smtClean="0">
                <a:solidFill>
                  <a:schemeClr val="tx1"/>
                </a:solidFill>
                <a:latin typeface="Symbol" pitchFamily="18" charset="2"/>
              </a:rPr>
              <a:t>F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 is a function of the transmitted waveform </a:t>
            </a:r>
            <a:r>
              <a:rPr lang="en-US" b="1" i="0" dirty="0" smtClean="0">
                <a:solidFill>
                  <a:schemeClr val="tx1"/>
                </a:solidFill>
                <a:latin typeface="Arial" charset="0"/>
              </a:rPr>
              <a:t>u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.</a:t>
            </a:r>
            <a:endParaRPr lang="en-US" i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3" name="Right Arrow 39"/>
          <p:cNvSpPr>
            <a:spLocks noChangeArrowheads="1"/>
          </p:cNvSpPr>
          <p:nvPr/>
        </p:nvSpPr>
        <p:spPr bwMode="auto">
          <a:xfrm rot="16200000">
            <a:off x="1785916" y="4786324"/>
            <a:ext cx="642942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pSp>
        <p:nvGrpSpPr>
          <p:cNvPr id="24" name="Group 70"/>
          <p:cNvGrpSpPr>
            <a:grpSpLocks/>
          </p:cNvGrpSpPr>
          <p:nvPr/>
        </p:nvGrpSpPr>
        <p:grpSpPr bwMode="auto">
          <a:xfrm>
            <a:off x="285750" y="2857496"/>
            <a:ext cx="3929063" cy="2409825"/>
            <a:chOff x="285748" y="3000375"/>
            <a:chExt cx="3929062" cy="2409825"/>
          </a:xfrm>
        </p:grpSpPr>
        <p:sp>
          <p:nvSpPr>
            <p:cNvPr id="25" name="TextBox 56"/>
            <p:cNvSpPr txBox="1">
              <a:spLocks noChangeArrowheads="1"/>
            </p:cNvSpPr>
            <p:nvPr/>
          </p:nvSpPr>
          <p:spPr bwMode="auto">
            <a:xfrm>
              <a:off x="3429020" y="4714886"/>
              <a:ext cx="324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*</a:t>
              </a:r>
            </a:p>
          </p:txBody>
        </p:sp>
        <p:graphicFrame>
          <p:nvGraphicFramePr>
            <p:cNvPr id="26" name="Object 13"/>
            <p:cNvGraphicFramePr>
              <a:graphicFrameLocks noChangeAspect="1"/>
            </p:cNvGraphicFramePr>
            <p:nvPr/>
          </p:nvGraphicFramePr>
          <p:xfrm>
            <a:off x="285748" y="3000377"/>
            <a:ext cx="3929062" cy="2409823"/>
          </p:xfrm>
          <a:graphic>
            <a:graphicData uri="http://schemas.openxmlformats.org/presentationml/2006/ole">
              <p:oleObj spid="_x0000_s8198" name="Equation" r:id="rId3" imgW="1904760" imgH="1168200" progId="Equation.3">
                <p:embed/>
              </p:oleObj>
            </a:graphicData>
          </a:graphic>
        </p:graphicFrame>
        <p:graphicFrame>
          <p:nvGraphicFramePr>
            <p:cNvPr id="27" name="Object 16"/>
            <p:cNvGraphicFramePr>
              <a:graphicFrameLocks noChangeAspect="1"/>
            </p:cNvGraphicFramePr>
            <p:nvPr/>
          </p:nvGraphicFramePr>
          <p:xfrm>
            <a:off x="3428992" y="4000504"/>
            <a:ext cx="285750" cy="392113"/>
          </p:xfrm>
          <a:graphic>
            <a:graphicData uri="http://schemas.openxmlformats.org/presentationml/2006/ole">
              <p:oleObj spid="_x0000_s8199" name="Equation" r:id="rId4" imgW="101520" imgH="139680" progId="Equation.3">
                <p:embed/>
              </p:oleObj>
            </a:graphicData>
          </a:graphic>
        </p:graphicFrame>
        <p:graphicFrame>
          <p:nvGraphicFramePr>
            <p:cNvPr id="28" name="Object 14"/>
            <p:cNvGraphicFramePr>
              <a:graphicFrameLocks noChangeAspect="1"/>
            </p:cNvGraphicFramePr>
            <p:nvPr/>
          </p:nvGraphicFramePr>
          <p:xfrm>
            <a:off x="357158" y="4071942"/>
            <a:ext cx="301625" cy="392113"/>
          </p:xfrm>
          <a:graphic>
            <a:graphicData uri="http://schemas.openxmlformats.org/presentationml/2006/ole">
              <p:oleObj spid="_x0000_s8200" name="Equation" r:id="rId5" imgW="126720" imgH="164880" progId="Equation.3">
                <p:embed/>
              </p:oleObj>
            </a:graphicData>
          </a:graphic>
        </p:graphicFrame>
        <p:graphicFrame>
          <p:nvGraphicFramePr>
            <p:cNvPr id="29" name="Object 15"/>
            <p:cNvGraphicFramePr>
              <a:graphicFrameLocks noChangeAspect="1"/>
            </p:cNvGraphicFramePr>
            <p:nvPr/>
          </p:nvGraphicFramePr>
          <p:xfrm>
            <a:off x="1714480" y="3786190"/>
            <a:ext cx="857250" cy="860424"/>
          </p:xfrm>
          <a:graphic>
            <a:graphicData uri="http://schemas.openxmlformats.org/presentationml/2006/ole">
              <p:oleObj spid="_x0000_s8201" name="Equation" r:id="rId6" imgW="164880" imgH="164880" progId="Equation.3">
                <p:embed/>
              </p:oleObj>
            </a:graphicData>
          </a:graphic>
        </p:graphicFrame>
        <p:sp>
          <p:nvSpPr>
            <p:cNvPr id="30" name="TextBox 55"/>
            <p:cNvSpPr txBox="1">
              <a:spLocks noChangeArrowheads="1"/>
            </p:cNvSpPr>
            <p:nvPr/>
          </p:nvSpPr>
          <p:spPr bwMode="auto">
            <a:xfrm>
              <a:off x="3429020" y="3000375"/>
              <a:ext cx="324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*</a:t>
              </a:r>
            </a:p>
          </p:txBody>
        </p:sp>
        <p:sp>
          <p:nvSpPr>
            <p:cNvPr id="31" name="TextBox 57"/>
            <p:cNvSpPr txBox="1">
              <a:spLocks noChangeArrowheads="1"/>
            </p:cNvSpPr>
            <p:nvPr/>
          </p:nvSpPr>
          <p:spPr bwMode="auto">
            <a:xfrm>
              <a:off x="3429020" y="3357565"/>
              <a:ext cx="324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*</a:t>
              </a:r>
            </a:p>
          </p:txBody>
        </p:sp>
        <p:sp>
          <p:nvSpPr>
            <p:cNvPr id="32" name="TextBox 58"/>
            <p:cNvSpPr txBox="1">
              <a:spLocks noChangeArrowheads="1"/>
            </p:cNvSpPr>
            <p:nvPr/>
          </p:nvSpPr>
          <p:spPr bwMode="auto">
            <a:xfrm>
              <a:off x="3429020" y="4405978"/>
              <a:ext cx="324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*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Brief Review of MIMO Radar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50825" y="2724150"/>
            <a:ext cx="3960813" cy="1784350"/>
            <a:chOff x="250825" y="2724150"/>
            <a:chExt cx="3960813" cy="1784350"/>
          </a:xfrm>
        </p:grpSpPr>
        <p:sp>
          <p:nvSpPr>
            <p:cNvPr id="605244" name="AutoShape 60"/>
            <p:cNvSpPr>
              <a:spLocks noChangeArrowheads="1"/>
            </p:cNvSpPr>
            <p:nvPr/>
          </p:nvSpPr>
          <p:spPr bwMode="auto">
            <a:xfrm>
              <a:off x="265113" y="2724150"/>
              <a:ext cx="3946525" cy="17843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rgbClr val="F78408"/>
              </a:solidFill>
              <a:round/>
              <a:headEnd/>
              <a:tailEnd/>
            </a:ln>
            <a:effectLst>
              <a:outerShdw dist="107763" dir="2700000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 sz="11700" i="0">
                <a:latin typeface="Arial" charset="0"/>
                <a:ea typeface="AppleMyungjo" charset="-127"/>
                <a:cs typeface="+mn-cs"/>
              </a:endParaRPr>
            </a:p>
          </p:txBody>
        </p:sp>
        <p:pic>
          <p:nvPicPr>
            <p:cNvPr id="89102" name="Picture 1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96938" y="2803525"/>
              <a:ext cx="3184525" cy="157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103" name="Text Box 96"/>
            <p:cNvSpPr txBox="1">
              <a:spLocks noChangeArrowheads="1"/>
            </p:cNvSpPr>
            <p:nvPr/>
          </p:nvSpPr>
          <p:spPr bwMode="auto">
            <a:xfrm>
              <a:off x="250825" y="3462338"/>
              <a:ext cx="81464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b="1" i="0">
                  <a:solidFill>
                    <a:srgbClr val="FF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u</a:t>
              </a:r>
              <a:r>
                <a:rPr kumimoji="0" lang="en-US" altLang="zh-TW" b="1" i="0" baseline="-25000">
                  <a:solidFill>
                    <a:srgbClr val="FF0000"/>
                  </a:solidFill>
                  <a:latin typeface="Symbol" pitchFamily="18" charset="2"/>
                  <a:ea typeface="新細明體" pitchFamily="18" charset="-120"/>
                  <a:cs typeface="Arial" pitchFamily="34" charset="0"/>
                </a:rPr>
                <a:t>2</a:t>
              </a:r>
              <a:r>
                <a:rPr kumimoji="0" lang="en-US" altLang="zh-TW" b="1" i="0">
                  <a:solidFill>
                    <a:srgbClr val="FF0000"/>
                  </a:solidFill>
                  <a:latin typeface="Symbol" pitchFamily="18" charset="2"/>
                  <a:ea typeface="新細明體" pitchFamily="18" charset="-120"/>
                  <a:cs typeface="Arial" pitchFamily="34" charset="0"/>
                </a:rPr>
                <a:t>(t)</a:t>
              </a:r>
            </a:p>
          </p:txBody>
        </p:sp>
        <p:sp>
          <p:nvSpPr>
            <p:cNvPr id="89104" name="Text Box 98"/>
            <p:cNvSpPr txBox="1">
              <a:spLocks noChangeArrowheads="1"/>
            </p:cNvSpPr>
            <p:nvPr/>
          </p:nvSpPr>
          <p:spPr bwMode="auto">
            <a:xfrm>
              <a:off x="495300" y="3763963"/>
              <a:ext cx="81464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b="1" i="0">
                  <a:solidFill>
                    <a:schemeClr val="accent2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u</a:t>
              </a:r>
              <a:r>
                <a:rPr kumimoji="0" lang="en-US" altLang="zh-TW" b="1" i="0" baseline="-25000">
                  <a:solidFill>
                    <a:schemeClr val="accent2"/>
                  </a:solidFill>
                  <a:latin typeface="Symbol" pitchFamily="18" charset="2"/>
                  <a:ea typeface="新細明體" pitchFamily="18" charset="-120"/>
                  <a:cs typeface="Arial" pitchFamily="34" charset="0"/>
                </a:rPr>
                <a:t>1</a:t>
              </a:r>
              <a:r>
                <a:rPr kumimoji="0" lang="en-US" altLang="zh-TW" b="1" i="0">
                  <a:solidFill>
                    <a:schemeClr val="accent2"/>
                  </a:solidFill>
                  <a:latin typeface="Symbol" pitchFamily="18" charset="2"/>
                  <a:ea typeface="新細明體" pitchFamily="18" charset="-120"/>
                  <a:cs typeface="Arial" pitchFamily="34" charset="0"/>
                </a:rPr>
                <a:t>(t)</a:t>
              </a:r>
            </a:p>
          </p:txBody>
        </p:sp>
        <p:sp>
          <p:nvSpPr>
            <p:cNvPr id="89105" name="Text Box 100"/>
            <p:cNvSpPr txBox="1">
              <a:spLocks noChangeArrowheads="1"/>
            </p:cNvSpPr>
            <p:nvPr/>
          </p:nvSpPr>
          <p:spPr bwMode="auto">
            <a:xfrm>
              <a:off x="768350" y="4037013"/>
              <a:ext cx="81464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TW" b="1" i="0">
                  <a:solidFill>
                    <a:srgbClr val="33CC33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u</a:t>
              </a:r>
              <a:r>
                <a:rPr kumimoji="0" lang="en-US" altLang="zh-TW" b="1" i="0" baseline="-25000">
                  <a:solidFill>
                    <a:srgbClr val="33CC33"/>
                  </a:solidFill>
                  <a:latin typeface="Symbol" pitchFamily="18" charset="2"/>
                  <a:ea typeface="新細明體" pitchFamily="18" charset="-120"/>
                  <a:cs typeface="Arial" pitchFamily="34" charset="0"/>
                </a:rPr>
                <a:t>0</a:t>
              </a:r>
              <a:r>
                <a:rPr kumimoji="0" lang="en-US" altLang="zh-TW" b="1" i="0">
                  <a:solidFill>
                    <a:srgbClr val="33CC33"/>
                  </a:solidFill>
                  <a:latin typeface="Symbol" pitchFamily="18" charset="2"/>
                  <a:ea typeface="新細明體" pitchFamily="18" charset="-120"/>
                  <a:cs typeface="Arial" pitchFamily="34" charset="0"/>
                </a:rPr>
                <a:t>(t)</a:t>
              </a:r>
            </a:p>
          </p:txBody>
        </p:sp>
      </p:grpSp>
      <p:sp>
        <p:nvSpPr>
          <p:cNvPr id="2" name="AutoShape 60"/>
          <p:cNvSpPr>
            <a:spLocks noChangeArrowheads="1"/>
          </p:cNvSpPr>
          <p:nvPr/>
        </p:nvSpPr>
        <p:spPr bwMode="auto">
          <a:xfrm>
            <a:off x="4808538" y="2724150"/>
            <a:ext cx="4179887" cy="1784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9600" i="0">
              <a:latin typeface="Arial" charset="0"/>
              <a:ea typeface="AppleMyungjo" charset="-127"/>
              <a:cs typeface="+mn-cs"/>
            </a:endParaRPr>
          </a:p>
        </p:txBody>
      </p:sp>
      <p:pic>
        <p:nvPicPr>
          <p:cNvPr id="89093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724525" y="2803525"/>
            <a:ext cx="3168650" cy="1600200"/>
          </a:xfrm>
          <a:noFill/>
        </p:spPr>
      </p:pic>
      <p:sp>
        <p:nvSpPr>
          <p:cNvPr id="89094" name="Text Box 96"/>
          <p:cNvSpPr txBox="1">
            <a:spLocks noChangeArrowheads="1"/>
          </p:cNvSpPr>
          <p:nvPr/>
        </p:nvSpPr>
        <p:spPr bwMode="auto">
          <a:xfrm>
            <a:off x="4787900" y="3452813"/>
            <a:ext cx="1055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latin typeface="Arial" pitchFamily="34" charset="0"/>
                <a:ea typeface="新細明體" pitchFamily="18" charset="-120"/>
              </a:rPr>
              <a:t>w</a:t>
            </a:r>
            <a:r>
              <a:rPr kumimoji="0" lang="en-US" altLang="zh-TW" b="1" i="0" baseline="-25000">
                <a:latin typeface="Arial" pitchFamily="34" charset="0"/>
                <a:ea typeface="新細明體" pitchFamily="18" charset="-120"/>
              </a:rPr>
              <a:t>2</a:t>
            </a:r>
            <a:r>
              <a:rPr kumimoji="0" lang="en-US" altLang="zh-TW" b="1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u</a:t>
            </a:r>
            <a:r>
              <a:rPr kumimoji="0" lang="en-US" altLang="zh-TW" b="1" i="0">
                <a:solidFill>
                  <a:srgbClr val="FF0000"/>
                </a:solidFill>
                <a:latin typeface="Symbol" pitchFamily="18" charset="2"/>
                <a:ea typeface="新細明體" pitchFamily="18" charset="-120"/>
              </a:rPr>
              <a:t>(t)</a:t>
            </a:r>
          </a:p>
        </p:txBody>
      </p:sp>
      <p:sp>
        <p:nvSpPr>
          <p:cNvPr id="89095" name="Text Box 98"/>
          <p:cNvSpPr txBox="1">
            <a:spLocks noChangeArrowheads="1"/>
          </p:cNvSpPr>
          <p:nvPr/>
        </p:nvSpPr>
        <p:spPr bwMode="auto">
          <a:xfrm>
            <a:off x="5032375" y="3754438"/>
            <a:ext cx="1055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latin typeface="Arial" pitchFamily="34" charset="0"/>
              </a:rPr>
              <a:t>w</a:t>
            </a:r>
            <a:r>
              <a:rPr kumimoji="0" lang="en-US" altLang="zh-TW" b="1" i="0" baseline="-25000">
                <a:latin typeface="Arial" pitchFamily="34" charset="0"/>
              </a:rPr>
              <a:t>1</a:t>
            </a:r>
            <a:r>
              <a:rPr kumimoji="0" lang="en-US" altLang="zh-TW" b="1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u</a:t>
            </a:r>
            <a:r>
              <a:rPr kumimoji="0" lang="en-US" altLang="zh-TW" b="1" i="0">
                <a:solidFill>
                  <a:srgbClr val="FF0000"/>
                </a:solidFill>
                <a:latin typeface="Symbol" pitchFamily="18" charset="2"/>
                <a:ea typeface="新細明體" pitchFamily="18" charset="-120"/>
              </a:rPr>
              <a:t>(t)</a:t>
            </a:r>
          </a:p>
        </p:txBody>
      </p:sp>
      <p:sp>
        <p:nvSpPr>
          <p:cNvPr id="89096" name="Text Box 100"/>
          <p:cNvSpPr txBox="1">
            <a:spLocks noChangeArrowheads="1"/>
          </p:cNvSpPr>
          <p:nvPr/>
        </p:nvSpPr>
        <p:spPr bwMode="auto">
          <a:xfrm>
            <a:off x="5305425" y="4027488"/>
            <a:ext cx="1065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b="1" i="0">
                <a:latin typeface="Arial" pitchFamily="34" charset="0"/>
              </a:rPr>
              <a:t>w</a:t>
            </a:r>
            <a:r>
              <a:rPr kumimoji="0" lang="en-US" altLang="zh-TW" b="1" i="0" baseline="-25000">
                <a:latin typeface="Arial" pitchFamily="34" charset="0"/>
              </a:rPr>
              <a:t>0</a:t>
            </a:r>
            <a:r>
              <a:rPr kumimoji="0" lang="en-US" altLang="zh-TW" b="1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u</a:t>
            </a:r>
            <a:r>
              <a:rPr kumimoji="0" lang="en-US" altLang="zh-TW" b="1" i="0">
                <a:solidFill>
                  <a:srgbClr val="FF0000"/>
                </a:solidFill>
                <a:latin typeface="Symbol" pitchFamily="18" charset="2"/>
                <a:ea typeface="新細明體" pitchFamily="18" charset="-120"/>
              </a:rPr>
              <a:t>(t)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304800" y="4643438"/>
            <a:ext cx="8624888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i="0" kern="0" dirty="0">
                <a:solidFill>
                  <a:srgbClr val="2B2C47"/>
                </a:solidFill>
                <a:latin typeface="Arial" pitchFamily="34" charset="0"/>
                <a:ea typeface="+mn-ea"/>
                <a:cs typeface="Arial" pitchFamily="34" charset="0"/>
              </a:rPr>
              <a:t>Advantages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000" i="0" kern="0" dirty="0">
                <a:solidFill>
                  <a:srgbClr val="2B2C47"/>
                </a:solidFill>
                <a:latin typeface="Arial" pitchFamily="34" charset="0"/>
                <a:ea typeface="+mn-ea"/>
                <a:cs typeface="Arial" pitchFamily="34" charset="0"/>
              </a:rPr>
              <a:t>Better spatial resolution [Bliss &amp; Forsythe 03]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000" i="0" kern="0" dirty="0">
                <a:solidFill>
                  <a:srgbClr val="2B2C47"/>
                </a:solidFill>
                <a:latin typeface="Arial" pitchFamily="34" charset="0"/>
                <a:ea typeface="+mn-ea"/>
                <a:cs typeface="Arial" pitchFamily="34" charset="0"/>
              </a:rPr>
              <a:t>Flexible transmit </a:t>
            </a:r>
            <a:r>
              <a:rPr lang="en-US" sz="2000" i="0" kern="0" dirty="0" err="1">
                <a:solidFill>
                  <a:srgbClr val="2B2C47"/>
                </a:solidFill>
                <a:latin typeface="Arial" pitchFamily="34" charset="0"/>
                <a:ea typeface="+mn-ea"/>
                <a:cs typeface="Arial" pitchFamily="34" charset="0"/>
              </a:rPr>
              <a:t>beampattern</a:t>
            </a:r>
            <a:r>
              <a:rPr lang="en-US" sz="2000" i="0" kern="0" dirty="0">
                <a:solidFill>
                  <a:srgbClr val="2B2C47"/>
                </a:solidFill>
                <a:latin typeface="Arial" pitchFamily="34" charset="0"/>
                <a:ea typeface="+mn-ea"/>
                <a:cs typeface="Arial" pitchFamily="34" charset="0"/>
              </a:rPr>
              <a:t> design [</a:t>
            </a:r>
            <a:r>
              <a:rPr lang="en-US" sz="2000" i="0" kern="0" dirty="0" err="1">
                <a:solidFill>
                  <a:srgbClr val="2B2C47"/>
                </a:solidFill>
                <a:latin typeface="Arial" pitchFamily="34" charset="0"/>
                <a:ea typeface="+mn-ea"/>
                <a:cs typeface="Arial" pitchFamily="34" charset="0"/>
              </a:rPr>
              <a:t>Fuhrmann</a:t>
            </a:r>
            <a:r>
              <a:rPr lang="en-US" sz="2000" i="0" kern="0" dirty="0">
                <a:solidFill>
                  <a:srgbClr val="2B2C47"/>
                </a:solidFill>
                <a:latin typeface="Arial" pitchFamily="34" charset="0"/>
                <a:ea typeface="+mn-ea"/>
                <a:cs typeface="Arial" pitchFamily="34" charset="0"/>
              </a:rPr>
              <a:t> &amp; San Antonio 04]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000" i="0" kern="0" dirty="0">
                <a:solidFill>
                  <a:srgbClr val="2B2C47"/>
                </a:solidFill>
                <a:latin typeface="Arial" pitchFamily="34" charset="0"/>
                <a:ea typeface="+mn-ea"/>
                <a:cs typeface="Arial" pitchFamily="34" charset="0"/>
              </a:rPr>
              <a:t>Improved parameter </a:t>
            </a:r>
            <a:r>
              <a:rPr lang="en-US" sz="2000" i="0" kern="0" dirty="0" err="1">
                <a:solidFill>
                  <a:srgbClr val="2B2C47"/>
                </a:solidFill>
                <a:latin typeface="Arial" pitchFamily="34" charset="0"/>
                <a:ea typeface="+mn-ea"/>
                <a:cs typeface="Arial" pitchFamily="34" charset="0"/>
              </a:rPr>
              <a:t>identifiability</a:t>
            </a:r>
            <a:r>
              <a:rPr lang="en-US" sz="2000" i="0" kern="0" dirty="0">
                <a:solidFill>
                  <a:srgbClr val="2B2C47"/>
                </a:solidFill>
                <a:latin typeface="Arial" pitchFamily="34" charset="0"/>
                <a:ea typeface="+mn-ea"/>
                <a:cs typeface="Arial" pitchFamily="34" charset="0"/>
              </a:rPr>
              <a:t> [Li et al. 07]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4857750" y="1500188"/>
            <a:ext cx="4000500" cy="112395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Phased array radar (Traditional)</a:t>
            </a:r>
          </a:p>
          <a:p>
            <a:pPr>
              <a:defRPr/>
            </a:pP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Each element transmits a scaled version of a </a:t>
            </a:r>
            <a:r>
              <a:rPr lang="en-US" sz="2000" b="1" i="0" dirty="0">
                <a:solidFill>
                  <a:srgbClr val="3333FF"/>
                </a:solidFill>
                <a:latin typeface="Arial" charset="0"/>
              </a:rPr>
              <a:t>single waveform</a:t>
            </a: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.</a:t>
            </a:r>
          </a:p>
        </p:txBody>
      </p:sp>
      <p:sp>
        <p:nvSpPr>
          <p:cNvPr id="22" name="Rounded Rectangle 21"/>
          <p:cNvSpPr/>
          <p:nvPr/>
        </p:nvSpPr>
        <p:spPr bwMode="auto">
          <a:xfrm>
            <a:off x="214313" y="1500188"/>
            <a:ext cx="4000500" cy="112395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MIMO Radar</a:t>
            </a:r>
          </a:p>
          <a:p>
            <a:pPr>
              <a:defRPr/>
            </a:pP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Each </a:t>
            </a:r>
            <a:r>
              <a:rPr lang="en-US" sz="2000" i="0" dirty="0" smtClean="0">
                <a:solidFill>
                  <a:schemeClr val="tx1"/>
                </a:solidFill>
                <a:latin typeface="Arial" charset="0"/>
              </a:rPr>
              <a:t>element can transmit </a:t>
            </a: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an </a:t>
            </a:r>
            <a:r>
              <a:rPr lang="en-US" sz="2000" b="1" i="0" dirty="0">
                <a:solidFill>
                  <a:srgbClr val="3333FF"/>
                </a:solidFill>
                <a:latin typeface="Arial" charset="0"/>
              </a:rPr>
              <a:t>arbitrary waveform</a:t>
            </a: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.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357188" y="642938"/>
            <a:ext cx="6388100" cy="4664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1435" tIns="45717" rIns="91435" bIns="45717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30000" i="0">
                <a:solidFill>
                  <a:srgbClr val="66FF66"/>
                </a:solidFill>
                <a:latin typeface="Sand"/>
              </a:rPr>
              <a:t>2</a:t>
            </a:r>
            <a:endParaRPr lang="ja-JP" altLang="en-US" sz="30000" i="0">
              <a:solidFill>
                <a:srgbClr val="66FF66"/>
              </a:solidFill>
              <a:latin typeface="Sand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514600"/>
            <a:ext cx="8610600" cy="914400"/>
          </a:xfrm>
        </p:spPr>
        <p:txBody>
          <a:bodyPr/>
          <a:lstStyle/>
          <a:p>
            <a:pPr eaLnBrk="1" hangingPunct="1"/>
            <a:r>
              <a:rPr lang="en-US" altLang="zh-TW" sz="3200" smtClean="0">
                <a:latin typeface="Arial" pitchFamily="34" charset="0"/>
              </a:rPr>
              <a:t>Compressed Sensing in MIMO Radar</a:t>
            </a:r>
            <a:endParaRPr lang="en-US" altLang="ja-JP" sz="3200" smtClean="0">
              <a:latin typeface="Arial" pitchFamily="34" charset="0"/>
            </a:endParaRPr>
          </a:p>
        </p:txBody>
      </p:sp>
      <p:sp>
        <p:nvSpPr>
          <p:cNvPr id="90116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982A0F5-55F0-4737-BC1F-39782098915C}" type="slidenum">
              <a:rPr lang="en-US" altLang="ja-JP" smtClean="0">
                <a:ea typeface="AppleMyungjo"/>
                <a:cs typeface="AppleMyungjo"/>
              </a:rPr>
              <a:pPr/>
              <a:t>15</a:t>
            </a:fld>
            <a:endParaRPr lang="en-US" altLang="ja-JP" smtClean="0">
              <a:ea typeface="AppleMyungjo"/>
              <a:cs typeface="AppleMyungjo"/>
            </a:endParaRPr>
          </a:p>
        </p:txBody>
      </p:sp>
      <p:grpSp>
        <p:nvGrpSpPr>
          <p:cNvPr id="90117" name="Group 4"/>
          <p:cNvGrpSpPr>
            <a:grpSpLocks/>
          </p:cNvGrpSpPr>
          <p:nvPr/>
        </p:nvGrpSpPr>
        <p:grpSpPr bwMode="auto">
          <a:xfrm>
            <a:off x="304800" y="3429000"/>
            <a:ext cx="8610600" cy="76200"/>
            <a:chOff x="192" y="768"/>
            <a:chExt cx="5424" cy="48"/>
          </a:xfrm>
        </p:grpSpPr>
        <p:sp>
          <p:nvSpPr>
            <p:cNvPr id="90118" name="Line 5"/>
            <p:cNvSpPr>
              <a:spLocks noChangeShapeType="1"/>
            </p:cNvSpPr>
            <p:nvPr/>
          </p:nvSpPr>
          <p:spPr bwMode="auto">
            <a:xfrm>
              <a:off x="192" y="768"/>
              <a:ext cx="5424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0119" name="Rectangle 6"/>
            <p:cNvSpPr>
              <a:spLocks noChangeArrowheads="1"/>
            </p:cNvSpPr>
            <p:nvPr/>
          </p:nvSpPr>
          <p:spPr bwMode="auto">
            <a:xfrm>
              <a:off x="192" y="768"/>
              <a:ext cx="1440" cy="4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AutoShape 60"/>
          <p:cNvSpPr>
            <a:spLocks noChangeArrowheads="1"/>
          </p:cNvSpPr>
          <p:nvPr/>
        </p:nvSpPr>
        <p:spPr bwMode="auto">
          <a:xfrm>
            <a:off x="357188" y="1357313"/>
            <a:ext cx="8358187" cy="27146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1700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911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MIMO Radar Signal Model</a:t>
            </a:r>
            <a:r>
              <a:rPr lang="en-US" sz="3600" smtClean="0">
                <a:latin typeface="Arial" pitchFamily="34" charset="0"/>
              </a:rPr>
              <a:t> </a:t>
            </a: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33478AD-75B7-4AEE-B56C-D54357D09A76}" type="slidenum">
              <a:rPr lang="en-US" altLang="ja-JP" smtClean="0">
                <a:ea typeface="AppleMyungjo"/>
                <a:cs typeface="AppleMyungjo"/>
              </a:rPr>
              <a:pPr/>
              <a:t>16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911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91142" name="AutoShape 30"/>
          <p:cNvSpPr>
            <a:spLocks noChangeArrowheads="1"/>
          </p:cNvSpPr>
          <p:nvPr/>
        </p:nvSpPr>
        <p:spPr bwMode="auto">
          <a:xfrm rot="10800000">
            <a:off x="1143000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1143" name="Oval 31"/>
          <p:cNvSpPr>
            <a:spLocks noChangeArrowheads="1"/>
          </p:cNvSpPr>
          <p:nvPr/>
        </p:nvSpPr>
        <p:spPr bwMode="auto">
          <a:xfrm>
            <a:off x="1219200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1144" name="Line 32"/>
          <p:cNvSpPr>
            <a:spLocks noChangeShapeType="1"/>
          </p:cNvSpPr>
          <p:nvPr/>
        </p:nvSpPr>
        <p:spPr bwMode="auto">
          <a:xfrm>
            <a:off x="1250950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91145" name="Straight Arrow Connector 10"/>
          <p:cNvCxnSpPr>
            <a:cxnSpLocks noChangeShapeType="1"/>
          </p:cNvCxnSpPr>
          <p:nvPr/>
        </p:nvCxnSpPr>
        <p:spPr bwMode="auto">
          <a:xfrm rot="5400000" flipH="1" flipV="1">
            <a:off x="1116807" y="3434556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1146" name="AutoShape 30"/>
          <p:cNvSpPr>
            <a:spLocks noChangeArrowheads="1"/>
          </p:cNvSpPr>
          <p:nvPr/>
        </p:nvSpPr>
        <p:spPr bwMode="auto">
          <a:xfrm rot="10800000">
            <a:off x="1809750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1147" name="Oval 31"/>
          <p:cNvSpPr>
            <a:spLocks noChangeArrowheads="1"/>
          </p:cNvSpPr>
          <p:nvPr/>
        </p:nvSpPr>
        <p:spPr bwMode="auto">
          <a:xfrm>
            <a:off x="1885950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1148" name="Line 32"/>
          <p:cNvSpPr>
            <a:spLocks noChangeShapeType="1"/>
          </p:cNvSpPr>
          <p:nvPr/>
        </p:nvSpPr>
        <p:spPr bwMode="auto">
          <a:xfrm>
            <a:off x="1917700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91149" name="Straight Arrow Connector 16"/>
          <p:cNvCxnSpPr>
            <a:cxnSpLocks noChangeShapeType="1"/>
          </p:cNvCxnSpPr>
          <p:nvPr/>
        </p:nvCxnSpPr>
        <p:spPr bwMode="auto">
          <a:xfrm rot="5400000" flipH="1" flipV="1">
            <a:off x="1783557" y="3434556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1150" name="AutoShape 30"/>
          <p:cNvSpPr>
            <a:spLocks noChangeArrowheads="1"/>
          </p:cNvSpPr>
          <p:nvPr/>
        </p:nvSpPr>
        <p:spPr bwMode="auto">
          <a:xfrm rot="10800000">
            <a:off x="2925763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1151" name="Oval 31"/>
          <p:cNvSpPr>
            <a:spLocks noChangeArrowheads="1"/>
          </p:cNvSpPr>
          <p:nvPr/>
        </p:nvSpPr>
        <p:spPr bwMode="auto">
          <a:xfrm>
            <a:off x="3001963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1152" name="Line 32"/>
          <p:cNvSpPr>
            <a:spLocks noChangeShapeType="1"/>
          </p:cNvSpPr>
          <p:nvPr/>
        </p:nvSpPr>
        <p:spPr bwMode="auto">
          <a:xfrm>
            <a:off x="3033713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91153" name="Straight Arrow Connector 22"/>
          <p:cNvCxnSpPr>
            <a:cxnSpLocks noChangeShapeType="1"/>
          </p:cNvCxnSpPr>
          <p:nvPr/>
        </p:nvCxnSpPr>
        <p:spPr bwMode="auto">
          <a:xfrm rot="5400000" flipH="1" flipV="1">
            <a:off x="2899569" y="3434556"/>
            <a:ext cx="28575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1154" name="TextBox 25"/>
          <p:cNvSpPr txBox="1">
            <a:spLocks noChangeArrowheads="1"/>
          </p:cNvSpPr>
          <p:nvPr/>
        </p:nvSpPr>
        <p:spPr bwMode="auto">
          <a:xfrm>
            <a:off x="2311400" y="2900363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sp>
        <p:nvSpPr>
          <p:cNvPr id="91155" name="TextBox 11"/>
          <p:cNvSpPr txBox="1">
            <a:spLocks noChangeArrowheads="1"/>
          </p:cNvSpPr>
          <p:nvPr/>
        </p:nvSpPr>
        <p:spPr bwMode="auto">
          <a:xfrm>
            <a:off x="928688" y="3529013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0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91156" name="TextBox 17"/>
          <p:cNvSpPr txBox="1">
            <a:spLocks noChangeArrowheads="1"/>
          </p:cNvSpPr>
          <p:nvPr/>
        </p:nvSpPr>
        <p:spPr bwMode="auto">
          <a:xfrm>
            <a:off x="1595438" y="3529013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91157" name="TextBox 23"/>
          <p:cNvSpPr txBox="1">
            <a:spLocks noChangeArrowheads="1"/>
          </p:cNvSpPr>
          <p:nvPr/>
        </p:nvSpPr>
        <p:spPr bwMode="auto">
          <a:xfrm>
            <a:off x="2711450" y="3529013"/>
            <a:ext cx="909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M-1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91158" name="Oval 66"/>
          <p:cNvSpPr>
            <a:spLocks noChangeArrowheads="1"/>
          </p:cNvSpPr>
          <p:nvPr/>
        </p:nvSpPr>
        <p:spPr bwMode="auto">
          <a:xfrm>
            <a:off x="2679700" y="1519238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91159" name="Rectangle 67"/>
          <p:cNvSpPr>
            <a:spLocks noChangeArrowheads="1"/>
          </p:cNvSpPr>
          <p:nvPr/>
        </p:nvSpPr>
        <p:spPr bwMode="auto">
          <a:xfrm>
            <a:off x="2835275" y="1328738"/>
            <a:ext cx="1401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i="0">
                <a:latin typeface="Georgia" pitchFamily="18" charset="0"/>
                <a:ea typeface="新細明體" pitchFamily="18" charset="-120"/>
              </a:rPr>
              <a:t>(</a:t>
            </a:r>
            <a:r>
              <a:rPr lang="en-US" sz="2800" b="1" i="0">
                <a:latin typeface="Georgia" pitchFamily="18" charset="0"/>
                <a:ea typeface="新細明體" pitchFamily="18" charset="-120"/>
              </a:rPr>
              <a:t>p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 </a:t>
            </a:r>
            <a:r>
              <a:rPr lang="en-US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28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)</a:t>
            </a:r>
            <a:endParaRPr lang="en-US" sz="2800"/>
          </a:p>
        </p:txBody>
      </p:sp>
      <p:sp>
        <p:nvSpPr>
          <p:cNvPr id="41" name="Right Arrow 40"/>
          <p:cNvSpPr/>
          <p:nvPr/>
        </p:nvSpPr>
        <p:spPr bwMode="auto">
          <a:xfrm rot="18886234">
            <a:off x="1854994" y="1858169"/>
            <a:ext cx="960437" cy="657225"/>
          </a:xfrm>
          <a:prstGeom prst="rightArrow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1161" name="Rectangle 77"/>
          <p:cNvSpPr>
            <a:spLocks noChangeArrowheads="1"/>
          </p:cNvSpPr>
          <p:nvPr/>
        </p:nvSpPr>
        <p:spPr bwMode="auto">
          <a:xfrm>
            <a:off x="3571875" y="1857375"/>
            <a:ext cx="19288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0" dirty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</a:t>
            </a:r>
            <a:r>
              <a:rPr lang="en-US" sz="1800" i="0" dirty="0">
                <a:latin typeface="Arial" pitchFamily="34" charset="0"/>
                <a:ea typeface="新細明體" pitchFamily="18" charset="-120"/>
                <a:cs typeface="Arial" pitchFamily="34" charset="0"/>
              </a:rPr>
              <a:t>delay</a:t>
            </a:r>
          </a:p>
          <a:p>
            <a:r>
              <a:rPr lang="en-US" sz="1800" i="0" dirty="0" err="1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1800" i="0" baseline="-25000" dirty="0" err="1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1800" i="0" baseline="-25000" dirty="0">
                <a:latin typeface="Arial" pitchFamily="34" charset="0"/>
                <a:ea typeface="新細明體" pitchFamily="18" charset="-120"/>
                <a:cs typeface="Arial" pitchFamily="34" charset="0"/>
              </a:rPr>
              <a:t> 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</a:t>
            </a:r>
            <a:r>
              <a:rPr lang="en-US" sz="1800" i="0" dirty="0">
                <a:latin typeface="Arial" pitchFamily="34" charset="0"/>
                <a:ea typeface="新細明體" pitchFamily="18" charset="-120"/>
              </a:rPr>
              <a:t>Doppler</a:t>
            </a:r>
          </a:p>
          <a:p>
            <a:r>
              <a:rPr lang="en-US" sz="1800" b="1" i="0" dirty="0">
                <a:latin typeface="Arial" pitchFamily="34" charset="0"/>
                <a:ea typeface="新細明體" pitchFamily="18" charset="-120"/>
              </a:rPr>
              <a:t>p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 </a:t>
            </a:r>
            <a:r>
              <a:rPr lang="en-US" sz="1800" i="0" dirty="0" smtClean="0">
                <a:latin typeface="Arial" pitchFamily="34" charset="0"/>
                <a:ea typeface="新細明體" pitchFamily="18" charset="-120"/>
              </a:rPr>
              <a:t>direction</a:t>
            </a:r>
            <a:endParaRPr lang="en-US" sz="1800" dirty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AutoShape 60"/>
          <p:cNvSpPr>
            <a:spLocks noChangeArrowheads="1"/>
          </p:cNvSpPr>
          <p:nvPr/>
        </p:nvSpPr>
        <p:spPr bwMode="auto">
          <a:xfrm>
            <a:off x="357188" y="1357313"/>
            <a:ext cx="8358187" cy="27146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1700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921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MIMO Radar Signal Model</a:t>
            </a:r>
            <a:r>
              <a:rPr lang="en-US" sz="3600" smtClean="0">
                <a:latin typeface="Arial" pitchFamily="34" charset="0"/>
              </a:rPr>
              <a:t> </a:t>
            </a: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983DA2-398B-4E8F-AC3F-B4556A56018B}" type="slidenum">
              <a:rPr lang="en-US" altLang="ja-JP" smtClean="0">
                <a:ea typeface="AppleMyungjo"/>
                <a:cs typeface="AppleMyungjo"/>
              </a:rPr>
              <a:pPr/>
              <a:t>17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921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92166" name="AutoShape 30"/>
          <p:cNvSpPr>
            <a:spLocks noChangeArrowheads="1"/>
          </p:cNvSpPr>
          <p:nvPr/>
        </p:nvSpPr>
        <p:spPr bwMode="auto">
          <a:xfrm rot="10800000">
            <a:off x="1143000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167" name="Oval 31"/>
          <p:cNvSpPr>
            <a:spLocks noChangeArrowheads="1"/>
          </p:cNvSpPr>
          <p:nvPr/>
        </p:nvSpPr>
        <p:spPr bwMode="auto">
          <a:xfrm>
            <a:off x="1219200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168" name="Line 32"/>
          <p:cNvSpPr>
            <a:spLocks noChangeShapeType="1"/>
          </p:cNvSpPr>
          <p:nvPr/>
        </p:nvSpPr>
        <p:spPr bwMode="auto">
          <a:xfrm>
            <a:off x="1250950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92169" name="Straight Arrow Connector 10"/>
          <p:cNvCxnSpPr>
            <a:cxnSpLocks noChangeShapeType="1"/>
          </p:cNvCxnSpPr>
          <p:nvPr/>
        </p:nvCxnSpPr>
        <p:spPr bwMode="auto">
          <a:xfrm rot="5400000" flipH="1" flipV="1">
            <a:off x="1116807" y="3434556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2170" name="AutoShape 30"/>
          <p:cNvSpPr>
            <a:spLocks noChangeArrowheads="1"/>
          </p:cNvSpPr>
          <p:nvPr/>
        </p:nvSpPr>
        <p:spPr bwMode="auto">
          <a:xfrm rot="10800000">
            <a:off x="1809750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171" name="Oval 31"/>
          <p:cNvSpPr>
            <a:spLocks noChangeArrowheads="1"/>
          </p:cNvSpPr>
          <p:nvPr/>
        </p:nvSpPr>
        <p:spPr bwMode="auto">
          <a:xfrm>
            <a:off x="1885950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172" name="Line 32"/>
          <p:cNvSpPr>
            <a:spLocks noChangeShapeType="1"/>
          </p:cNvSpPr>
          <p:nvPr/>
        </p:nvSpPr>
        <p:spPr bwMode="auto">
          <a:xfrm>
            <a:off x="1917700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92173" name="Straight Arrow Connector 16"/>
          <p:cNvCxnSpPr>
            <a:cxnSpLocks noChangeShapeType="1"/>
          </p:cNvCxnSpPr>
          <p:nvPr/>
        </p:nvCxnSpPr>
        <p:spPr bwMode="auto">
          <a:xfrm rot="5400000" flipH="1" flipV="1">
            <a:off x="1783557" y="3434556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2174" name="AutoShape 30"/>
          <p:cNvSpPr>
            <a:spLocks noChangeArrowheads="1"/>
          </p:cNvSpPr>
          <p:nvPr/>
        </p:nvSpPr>
        <p:spPr bwMode="auto">
          <a:xfrm rot="10800000">
            <a:off x="2925763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175" name="Oval 31"/>
          <p:cNvSpPr>
            <a:spLocks noChangeArrowheads="1"/>
          </p:cNvSpPr>
          <p:nvPr/>
        </p:nvSpPr>
        <p:spPr bwMode="auto">
          <a:xfrm>
            <a:off x="3001963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176" name="Line 32"/>
          <p:cNvSpPr>
            <a:spLocks noChangeShapeType="1"/>
          </p:cNvSpPr>
          <p:nvPr/>
        </p:nvSpPr>
        <p:spPr bwMode="auto">
          <a:xfrm>
            <a:off x="3033713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92177" name="Straight Arrow Connector 22"/>
          <p:cNvCxnSpPr>
            <a:cxnSpLocks noChangeShapeType="1"/>
          </p:cNvCxnSpPr>
          <p:nvPr/>
        </p:nvCxnSpPr>
        <p:spPr bwMode="auto">
          <a:xfrm rot="5400000" flipH="1" flipV="1">
            <a:off x="2899569" y="3434556"/>
            <a:ext cx="28575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2178" name="TextBox 25"/>
          <p:cNvSpPr txBox="1">
            <a:spLocks noChangeArrowheads="1"/>
          </p:cNvSpPr>
          <p:nvPr/>
        </p:nvSpPr>
        <p:spPr bwMode="auto">
          <a:xfrm>
            <a:off x="2311400" y="2900363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sp>
        <p:nvSpPr>
          <p:cNvPr id="92179" name="TextBox 11"/>
          <p:cNvSpPr txBox="1">
            <a:spLocks noChangeArrowheads="1"/>
          </p:cNvSpPr>
          <p:nvPr/>
        </p:nvSpPr>
        <p:spPr bwMode="auto">
          <a:xfrm>
            <a:off x="928688" y="3529013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0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92180" name="TextBox 17"/>
          <p:cNvSpPr txBox="1">
            <a:spLocks noChangeArrowheads="1"/>
          </p:cNvSpPr>
          <p:nvPr/>
        </p:nvSpPr>
        <p:spPr bwMode="auto">
          <a:xfrm>
            <a:off x="1595438" y="3529013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92181" name="TextBox 23"/>
          <p:cNvSpPr txBox="1">
            <a:spLocks noChangeArrowheads="1"/>
          </p:cNvSpPr>
          <p:nvPr/>
        </p:nvSpPr>
        <p:spPr bwMode="auto">
          <a:xfrm>
            <a:off x="2711450" y="3529013"/>
            <a:ext cx="909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M-1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92182" name="Oval 66"/>
          <p:cNvSpPr>
            <a:spLocks noChangeArrowheads="1"/>
          </p:cNvSpPr>
          <p:nvPr/>
        </p:nvSpPr>
        <p:spPr bwMode="auto">
          <a:xfrm>
            <a:off x="2679700" y="1519238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92183" name="Rectangle 67"/>
          <p:cNvSpPr>
            <a:spLocks noChangeArrowheads="1"/>
          </p:cNvSpPr>
          <p:nvPr/>
        </p:nvSpPr>
        <p:spPr bwMode="auto">
          <a:xfrm>
            <a:off x="2835275" y="1328738"/>
            <a:ext cx="1401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i="0">
                <a:latin typeface="Georgia" pitchFamily="18" charset="0"/>
                <a:ea typeface="新細明體" pitchFamily="18" charset="-120"/>
              </a:rPr>
              <a:t>(</a:t>
            </a:r>
            <a:r>
              <a:rPr lang="en-US" sz="2800" b="1" i="0">
                <a:latin typeface="Georgia" pitchFamily="18" charset="0"/>
                <a:ea typeface="新細明體" pitchFamily="18" charset="-120"/>
              </a:rPr>
              <a:t>p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 </a:t>
            </a:r>
            <a:r>
              <a:rPr lang="en-US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28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)</a:t>
            </a:r>
            <a:endParaRPr lang="en-US" sz="2800"/>
          </a:p>
        </p:txBody>
      </p:sp>
      <p:sp>
        <p:nvSpPr>
          <p:cNvPr id="41" name="Right Arrow 40"/>
          <p:cNvSpPr/>
          <p:nvPr/>
        </p:nvSpPr>
        <p:spPr bwMode="auto">
          <a:xfrm rot="18886234">
            <a:off x="1854994" y="1858169"/>
            <a:ext cx="960437" cy="657225"/>
          </a:xfrm>
          <a:prstGeom prst="rightArrow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2185" name="AutoShape 30"/>
          <p:cNvSpPr>
            <a:spLocks noChangeArrowheads="1"/>
          </p:cNvSpPr>
          <p:nvPr/>
        </p:nvSpPr>
        <p:spPr bwMode="auto">
          <a:xfrm rot="10800000">
            <a:off x="5165725" y="285750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186" name="Oval 31"/>
          <p:cNvSpPr>
            <a:spLocks noChangeArrowheads="1"/>
          </p:cNvSpPr>
          <p:nvPr/>
        </p:nvSpPr>
        <p:spPr bwMode="auto">
          <a:xfrm>
            <a:off x="5241925" y="323850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187" name="Line 32"/>
          <p:cNvSpPr>
            <a:spLocks noChangeShapeType="1"/>
          </p:cNvSpPr>
          <p:nvPr/>
        </p:nvSpPr>
        <p:spPr bwMode="auto">
          <a:xfrm>
            <a:off x="5273675" y="299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92188" name="Straight Arrow Connector 10"/>
          <p:cNvCxnSpPr>
            <a:cxnSpLocks noChangeShapeType="1"/>
          </p:cNvCxnSpPr>
          <p:nvPr/>
        </p:nvCxnSpPr>
        <p:spPr bwMode="auto">
          <a:xfrm rot="5400000" flipH="1" flipV="1">
            <a:off x="5139532" y="3463131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2189" name="AutoShape 30"/>
          <p:cNvSpPr>
            <a:spLocks noChangeArrowheads="1"/>
          </p:cNvSpPr>
          <p:nvPr/>
        </p:nvSpPr>
        <p:spPr bwMode="auto">
          <a:xfrm rot="10800000">
            <a:off x="5832475" y="285750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190" name="Oval 31"/>
          <p:cNvSpPr>
            <a:spLocks noChangeArrowheads="1"/>
          </p:cNvSpPr>
          <p:nvPr/>
        </p:nvSpPr>
        <p:spPr bwMode="auto">
          <a:xfrm>
            <a:off x="5908675" y="323850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191" name="Line 32"/>
          <p:cNvSpPr>
            <a:spLocks noChangeShapeType="1"/>
          </p:cNvSpPr>
          <p:nvPr/>
        </p:nvSpPr>
        <p:spPr bwMode="auto">
          <a:xfrm>
            <a:off x="5940425" y="299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92192" name="Straight Arrow Connector 16"/>
          <p:cNvCxnSpPr>
            <a:cxnSpLocks noChangeShapeType="1"/>
          </p:cNvCxnSpPr>
          <p:nvPr/>
        </p:nvCxnSpPr>
        <p:spPr bwMode="auto">
          <a:xfrm rot="5400000" flipH="1" flipV="1">
            <a:off x="5806282" y="3463131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2193" name="AutoShape 30"/>
          <p:cNvSpPr>
            <a:spLocks noChangeArrowheads="1"/>
          </p:cNvSpPr>
          <p:nvPr/>
        </p:nvSpPr>
        <p:spPr bwMode="auto">
          <a:xfrm rot="10800000">
            <a:off x="6948488" y="285750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194" name="Oval 31"/>
          <p:cNvSpPr>
            <a:spLocks noChangeArrowheads="1"/>
          </p:cNvSpPr>
          <p:nvPr/>
        </p:nvSpPr>
        <p:spPr bwMode="auto">
          <a:xfrm>
            <a:off x="7024688" y="323850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195" name="Line 32"/>
          <p:cNvSpPr>
            <a:spLocks noChangeShapeType="1"/>
          </p:cNvSpPr>
          <p:nvPr/>
        </p:nvSpPr>
        <p:spPr bwMode="auto">
          <a:xfrm>
            <a:off x="7056438" y="299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92196" name="Straight Arrow Connector 22"/>
          <p:cNvCxnSpPr>
            <a:cxnSpLocks noChangeShapeType="1"/>
          </p:cNvCxnSpPr>
          <p:nvPr/>
        </p:nvCxnSpPr>
        <p:spPr bwMode="auto">
          <a:xfrm rot="5400000" flipH="1" flipV="1">
            <a:off x="6922294" y="3463131"/>
            <a:ext cx="28575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2197" name="TextBox 25"/>
          <p:cNvSpPr txBox="1">
            <a:spLocks noChangeArrowheads="1"/>
          </p:cNvSpPr>
          <p:nvPr/>
        </p:nvSpPr>
        <p:spPr bwMode="auto">
          <a:xfrm>
            <a:off x="6334125" y="2928938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sp>
        <p:nvSpPr>
          <p:cNvPr id="92198" name="TextBox 11"/>
          <p:cNvSpPr txBox="1">
            <a:spLocks noChangeArrowheads="1"/>
          </p:cNvSpPr>
          <p:nvPr/>
        </p:nvSpPr>
        <p:spPr bwMode="auto">
          <a:xfrm>
            <a:off x="4951413" y="3557588"/>
            <a:ext cx="69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y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0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92199" name="TextBox 17"/>
          <p:cNvSpPr txBox="1">
            <a:spLocks noChangeArrowheads="1"/>
          </p:cNvSpPr>
          <p:nvPr/>
        </p:nvSpPr>
        <p:spPr bwMode="auto">
          <a:xfrm>
            <a:off x="5618163" y="3557588"/>
            <a:ext cx="6651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y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92200" name="TextBox 23"/>
          <p:cNvSpPr txBox="1">
            <a:spLocks noChangeArrowheads="1"/>
          </p:cNvSpPr>
          <p:nvPr/>
        </p:nvSpPr>
        <p:spPr bwMode="auto">
          <a:xfrm>
            <a:off x="6734175" y="3557588"/>
            <a:ext cx="88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 dirty="0" smtClean="0">
                <a:latin typeface="Georgia" pitchFamily="18" charset="0"/>
                <a:ea typeface="新細明體" pitchFamily="18" charset="-120"/>
              </a:rPr>
              <a:t>y</a:t>
            </a:r>
            <a:r>
              <a:rPr lang="en-US" sz="2000" i="0" baseline="-25000" dirty="0" smtClean="0">
                <a:latin typeface="Georgia" pitchFamily="18" charset="0"/>
                <a:ea typeface="新細明體" pitchFamily="18" charset="-120"/>
              </a:rPr>
              <a:t>N-1</a:t>
            </a:r>
            <a:r>
              <a:rPr lang="en-US" sz="2000" i="0" dirty="0" smtClean="0">
                <a:latin typeface="Georgia" pitchFamily="18" charset="0"/>
                <a:ea typeface="新細明體" pitchFamily="18" charset="-120"/>
              </a:rPr>
              <a:t>(t</a:t>
            </a:r>
            <a:r>
              <a:rPr lang="en-US" sz="2000" i="0" dirty="0">
                <a:latin typeface="Georgia" pitchFamily="18" charset="0"/>
                <a:ea typeface="新細明體" pitchFamily="18" charset="-120"/>
              </a:rPr>
              <a:t>)</a:t>
            </a:r>
          </a:p>
        </p:txBody>
      </p:sp>
      <p:sp>
        <p:nvSpPr>
          <p:cNvPr id="92201" name="Oval 66"/>
          <p:cNvSpPr>
            <a:spLocks noChangeArrowheads="1"/>
          </p:cNvSpPr>
          <p:nvPr/>
        </p:nvSpPr>
        <p:spPr bwMode="auto">
          <a:xfrm>
            <a:off x="6702425" y="1547813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92202" name="Rectangle 67"/>
          <p:cNvSpPr>
            <a:spLocks noChangeArrowheads="1"/>
          </p:cNvSpPr>
          <p:nvPr/>
        </p:nvSpPr>
        <p:spPr bwMode="auto">
          <a:xfrm>
            <a:off x="6858000" y="1357313"/>
            <a:ext cx="1401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i="0">
                <a:latin typeface="Georgia" pitchFamily="18" charset="0"/>
                <a:ea typeface="新細明體" pitchFamily="18" charset="-120"/>
              </a:rPr>
              <a:t>(</a:t>
            </a:r>
            <a:r>
              <a:rPr lang="en-US" sz="2800" b="1" i="0">
                <a:latin typeface="Georgia" pitchFamily="18" charset="0"/>
                <a:ea typeface="新細明體" pitchFamily="18" charset="-120"/>
              </a:rPr>
              <a:t>p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 </a:t>
            </a:r>
            <a:r>
              <a:rPr lang="en-US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28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)</a:t>
            </a:r>
            <a:endParaRPr lang="en-US" sz="2800"/>
          </a:p>
        </p:txBody>
      </p:sp>
      <p:sp>
        <p:nvSpPr>
          <p:cNvPr id="62" name="Right Arrow 61"/>
          <p:cNvSpPr/>
          <p:nvPr/>
        </p:nvSpPr>
        <p:spPr bwMode="auto">
          <a:xfrm rot="18886234" flipH="1">
            <a:off x="5880894" y="1877219"/>
            <a:ext cx="933450" cy="655638"/>
          </a:xfrm>
          <a:prstGeom prst="rightArrow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2204" name="Rectangle 77"/>
          <p:cNvSpPr>
            <a:spLocks noChangeArrowheads="1"/>
          </p:cNvSpPr>
          <p:nvPr/>
        </p:nvSpPr>
        <p:spPr bwMode="auto">
          <a:xfrm>
            <a:off x="3571875" y="1857375"/>
            <a:ext cx="19288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0" dirty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</a:t>
            </a:r>
            <a:r>
              <a:rPr lang="en-US" sz="1800" i="0" dirty="0">
                <a:latin typeface="Arial" pitchFamily="34" charset="0"/>
                <a:ea typeface="新細明體" pitchFamily="18" charset="-120"/>
                <a:cs typeface="Arial" pitchFamily="34" charset="0"/>
              </a:rPr>
              <a:t>delay</a:t>
            </a:r>
          </a:p>
          <a:p>
            <a:r>
              <a:rPr lang="en-US" sz="1800" i="0" dirty="0" err="1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1800" i="0" baseline="-25000" dirty="0" err="1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1800" i="0" baseline="-25000" dirty="0">
                <a:latin typeface="Arial" pitchFamily="34" charset="0"/>
                <a:ea typeface="新細明體" pitchFamily="18" charset="-120"/>
                <a:cs typeface="Arial" pitchFamily="34" charset="0"/>
              </a:rPr>
              <a:t> 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</a:t>
            </a:r>
            <a:r>
              <a:rPr lang="en-US" sz="1800" i="0" dirty="0">
                <a:latin typeface="Arial" pitchFamily="34" charset="0"/>
                <a:ea typeface="新細明體" pitchFamily="18" charset="-120"/>
              </a:rPr>
              <a:t>Doppler</a:t>
            </a:r>
          </a:p>
          <a:p>
            <a:r>
              <a:rPr lang="en-US" sz="1800" b="1" i="0" dirty="0">
                <a:latin typeface="Arial" pitchFamily="34" charset="0"/>
                <a:ea typeface="新細明體" pitchFamily="18" charset="-120"/>
              </a:rPr>
              <a:t>p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 </a:t>
            </a:r>
            <a:r>
              <a:rPr lang="en-US" sz="1800" i="0" dirty="0" smtClean="0">
                <a:latin typeface="Arial" pitchFamily="34" charset="0"/>
                <a:ea typeface="新細明體" pitchFamily="18" charset="-120"/>
              </a:rPr>
              <a:t>direction</a:t>
            </a:r>
            <a:endParaRPr lang="en-US" sz="1800" dirty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16"/>
          <p:cNvGraphicFramePr>
            <a:graphicFrameLocks noChangeAspect="1"/>
          </p:cNvGraphicFramePr>
          <p:nvPr/>
        </p:nvGraphicFramePr>
        <p:xfrm>
          <a:off x="714375" y="4214813"/>
          <a:ext cx="7429500" cy="1362075"/>
        </p:xfrm>
        <a:graphic>
          <a:graphicData uri="http://schemas.openxmlformats.org/presentationml/2006/ole">
            <p:oleObj spid="_x0000_s9218" name="Equation" r:id="rId3" imgW="2425680" imgH="444240" progId="Equation.3">
              <p:embed/>
            </p:oleObj>
          </a:graphicData>
        </a:graphic>
      </p:graphicFrame>
      <p:sp>
        <p:nvSpPr>
          <p:cNvPr id="69" name="AutoShape 60"/>
          <p:cNvSpPr>
            <a:spLocks noChangeArrowheads="1"/>
          </p:cNvSpPr>
          <p:nvPr/>
        </p:nvSpPr>
        <p:spPr bwMode="auto">
          <a:xfrm>
            <a:off x="357188" y="1357313"/>
            <a:ext cx="8358187" cy="27146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1700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92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MIMO Radar Signal Model</a:t>
            </a:r>
            <a:r>
              <a:rPr lang="en-US" sz="3600" smtClean="0">
                <a:latin typeface="Arial" pitchFamily="34" charset="0"/>
              </a:rPr>
              <a:t> 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1D8FF17-2F24-43F0-8E4A-556D5CAD6840}" type="slidenum">
              <a:rPr lang="en-US" altLang="ja-JP" smtClean="0">
                <a:ea typeface="AppleMyungjo"/>
                <a:cs typeface="AppleMyungjo"/>
              </a:rPr>
              <a:pPr/>
              <a:t>18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92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9223" name="AutoShape 30"/>
          <p:cNvSpPr>
            <a:spLocks noChangeArrowheads="1"/>
          </p:cNvSpPr>
          <p:nvPr/>
        </p:nvSpPr>
        <p:spPr bwMode="auto">
          <a:xfrm rot="10800000">
            <a:off x="1143000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24" name="Oval 31"/>
          <p:cNvSpPr>
            <a:spLocks noChangeArrowheads="1"/>
          </p:cNvSpPr>
          <p:nvPr/>
        </p:nvSpPr>
        <p:spPr bwMode="auto">
          <a:xfrm>
            <a:off x="1219200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25" name="Line 32"/>
          <p:cNvSpPr>
            <a:spLocks noChangeShapeType="1"/>
          </p:cNvSpPr>
          <p:nvPr/>
        </p:nvSpPr>
        <p:spPr bwMode="auto">
          <a:xfrm>
            <a:off x="1250950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9226" name="Straight Arrow Connector 10"/>
          <p:cNvCxnSpPr>
            <a:cxnSpLocks noChangeShapeType="1"/>
          </p:cNvCxnSpPr>
          <p:nvPr/>
        </p:nvCxnSpPr>
        <p:spPr bwMode="auto">
          <a:xfrm rot="5400000" flipH="1" flipV="1">
            <a:off x="1116807" y="3434556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227" name="AutoShape 30"/>
          <p:cNvSpPr>
            <a:spLocks noChangeArrowheads="1"/>
          </p:cNvSpPr>
          <p:nvPr/>
        </p:nvSpPr>
        <p:spPr bwMode="auto">
          <a:xfrm rot="10800000">
            <a:off x="1809750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28" name="Oval 31"/>
          <p:cNvSpPr>
            <a:spLocks noChangeArrowheads="1"/>
          </p:cNvSpPr>
          <p:nvPr/>
        </p:nvSpPr>
        <p:spPr bwMode="auto">
          <a:xfrm>
            <a:off x="1885950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29" name="Line 32"/>
          <p:cNvSpPr>
            <a:spLocks noChangeShapeType="1"/>
          </p:cNvSpPr>
          <p:nvPr/>
        </p:nvSpPr>
        <p:spPr bwMode="auto">
          <a:xfrm>
            <a:off x="1917700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9230" name="Straight Arrow Connector 16"/>
          <p:cNvCxnSpPr>
            <a:cxnSpLocks noChangeShapeType="1"/>
          </p:cNvCxnSpPr>
          <p:nvPr/>
        </p:nvCxnSpPr>
        <p:spPr bwMode="auto">
          <a:xfrm rot="5400000" flipH="1" flipV="1">
            <a:off x="1783557" y="3434556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231" name="AutoShape 30"/>
          <p:cNvSpPr>
            <a:spLocks noChangeArrowheads="1"/>
          </p:cNvSpPr>
          <p:nvPr/>
        </p:nvSpPr>
        <p:spPr bwMode="auto">
          <a:xfrm rot="10800000">
            <a:off x="2925763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32" name="Oval 31"/>
          <p:cNvSpPr>
            <a:spLocks noChangeArrowheads="1"/>
          </p:cNvSpPr>
          <p:nvPr/>
        </p:nvSpPr>
        <p:spPr bwMode="auto">
          <a:xfrm>
            <a:off x="3001963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33" name="Line 32"/>
          <p:cNvSpPr>
            <a:spLocks noChangeShapeType="1"/>
          </p:cNvSpPr>
          <p:nvPr/>
        </p:nvSpPr>
        <p:spPr bwMode="auto">
          <a:xfrm>
            <a:off x="3033713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9234" name="Straight Arrow Connector 22"/>
          <p:cNvCxnSpPr>
            <a:cxnSpLocks noChangeShapeType="1"/>
          </p:cNvCxnSpPr>
          <p:nvPr/>
        </p:nvCxnSpPr>
        <p:spPr bwMode="auto">
          <a:xfrm rot="5400000" flipH="1" flipV="1">
            <a:off x="2899569" y="3434556"/>
            <a:ext cx="28575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235" name="TextBox 25"/>
          <p:cNvSpPr txBox="1">
            <a:spLocks noChangeArrowheads="1"/>
          </p:cNvSpPr>
          <p:nvPr/>
        </p:nvSpPr>
        <p:spPr bwMode="auto">
          <a:xfrm>
            <a:off x="2311400" y="2900363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sp>
        <p:nvSpPr>
          <p:cNvPr id="9236" name="TextBox 11"/>
          <p:cNvSpPr txBox="1">
            <a:spLocks noChangeArrowheads="1"/>
          </p:cNvSpPr>
          <p:nvPr/>
        </p:nvSpPr>
        <p:spPr bwMode="auto">
          <a:xfrm>
            <a:off x="928688" y="3529013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0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9237" name="TextBox 17"/>
          <p:cNvSpPr txBox="1">
            <a:spLocks noChangeArrowheads="1"/>
          </p:cNvSpPr>
          <p:nvPr/>
        </p:nvSpPr>
        <p:spPr bwMode="auto">
          <a:xfrm>
            <a:off x="1595438" y="3529013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9238" name="TextBox 23"/>
          <p:cNvSpPr txBox="1">
            <a:spLocks noChangeArrowheads="1"/>
          </p:cNvSpPr>
          <p:nvPr/>
        </p:nvSpPr>
        <p:spPr bwMode="auto">
          <a:xfrm>
            <a:off x="2711450" y="3529013"/>
            <a:ext cx="909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M-1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9239" name="Oval 66"/>
          <p:cNvSpPr>
            <a:spLocks noChangeArrowheads="1"/>
          </p:cNvSpPr>
          <p:nvPr/>
        </p:nvSpPr>
        <p:spPr bwMode="auto">
          <a:xfrm>
            <a:off x="2679700" y="1519238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9240" name="Rectangle 67"/>
          <p:cNvSpPr>
            <a:spLocks noChangeArrowheads="1"/>
          </p:cNvSpPr>
          <p:nvPr/>
        </p:nvSpPr>
        <p:spPr bwMode="auto">
          <a:xfrm>
            <a:off x="2835275" y="1328738"/>
            <a:ext cx="1401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i="0">
                <a:latin typeface="Georgia" pitchFamily="18" charset="0"/>
                <a:ea typeface="新細明體" pitchFamily="18" charset="-120"/>
              </a:rPr>
              <a:t>(</a:t>
            </a:r>
            <a:r>
              <a:rPr lang="en-US" sz="2800" b="1" i="0">
                <a:latin typeface="Georgia" pitchFamily="18" charset="0"/>
                <a:ea typeface="新細明體" pitchFamily="18" charset="-120"/>
              </a:rPr>
              <a:t>p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 </a:t>
            </a:r>
            <a:r>
              <a:rPr lang="en-US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28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)</a:t>
            </a:r>
            <a:endParaRPr lang="en-US" sz="2800"/>
          </a:p>
        </p:txBody>
      </p:sp>
      <p:sp>
        <p:nvSpPr>
          <p:cNvPr id="41" name="Right Arrow 40"/>
          <p:cNvSpPr/>
          <p:nvPr/>
        </p:nvSpPr>
        <p:spPr bwMode="auto">
          <a:xfrm rot="18886234">
            <a:off x="1854994" y="1858169"/>
            <a:ext cx="960437" cy="657225"/>
          </a:xfrm>
          <a:prstGeom prst="rightArrow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242" name="AutoShape 30"/>
          <p:cNvSpPr>
            <a:spLocks noChangeArrowheads="1"/>
          </p:cNvSpPr>
          <p:nvPr/>
        </p:nvSpPr>
        <p:spPr bwMode="auto">
          <a:xfrm rot="10800000">
            <a:off x="5165725" y="285750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43" name="Oval 31"/>
          <p:cNvSpPr>
            <a:spLocks noChangeArrowheads="1"/>
          </p:cNvSpPr>
          <p:nvPr/>
        </p:nvSpPr>
        <p:spPr bwMode="auto">
          <a:xfrm>
            <a:off x="5241925" y="323850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44" name="Line 32"/>
          <p:cNvSpPr>
            <a:spLocks noChangeShapeType="1"/>
          </p:cNvSpPr>
          <p:nvPr/>
        </p:nvSpPr>
        <p:spPr bwMode="auto">
          <a:xfrm>
            <a:off x="5273675" y="299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9245" name="Straight Arrow Connector 10"/>
          <p:cNvCxnSpPr>
            <a:cxnSpLocks noChangeShapeType="1"/>
          </p:cNvCxnSpPr>
          <p:nvPr/>
        </p:nvCxnSpPr>
        <p:spPr bwMode="auto">
          <a:xfrm rot="5400000" flipH="1" flipV="1">
            <a:off x="5139532" y="3463131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246" name="AutoShape 30"/>
          <p:cNvSpPr>
            <a:spLocks noChangeArrowheads="1"/>
          </p:cNvSpPr>
          <p:nvPr/>
        </p:nvSpPr>
        <p:spPr bwMode="auto">
          <a:xfrm rot="10800000">
            <a:off x="5832475" y="285750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47" name="Oval 31"/>
          <p:cNvSpPr>
            <a:spLocks noChangeArrowheads="1"/>
          </p:cNvSpPr>
          <p:nvPr/>
        </p:nvSpPr>
        <p:spPr bwMode="auto">
          <a:xfrm>
            <a:off x="5908675" y="323850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5940425" y="299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9249" name="Straight Arrow Connector 16"/>
          <p:cNvCxnSpPr>
            <a:cxnSpLocks noChangeShapeType="1"/>
          </p:cNvCxnSpPr>
          <p:nvPr/>
        </p:nvCxnSpPr>
        <p:spPr bwMode="auto">
          <a:xfrm rot="5400000" flipH="1" flipV="1">
            <a:off x="5806282" y="3463131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250" name="AutoShape 30"/>
          <p:cNvSpPr>
            <a:spLocks noChangeArrowheads="1"/>
          </p:cNvSpPr>
          <p:nvPr/>
        </p:nvSpPr>
        <p:spPr bwMode="auto">
          <a:xfrm rot="10800000">
            <a:off x="6948488" y="285750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51" name="Oval 31"/>
          <p:cNvSpPr>
            <a:spLocks noChangeArrowheads="1"/>
          </p:cNvSpPr>
          <p:nvPr/>
        </p:nvSpPr>
        <p:spPr bwMode="auto">
          <a:xfrm>
            <a:off x="7024688" y="323850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9252" name="Line 32"/>
          <p:cNvSpPr>
            <a:spLocks noChangeShapeType="1"/>
          </p:cNvSpPr>
          <p:nvPr/>
        </p:nvSpPr>
        <p:spPr bwMode="auto">
          <a:xfrm>
            <a:off x="7056438" y="299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9253" name="Straight Arrow Connector 22"/>
          <p:cNvCxnSpPr>
            <a:cxnSpLocks noChangeShapeType="1"/>
          </p:cNvCxnSpPr>
          <p:nvPr/>
        </p:nvCxnSpPr>
        <p:spPr bwMode="auto">
          <a:xfrm rot="5400000" flipH="1" flipV="1">
            <a:off x="6922294" y="3463131"/>
            <a:ext cx="28575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254" name="TextBox 25"/>
          <p:cNvSpPr txBox="1">
            <a:spLocks noChangeArrowheads="1"/>
          </p:cNvSpPr>
          <p:nvPr/>
        </p:nvSpPr>
        <p:spPr bwMode="auto">
          <a:xfrm>
            <a:off x="6334125" y="2928938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sp>
        <p:nvSpPr>
          <p:cNvPr id="9255" name="TextBox 11"/>
          <p:cNvSpPr txBox="1">
            <a:spLocks noChangeArrowheads="1"/>
          </p:cNvSpPr>
          <p:nvPr/>
        </p:nvSpPr>
        <p:spPr bwMode="auto">
          <a:xfrm>
            <a:off x="4951413" y="3557588"/>
            <a:ext cx="69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y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0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9256" name="TextBox 17"/>
          <p:cNvSpPr txBox="1">
            <a:spLocks noChangeArrowheads="1"/>
          </p:cNvSpPr>
          <p:nvPr/>
        </p:nvSpPr>
        <p:spPr bwMode="auto">
          <a:xfrm>
            <a:off x="5618163" y="3557588"/>
            <a:ext cx="6651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y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9257" name="TextBox 23"/>
          <p:cNvSpPr txBox="1">
            <a:spLocks noChangeArrowheads="1"/>
          </p:cNvSpPr>
          <p:nvPr/>
        </p:nvSpPr>
        <p:spPr bwMode="auto">
          <a:xfrm>
            <a:off x="6734175" y="3557588"/>
            <a:ext cx="88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 dirty="0" smtClean="0">
                <a:latin typeface="Georgia" pitchFamily="18" charset="0"/>
                <a:ea typeface="新細明體" pitchFamily="18" charset="-120"/>
              </a:rPr>
              <a:t>y</a:t>
            </a:r>
            <a:r>
              <a:rPr lang="en-US" sz="2000" i="0" baseline="-25000" dirty="0" smtClean="0">
                <a:latin typeface="Georgia" pitchFamily="18" charset="0"/>
                <a:ea typeface="新細明體" pitchFamily="18" charset="-120"/>
              </a:rPr>
              <a:t>N-1</a:t>
            </a:r>
            <a:r>
              <a:rPr lang="en-US" sz="2000" i="0" dirty="0" smtClean="0">
                <a:latin typeface="Georgia" pitchFamily="18" charset="0"/>
                <a:ea typeface="新細明體" pitchFamily="18" charset="-120"/>
              </a:rPr>
              <a:t>(t</a:t>
            </a:r>
            <a:r>
              <a:rPr lang="en-US" sz="2000" i="0" dirty="0">
                <a:latin typeface="Georgia" pitchFamily="18" charset="0"/>
                <a:ea typeface="新細明體" pitchFamily="18" charset="-120"/>
              </a:rPr>
              <a:t>)</a:t>
            </a:r>
          </a:p>
        </p:txBody>
      </p:sp>
      <p:sp>
        <p:nvSpPr>
          <p:cNvPr id="9258" name="Oval 66"/>
          <p:cNvSpPr>
            <a:spLocks noChangeArrowheads="1"/>
          </p:cNvSpPr>
          <p:nvPr/>
        </p:nvSpPr>
        <p:spPr bwMode="auto">
          <a:xfrm>
            <a:off x="6702425" y="1547813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9259" name="Rectangle 67"/>
          <p:cNvSpPr>
            <a:spLocks noChangeArrowheads="1"/>
          </p:cNvSpPr>
          <p:nvPr/>
        </p:nvSpPr>
        <p:spPr bwMode="auto">
          <a:xfrm>
            <a:off x="6858000" y="1357313"/>
            <a:ext cx="1401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i="0">
                <a:latin typeface="Georgia" pitchFamily="18" charset="0"/>
                <a:ea typeface="新細明體" pitchFamily="18" charset="-120"/>
              </a:rPr>
              <a:t>(</a:t>
            </a:r>
            <a:r>
              <a:rPr lang="en-US" sz="2800" b="1" i="0">
                <a:latin typeface="Georgia" pitchFamily="18" charset="0"/>
                <a:ea typeface="新細明體" pitchFamily="18" charset="-120"/>
              </a:rPr>
              <a:t>p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 </a:t>
            </a:r>
            <a:r>
              <a:rPr lang="en-US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28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)</a:t>
            </a:r>
            <a:endParaRPr lang="en-US" sz="2800"/>
          </a:p>
        </p:txBody>
      </p:sp>
      <p:sp>
        <p:nvSpPr>
          <p:cNvPr id="62" name="Right Arrow 61"/>
          <p:cNvSpPr/>
          <p:nvPr/>
        </p:nvSpPr>
        <p:spPr bwMode="auto">
          <a:xfrm rot="18886234" flipH="1">
            <a:off x="5880894" y="1877219"/>
            <a:ext cx="933450" cy="655638"/>
          </a:xfrm>
          <a:prstGeom prst="rightArrow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261" name="Rectangle 77"/>
          <p:cNvSpPr>
            <a:spLocks noChangeArrowheads="1"/>
          </p:cNvSpPr>
          <p:nvPr/>
        </p:nvSpPr>
        <p:spPr bwMode="auto">
          <a:xfrm>
            <a:off x="3571875" y="1857375"/>
            <a:ext cx="19288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0" dirty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</a:t>
            </a:r>
            <a:r>
              <a:rPr lang="en-US" sz="1800" i="0" dirty="0">
                <a:latin typeface="Arial" pitchFamily="34" charset="0"/>
                <a:ea typeface="新細明體" pitchFamily="18" charset="-120"/>
                <a:cs typeface="Arial" pitchFamily="34" charset="0"/>
              </a:rPr>
              <a:t>delay</a:t>
            </a:r>
          </a:p>
          <a:p>
            <a:r>
              <a:rPr lang="en-US" sz="1800" i="0" dirty="0" err="1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1800" i="0" baseline="-25000" dirty="0" err="1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1800" i="0" baseline="-25000" dirty="0">
                <a:latin typeface="Arial" pitchFamily="34" charset="0"/>
                <a:ea typeface="新細明體" pitchFamily="18" charset="-120"/>
                <a:cs typeface="Arial" pitchFamily="34" charset="0"/>
              </a:rPr>
              <a:t> 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</a:t>
            </a:r>
            <a:r>
              <a:rPr lang="en-US" sz="1800" i="0" dirty="0">
                <a:latin typeface="Arial" pitchFamily="34" charset="0"/>
                <a:ea typeface="新細明體" pitchFamily="18" charset="-120"/>
              </a:rPr>
              <a:t>Doppler</a:t>
            </a:r>
          </a:p>
          <a:p>
            <a:r>
              <a:rPr lang="en-US" sz="1800" b="1" i="0" dirty="0">
                <a:latin typeface="Arial" pitchFamily="34" charset="0"/>
                <a:ea typeface="新細明體" pitchFamily="18" charset="-120"/>
              </a:rPr>
              <a:t>p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 </a:t>
            </a:r>
            <a:r>
              <a:rPr lang="en-US" sz="1800" i="0" dirty="0" smtClean="0">
                <a:latin typeface="Arial" pitchFamily="34" charset="0"/>
                <a:ea typeface="新細明體" pitchFamily="18" charset="-120"/>
              </a:rPr>
              <a:t>direction</a:t>
            </a:r>
            <a:endParaRPr lang="en-US" sz="1800" dirty="0">
              <a:latin typeface="Arial" pitchFamily="34" charset="0"/>
            </a:endParaRPr>
          </a:p>
        </p:txBody>
      </p:sp>
      <p:sp>
        <p:nvSpPr>
          <p:cNvPr id="9262" name="Oval 52"/>
          <p:cNvSpPr>
            <a:spLocks noChangeArrowheads="1"/>
          </p:cNvSpPr>
          <p:nvPr/>
        </p:nvSpPr>
        <p:spPr bwMode="auto">
          <a:xfrm>
            <a:off x="4714875" y="3500438"/>
            <a:ext cx="3143250" cy="642937"/>
          </a:xfrm>
          <a:prstGeom prst="ellipse">
            <a:avLst/>
          </a:prstGeom>
          <a:noFill/>
          <a:ln w="19050" algn="ctr">
            <a:solidFill>
              <a:srgbClr val="408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9263" name="Rectangle 53"/>
          <p:cNvSpPr>
            <a:spLocks noChangeArrowheads="1"/>
          </p:cNvSpPr>
          <p:nvPr/>
        </p:nvSpPr>
        <p:spPr bwMode="auto">
          <a:xfrm>
            <a:off x="500063" y="4286250"/>
            <a:ext cx="7786687" cy="1285875"/>
          </a:xfrm>
          <a:prstGeom prst="rect">
            <a:avLst/>
          </a:prstGeom>
          <a:noFill/>
          <a:ln w="19050" algn="ctr">
            <a:solidFill>
              <a:srgbClr val="408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9264" name="TextBox 54"/>
          <p:cNvSpPr txBox="1">
            <a:spLocks noChangeArrowheads="1"/>
          </p:cNvSpPr>
          <p:nvPr/>
        </p:nvSpPr>
        <p:spPr bwMode="auto">
          <a:xfrm>
            <a:off x="2357438" y="5572125"/>
            <a:ext cx="36734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i="0">
                <a:latin typeface="Arial" pitchFamily="34" charset="0"/>
                <a:ea typeface="新細明體" pitchFamily="18" charset="-120"/>
                <a:cs typeface="Arial" pitchFamily="34" charset="0"/>
              </a:rPr>
              <a:t>Received signals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73"/>
          <p:cNvSpPr>
            <a:spLocks noChangeArrowheads="1"/>
          </p:cNvSpPr>
          <p:nvPr/>
        </p:nvSpPr>
        <p:spPr bwMode="auto">
          <a:xfrm>
            <a:off x="2714625" y="4572000"/>
            <a:ext cx="1643063" cy="642938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69" name="AutoShape 60"/>
          <p:cNvSpPr>
            <a:spLocks noChangeArrowheads="1"/>
          </p:cNvSpPr>
          <p:nvPr/>
        </p:nvSpPr>
        <p:spPr bwMode="auto">
          <a:xfrm>
            <a:off x="357188" y="1357313"/>
            <a:ext cx="8358187" cy="27146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1700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102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MIMO Radar Signal Model</a:t>
            </a:r>
            <a:r>
              <a:rPr lang="en-US" sz="3600" smtClean="0">
                <a:latin typeface="Arial" pitchFamily="34" charset="0"/>
              </a:rPr>
              <a:t> </a:t>
            </a:r>
          </a:p>
        </p:txBody>
      </p:sp>
      <p:sp>
        <p:nvSpPr>
          <p:cNvPr id="102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62D0008-91FD-46A2-95B2-05C90E378FA3}" type="slidenum">
              <a:rPr lang="en-US" altLang="ja-JP" smtClean="0">
                <a:ea typeface="AppleMyungjo"/>
                <a:cs typeface="AppleMyungjo"/>
              </a:rPr>
              <a:pPr/>
              <a:t>19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024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10248" name="AutoShape 30"/>
          <p:cNvSpPr>
            <a:spLocks noChangeArrowheads="1"/>
          </p:cNvSpPr>
          <p:nvPr/>
        </p:nvSpPr>
        <p:spPr bwMode="auto">
          <a:xfrm rot="10800000">
            <a:off x="1143000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0249" name="Oval 31"/>
          <p:cNvSpPr>
            <a:spLocks noChangeArrowheads="1"/>
          </p:cNvSpPr>
          <p:nvPr/>
        </p:nvSpPr>
        <p:spPr bwMode="auto">
          <a:xfrm>
            <a:off x="1219200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0250" name="Line 32"/>
          <p:cNvSpPr>
            <a:spLocks noChangeShapeType="1"/>
          </p:cNvSpPr>
          <p:nvPr/>
        </p:nvSpPr>
        <p:spPr bwMode="auto">
          <a:xfrm>
            <a:off x="1250950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0251" name="Straight Arrow Connector 10"/>
          <p:cNvCxnSpPr>
            <a:cxnSpLocks noChangeShapeType="1"/>
          </p:cNvCxnSpPr>
          <p:nvPr/>
        </p:nvCxnSpPr>
        <p:spPr bwMode="auto">
          <a:xfrm rot="5400000" flipH="1" flipV="1">
            <a:off x="1116807" y="3434556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252" name="AutoShape 30"/>
          <p:cNvSpPr>
            <a:spLocks noChangeArrowheads="1"/>
          </p:cNvSpPr>
          <p:nvPr/>
        </p:nvSpPr>
        <p:spPr bwMode="auto">
          <a:xfrm rot="10800000">
            <a:off x="1809750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0253" name="Oval 31"/>
          <p:cNvSpPr>
            <a:spLocks noChangeArrowheads="1"/>
          </p:cNvSpPr>
          <p:nvPr/>
        </p:nvSpPr>
        <p:spPr bwMode="auto">
          <a:xfrm>
            <a:off x="1885950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0254" name="Line 32"/>
          <p:cNvSpPr>
            <a:spLocks noChangeShapeType="1"/>
          </p:cNvSpPr>
          <p:nvPr/>
        </p:nvSpPr>
        <p:spPr bwMode="auto">
          <a:xfrm>
            <a:off x="1917700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0255" name="Straight Arrow Connector 16"/>
          <p:cNvCxnSpPr>
            <a:cxnSpLocks noChangeShapeType="1"/>
          </p:cNvCxnSpPr>
          <p:nvPr/>
        </p:nvCxnSpPr>
        <p:spPr bwMode="auto">
          <a:xfrm rot="5400000" flipH="1" flipV="1">
            <a:off x="1783557" y="3434556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256" name="AutoShape 30"/>
          <p:cNvSpPr>
            <a:spLocks noChangeArrowheads="1"/>
          </p:cNvSpPr>
          <p:nvPr/>
        </p:nvSpPr>
        <p:spPr bwMode="auto">
          <a:xfrm rot="10800000">
            <a:off x="2925763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0257" name="Oval 31"/>
          <p:cNvSpPr>
            <a:spLocks noChangeArrowheads="1"/>
          </p:cNvSpPr>
          <p:nvPr/>
        </p:nvSpPr>
        <p:spPr bwMode="auto">
          <a:xfrm>
            <a:off x="3001963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0258" name="Line 32"/>
          <p:cNvSpPr>
            <a:spLocks noChangeShapeType="1"/>
          </p:cNvSpPr>
          <p:nvPr/>
        </p:nvSpPr>
        <p:spPr bwMode="auto">
          <a:xfrm>
            <a:off x="3033713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0259" name="Straight Arrow Connector 22"/>
          <p:cNvCxnSpPr>
            <a:cxnSpLocks noChangeShapeType="1"/>
          </p:cNvCxnSpPr>
          <p:nvPr/>
        </p:nvCxnSpPr>
        <p:spPr bwMode="auto">
          <a:xfrm rot="5400000" flipH="1" flipV="1">
            <a:off x="2899569" y="3434556"/>
            <a:ext cx="28575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260" name="TextBox 25"/>
          <p:cNvSpPr txBox="1">
            <a:spLocks noChangeArrowheads="1"/>
          </p:cNvSpPr>
          <p:nvPr/>
        </p:nvSpPr>
        <p:spPr bwMode="auto">
          <a:xfrm>
            <a:off x="2311400" y="2900363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sp>
        <p:nvSpPr>
          <p:cNvPr id="10261" name="TextBox 11"/>
          <p:cNvSpPr txBox="1">
            <a:spLocks noChangeArrowheads="1"/>
          </p:cNvSpPr>
          <p:nvPr/>
        </p:nvSpPr>
        <p:spPr bwMode="auto">
          <a:xfrm>
            <a:off x="928688" y="3529013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0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0262" name="TextBox 17"/>
          <p:cNvSpPr txBox="1">
            <a:spLocks noChangeArrowheads="1"/>
          </p:cNvSpPr>
          <p:nvPr/>
        </p:nvSpPr>
        <p:spPr bwMode="auto">
          <a:xfrm>
            <a:off x="1595438" y="3529013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0263" name="TextBox 23"/>
          <p:cNvSpPr txBox="1">
            <a:spLocks noChangeArrowheads="1"/>
          </p:cNvSpPr>
          <p:nvPr/>
        </p:nvSpPr>
        <p:spPr bwMode="auto">
          <a:xfrm>
            <a:off x="2711450" y="3529013"/>
            <a:ext cx="909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M-1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0264" name="Oval 66"/>
          <p:cNvSpPr>
            <a:spLocks noChangeArrowheads="1"/>
          </p:cNvSpPr>
          <p:nvPr/>
        </p:nvSpPr>
        <p:spPr bwMode="auto">
          <a:xfrm>
            <a:off x="2679700" y="1519238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0265" name="Rectangle 67"/>
          <p:cNvSpPr>
            <a:spLocks noChangeArrowheads="1"/>
          </p:cNvSpPr>
          <p:nvPr/>
        </p:nvSpPr>
        <p:spPr bwMode="auto">
          <a:xfrm>
            <a:off x="2835275" y="1328738"/>
            <a:ext cx="1401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i="0">
                <a:latin typeface="Georgia" pitchFamily="18" charset="0"/>
                <a:ea typeface="新細明體" pitchFamily="18" charset="-120"/>
              </a:rPr>
              <a:t>(</a:t>
            </a:r>
            <a:r>
              <a:rPr lang="en-US" sz="2800" b="1" i="0">
                <a:latin typeface="Georgia" pitchFamily="18" charset="0"/>
                <a:ea typeface="新細明體" pitchFamily="18" charset="-120"/>
              </a:rPr>
              <a:t>p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 </a:t>
            </a:r>
            <a:r>
              <a:rPr lang="en-US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28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)</a:t>
            </a:r>
            <a:endParaRPr lang="en-US" sz="2800"/>
          </a:p>
        </p:txBody>
      </p:sp>
      <p:sp>
        <p:nvSpPr>
          <p:cNvPr id="41" name="Right Arrow 40"/>
          <p:cNvSpPr/>
          <p:nvPr/>
        </p:nvSpPr>
        <p:spPr bwMode="auto">
          <a:xfrm rot="18886234">
            <a:off x="1854994" y="1858169"/>
            <a:ext cx="960437" cy="657225"/>
          </a:xfrm>
          <a:prstGeom prst="rightArrow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67" name="AutoShape 30"/>
          <p:cNvSpPr>
            <a:spLocks noChangeArrowheads="1"/>
          </p:cNvSpPr>
          <p:nvPr/>
        </p:nvSpPr>
        <p:spPr bwMode="auto">
          <a:xfrm rot="10800000">
            <a:off x="5165725" y="285750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0268" name="Oval 31"/>
          <p:cNvSpPr>
            <a:spLocks noChangeArrowheads="1"/>
          </p:cNvSpPr>
          <p:nvPr/>
        </p:nvSpPr>
        <p:spPr bwMode="auto">
          <a:xfrm>
            <a:off x="5241925" y="323850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0269" name="Line 32"/>
          <p:cNvSpPr>
            <a:spLocks noChangeShapeType="1"/>
          </p:cNvSpPr>
          <p:nvPr/>
        </p:nvSpPr>
        <p:spPr bwMode="auto">
          <a:xfrm>
            <a:off x="5273675" y="299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0270" name="Straight Arrow Connector 10"/>
          <p:cNvCxnSpPr>
            <a:cxnSpLocks noChangeShapeType="1"/>
          </p:cNvCxnSpPr>
          <p:nvPr/>
        </p:nvCxnSpPr>
        <p:spPr bwMode="auto">
          <a:xfrm rot="5400000" flipH="1" flipV="1">
            <a:off x="5139532" y="3463131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271" name="AutoShape 30"/>
          <p:cNvSpPr>
            <a:spLocks noChangeArrowheads="1"/>
          </p:cNvSpPr>
          <p:nvPr/>
        </p:nvSpPr>
        <p:spPr bwMode="auto">
          <a:xfrm rot="10800000">
            <a:off x="5832475" y="285750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0272" name="Oval 31"/>
          <p:cNvSpPr>
            <a:spLocks noChangeArrowheads="1"/>
          </p:cNvSpPr>
          <p:nvPr/>
        </p:nvSpPr>
        <p:spPr bwMode="auto">
          <a:xfrm>
            <a:off x="5908675" y="323850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0273" name="Line 32"/>
          <p:cNvSpPr>
            <a:spLocks noChangeShapeType="1"/>
          </p:cNvSpPr>
          <p:nvPr/>
        </p:nvSpPr>
        <p:spPr bwMode="auto">
          <a:xfrm>
            <a:off x="5940425" y="299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0274" name="Straight Arrow Connector 16"/>
          <p:cNvCxnSpPr>
            <a:cxnSpLocks noChangeShapeType="1"/>
          </p:cNvCxnSpPr>
          <p:nvPr/>
        </p:nvCxnSpPr>
        <p:spPr bwMode="auto">
          <a:xfrm rot="5400000" flipH="1" flipV="1">
            <a:off x="5806282" y="3463131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275" name="AutoShape 30"/>
          <p:cNvSpPr>
            <a:spLocks noChangeArrowheads="1"/>
          </p:cNvSpPr>
          <p:nvPr/>
        </p:nvSpPr>
        <p:spPr bwMode="auto">
          <a:xfrm rot="10800000">
            <a:off x="6948488" y="285750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0276" name="Oval 31"/>
          <p:cNvSpPr>
            <a:spLocks noChangeArrowheads="1"/>
          </p:cNvSpPr>
          <p:nvPr/>
        </p:nvSpPr>
        <p:spPr bwMode="auto">
          <a:xfrm>
            <a:off x="7024688" y="323850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0277" name="Line 32"/>
          <p:cNvSpPr>
            <a:spLocks noChangeShapeType="1"/>
          </p:cNvSpPr>
          <p:nvPr/>
        </p:nvSpPr>
        <p:spPr bwMode="auto">
          <a:xfrm>
            <a:off x="7056438" y="299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0278" name="Straight Arrow Connector 22"/>
          <p:cNvCxnSpPr>
            <a:cxnSpLocks noChangeShapeType="1"/>
          </p:cNvCxnSpPr>
          <p:nvPr/>
        </p:nvCxnSpPr>
        <p:spPr bwMode="auto">
          <a:xfrm rot="5400000" flipH="1" flipV="1">
            <a:off x="6922294" y="3463131"/>
            <a:ext cx="28575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279" name="TextBox 25"/>
          <p:cNvSpPr txBox="1">
            <a:spLocks noChangeArrowheads="1"/>
          </p:cNvSpPr>
          <p:nvPr/>
        </p:nvSpPr>
        <p:spPr bwMode="auto">
          <a:xfrm>
            <a:off x="6334125" y="2928938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sp>
        <p:nvSpPr>
          <p:cNvPr id="10280" name="TextBox 11"/>
          <p:cNvSpPr txBox="1">
            <a:spLocks noChangeArrowheads="1"/>
          </p:cNvSpPr>
          <p:nvPr/>
        </p:nvSpPr>
        <p:spPr bwMode="auto">
          <a:xfrm>
            <a:off x="4951413" y="3557588"/>
            <a:ext cx="69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y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0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0281" name="TextBox 17"/>
          <p:cNvSpPr txBox="1">
            <a:spLocks noChangeArrowheads="1"/>
          </p:cNvSpPr>
          <p:nvPr/>
        </p:nvSpPr>
        <p:spPr bwMode="auto">
          <a:xfrm>
            <a:off x="5618163" y="3557588"/>
            <a:ext cx="6651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y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0282" name="TextBox 23"/>
          <p:cNvSpPr txBox="1">
            <a:spLocks noChangeArrowheads="1"/>
          </p:cNvSpPr>
          <p:nvPr/>
        </p:nvSpPr>
        <p:spPr bwMode="auto">
          <a:xfrm>
            <a:off x="6734175" y="3557588"/>
            <a:ext cx="88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 dirty="0" smtClean="0">
                <a:latin typeface="Georgia" pitchFamily="18" charset="0"/>
                <a:ea typeface="新細明體" pitchFamily="18" charset="-120"/>
              </a:rPr>
              <a:t>y</a:t>
            </a:r>
            <a:r>
              <a:rPr lang="en-US" sz="2000" i="0" baseline="-25000" dirty="0" smtClean="0">
                <a:latin typeface="Georgia" pitchFamily="18" charset="0"/>
                <a:ea typeface="新細明體" pitchFamily="18" charset="-120"/>
              </a:rPr>
              <a:t>N-1</a:t>
            </a:r>
            <a:r>
              <a:rPr lang="en-US" sz="2000" i="0" dirty="0" smtClean="0">
                <a:latin typeface="Georgia" pitchFamily="18" charset="0"/>
                <a:ea typeface="新細明體" pitchFamily="18" charset="-120"/>
              </a:rPr>
              <a:t>(t</a:t>
            </a:r>
            <a:r>
              <a:rPr lang="en-US" sz="2000" i="0" dirty="0">
                <a:latin typeface="Georgia" pitchFamily="18" charset="0"/>
                <a:ea typeface="新細明體" pitchFamily="18" charset="-120"/>
              </a:rPr>
              <a:t>)</a:t>
            </a:r>
          </a:p>
        </p:txBody>
      </p:sp>
      <p:sp>
        <p:nvSpPr>
          <p:cNvPr id="10283" name="Oval 66"/>
          <p:cNvSpPr>
            <a:spLocks noChangeArrowheads="1"/>
          </p:cNvSpPr>
          <p:nvPr/>
        </p:nvSpPr>
        <p:spPr bwMode="auto">
          <a:xfrm>
            <a:off x="6702425" y="1547813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0284" name="Rectangle 67"/>
          <p:cNvSpPr>
            <a:spLocks noChangeArrowheads="1"/>
          </p:cNvSpPr>
          <p:nvPr/>
        </p:nvSpPr>
        <p:spPr bwMode="auto">
          <a:xfrm>
            <a:off x="6858000" y="1357313"/>
            <a:ext cx="1401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i="0">
                <a:latin typeface="Georgia" pitchFamily="18" charset="0"/>
                <a:ea typeface="新細明體" pitchFamily="18" charset="-120"/>
              </a:rPr>
              <a:t>(</a:t>
            </a:r>
            <a:r>
              <a:rPr lang="en-US" sz="2800" b="1" i="0">
                <a:latin typeface="Georgia" pitchFamily="18" charset="0"/>
                <a:ea typeface="新細明體" pitchFamily="18" charset="-120"/>
              </a:rPr>
              <a:t>p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 </a:t>
            </a:r>
            <a:r>
              <a:rPr lang="en-US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28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)</a:t>
            </a:r>
            <a:endParaRPr lang="en-US" sz="2800"/>
          </a:p>
        </p:txBody>
      </p:sp>
      <p:sp>
        <p:nvSpPr>
          <p:cNvPr id="62" name="Right Arrow 61"/>
          <p:cNvSpPr/>
          <p:nvPr/>
        </p:nvSpPr>
        <p:spPr bwMode="auto">
          <a:xfrm rot="18886234" flipH="1">
            <a:off x="5880894" y="1877219"/>
            <a:ext cx="933450" cy="655638"/>
          </a:xfrm>
          <a:prstGeom prst="rightArrow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86" name="Rectangle 77"/>
          <p:cNvSpPr>
            <a:spLocks noChangeArrowheads="1"/>
          </p:cNvSpPr>
          <p:nvPr/>
        </p:nvSpPr>
        <p:spPr bwMode="auto">
          <a:xfrm>
            <a:off x="3571875" y="1857375"/>
            <a:ext cx="19288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0" dirty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</a:t>
            </a:r>
            <a:r>
              <a:rPr lang="en-US" sz="1800" i="0" dirty="0">
                <a:latin typeface="Arial" pitchFamily="34" charset="0"/>
                <a:ea typeface="新細明體" pitchFamily="18" charset="-120"/>
                <a:cs typeface="Arial" pitchFamily="34" charset="0"/>
              </a:rPr>
              <a:t>delay</a:t>
            </a:r>
          </a:p>
          <a:p>
            <a:r>
              <a:rPr lang="en-US" sz="1800" i="0" dirty="0" err="1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1800" i="0" baseline="-25000" dirty="0" err="1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1800" i="0" baseline="-25000" dirty="0">
                <a:latin typeface="Arial" pitchFamily="34" charset="0"/>
                <a:ea typeface="新細明體" pitchFamily="18" charset="-120"/>
                <a:cs typeface="Arial" pitchFamily="34" charset="0"/>
              </a:rPr>
              <a:t> 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</a:t>
            </a:r>
            <a:r>
              <a:rPr lang="en-US" sz="1800" i="0" dirty="0">
                <a:latin typeface="Arial" pitchFamily="34" charset="0"/>
                <a:ea typeface="新細明體" pitchFamily="18" charset="-120"/>
              </a:rPr>
              <a:t>Doppler</a:t>
            </a:r>
          </a:p>
          <a:p>
            <a:r>
              <a:rPr lang="en-US" sz="1800" b="1" i="0" dirty="0">
                <a:latin typeface="Arial" pitchFamily="34" charset="0"/>
                <a:ea typeface="新細明體" pitchFamily="18" charset="-120"/>
              </a:rPr>
              <a:t>p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 </a:t>
            </a:r>
            <a:r>
              <a:rPr lang="en-US" sz="1800" i="0" dirty="0" smtClean="0">
                <a:latin typeface="Arial" pitchFamily="34" charset="0"/>
                <a:ea typeface="新細明體" pitchFamily="18" charset="-120"/>
              </a:rPr>
              <a:t>direction</a:t>
            </a:r>
            <a:endParaRPr lang="en-US" sz="1800" dirty="0">
              <a:latin typeface="Arial" pitchFamily="34" charset="0"/>
            </a:endParaRPr>
          </a:p>
        </p:txBody>
      </p:sp>
      <p:graphicFrame>
        <p:nvGraphicFramePr>
          <p:cNvPr id="10242" name="Object 16"/>
          <p:cNvGraphicFramePr>
            <a:graphicFrameLocks noChangeAspect="1"/>
          </p:cNvGraphicFramePr>
          <p:nvPr/>
        </p:nvGraphicFramePr>
        <p:xfrm>
          <a:off x="714375" y="4214813"/>
          <a:ext cx="7429500" cy="1362075"/>
        </p:xfrm>
        <a:graphic>
          <a:graphicData uri="http://schemas.openxmlformats.org/presentationml/2006/ole">
            <p:oleObj spid="_x0000_s10242" name="Equation" r:id="rId3" imgW="2425680" imgH="444240" progId="Equation.3">
              <p:embed/>
            </p:oleObj>
          </a:graphicData>
        </a:graphic>
      </p:graphicFrame>
      <p:sp>
        <p:nvSpPr>
          <p:cNvPr id="10287" name="TextBox 50"/>
          <p:cNvSpPr txBox="1">
            <a:spLocks noChangeArrowheads="1"/>
          </p:cNvSpPr>
          <p:nvPr/>
        </p:nvSpPr>
        <p:spPr bwMode="auto">
          <a:xfrm>
            <a:off x="2928938" y="5286375"/>
            <a:ext cx="1246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3333FF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Range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Arial" pitchFamily="34" charset="0"/>
              </a:rPr>
              <a:t>Outline</a:t>
            </a:r>
            <a:endParaRPr lang="zh-TW" altLang="en-US" smtClean="0">
              <a:latin typeface="Arial" pitchFamily="34" charset="0"/>
            </a:endParaRPr>
          </a:p>
        </p:txBody>
      </p:sp>
      <p:sp>
        <p:nvSpPr>
          <p:cNvPr id="67588" name="Rectangle 3"/>
          <p:cNvSpPr>
            <a:spLocks noGrp="1" noChangeArrowheads="1"/>
          </p:cNvSpPr>
          <p:nvPr>
            <p:ph idx="1"/>
          </p:nvPr>
        </p:nvSpPr>
        <p:spPr>
          <a:xfrm>
            <a:off x="354013" y="1428750"/>
            <a:ext cx="8647112" cy="4491038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solidFill>
                  <a:schemeClr val="tx1"/>
                </a:solidFill>
              </a:rPr>
              <a:t>Review of the background</a:t>
            </a:r>
          </a:p>
          <a:p>
            <a:pPr lvl="1" eaLnBrk="1" hangingPunct="1"/>
            <a:r>
              <a:rPr lang="en-US" altLang="zh-TW" dirty="0" smtClean="0">
                <a:solidFill>
                  <a:schemeClr val="tx1"/>
                </a:solidFill>
              </a:rPr>
              <a:t>Compressed sensing  </a:t>
            </a:r>
            <a:r>
              <a:rPr lang="en-US" altLang="zh-TW" sz="1800" dirty="0" smtClean="0">
                <a:solidFill>
                  <a:schemeClr val="tx1"/>
                </a:solidFill>
              </a:rPr>
              <a:t>[</a:t>
            </a:r>
            <a:r>
              <a:rPr lang="en-US" altLang="zh-TW" sz="1800" dirty="0" err="1" smtClean="0">
                <a:solidFill>
                  <a:schemeClr val="tx1"/>
                </a:solidFill>
              </a:rPr>
              <a:t>Donoho</a:t>
            </a:r>
            <a:r>
              <a:rPr lang="en-US" altLang="zh-TW" sz="1800" dirty="0" smtClean="0">
                <a:solidFill>
                  <a:schemeClr val="tx1"/>
                </a:solidFill>
              </a:rPr>
              <a:t> 06, </a:t>
            </a:r>
            <a:r>
              <a:rPr lang="en-US" altLang="zh-TW" sz="1800" dirty="0" err="1" smtClean="0">
                <a:solidFill>
                  <a:schemeClr val="tx1"/>
                </a:solidFill>
              </a:rPr>
              <a:t>Candes&amp;Tao</a:t>
            </a:r>
            <a:r>
              <a:rPr lang="en-US" altLang="zh-TW" sz="1800" dirty="0" smtClean="0">
                <a:solidFill>
                  <a:schemeClr val="tx1"/>
                </a:solidFill>
              </a:rPr>
              <a:t> 06…]</a:t>
            </a:r>
          </a:p>
          <a:p>
            <a:pPr lvl="2" eaLnBrk="1" hangingPunct="1"/>
            <a:r>
              <a:rPr lang="en-US" altLang="zh-TW" sz="1800" dirty="0" smtClean="0">
                <a:solidFill>
                  <a:schemeClr val="tx1"/>
                </a:solidFill>
              </a:rPr>
              <a:t>Compressed sensing </a:t>
            </a:r>
            <a:r>
              <a:rPr lang="en-US" altLang="zh-TW" sz="1800" b="1" dirty="0" smtClean="0">
                <a:solidFill>
                  <a:schemeClr val="tx1"/>
                </a:solidFill>
              </a:rPr>
              <a:t>in radar  </a:t>
            </a:r>
            <a:r>
              <a:rPr lang="en-US" altLang="zh-TW" sz="1800" dirty="0" smtClean="0">
                <a:solidFill>
                  <a:schemeClr val="tx1"/>
                </a:solidFill>
              </a:rPr>
              <a:t>[Herman &amp; </a:t>
            </a:r>
            <a:r>
              <a:rPr lang="en-US" altLang="zh-TW" sz="1800" dirty="0" err="1" smtClean="0">
                <a:solidFill>
                  <a:schemeClr val="tx1"/>
                </a:solidFill>
              </a:rPr>
              <a:t>Strohmer</a:t>
            </a:r>
            <a:r>
              <a:rPr lang="en-US" altLang="zh-TW" sz="1800" dirty="0" smtClean="0">
                <a:solidFill>
                  <a:schemeClr val="tx1"/>
                </a:solidFill>
              </a:rPr>
              <a:t> 08]</a:t>
            </a:r>
            <a:endParaRPr lang="en-US" altLang="zh-TW" sz="2000" dirty="0" smtClean="0">
              <a:solidFill>
                <a:schemeClr val="tx1"/>
              </a:solidFill>
            </a:endParaRPr>
          </a:p>
          <a:p>
            <a:pPr lvl="1" eaLnBrk="1" hangingPunct="1"/>
            <a:r>
              <a:rPr lang="en-US" altLang="zh-TW" dirty="0" smtClean="0">
                <a:solidFill>
                  <a:schemeClr val="tx1"/>
                </a:solidFill>
              </a:rPr>
              <a:t>MIMO radar  </a:t>
            </a:r>
            <a:r>
              <a:rPr lang="en-US" altLang="zh-TW" sz="1800" dirty="0" smtClean="0">
                <a:solidFill>
                  <a:schemeClr val="tx1"/>
                </a:solidFill>
              </a:rPr>
              <a:t>[Bliss &amp; Forsythe 03, </a:t>
            </a:r>
            <a:r>
              <a:rPr lang="en-US" altLang="zh-TW" sz="1800" dirty="0" err="1" smtClean="0">
                <a:solidFill>
                  <a:schemeClr val="tx1"/>
                </a:solidFill>
              </a:rPr>
              <a:t>Robey</a:t>
            </a:r>
            <a:r>
              <a:rPr lang="en-US" altLang="zh-TW" sz="1800" dirty="0" smtClean="0">
                <a:solidFill>
                  <a:schemeClr val="tx1"/>
                </a:solidFill>
              </a:rPr>
              <a:t> et al. 04, </a:t>
            </a:r>
            <a:r>
              <a:rPr lang="en-US" altLang="zh-TW" sz="1800" dirty="0" err="1" smtClean="0">
                <a:solidFill>
                  <a:schemeClr val="tx1"/>
                </a:solidFill>
              </a:rPr>
              <a:t>Fishler</a:t>
            </a:r>
            <a:r>
              <a:rPr lang="en-US" altLang="zh-TW" sz="1800" dirty="0" smtClean="0">
                <a:solidFill>
                  <a:schemeClr val="tx1"/>
                </a:solidFill>
              </a:rPr>
              <a:t> et al. 04….]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 eaLnBrk="1" hangingPunct="1"/>
            <a:endParaRPr lang="en-US" altLang="zh-TW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zh-TW" dirty="0" smtClean="0">
                <a:solidFill>
                  <a:schemeClr val="tx1"/>
                </a:solidFill>
              </a:rPr>
              <a:t>Compressed sensing in MIMO radar</a:t>
            </a:r>
          </a:p>
          <a:p>
            <a:pPr lvl="1" eaLnBrk="1" hangingPunct="1"/>
            <a:r>
              <a:rPr lang="en-US" altLang="zh-TW" dirty="0" smtClean="0">
                <a:solidFill>
                  <a:schemeClr val="tx1"/>
                </a:solidFill>
              </a:rPr>
              <a:t>Compressed sensing receiver</a:t>
            </a:r>
          </a:p>
          <a:p>
            <a:pPr lvl="1" eaLnBrk="1" hangingPunct="1"/>
            <a:r>
              <a:rPr lang="en-US" altLang="zh-TW" dirty="0" smtClean="0">
                <a:solidFill>
                  <a:schemeClr val="tx1"/>
                </a:solidFill>
              </a:rPr>
              <a:t>Waveform optimization</a:t>
            </a:r>
          </a:p>
          <a:p>
            <a:pPr lvl="1" eaLnBrk="1" hangingPunct="1"/>
            <a:r>
              <a:rPr lang="en-US" altLang="zh-TW" dirty="0" smtClean="0">
                <a:solidFill>
                  <a:schemeClr val="tx1"/>
                </a:solidFill>
              </a:rPr>
              <a:t>Examples</a:t>
            </a:r>
          </a:p>
          <a:p>
            <a:pPr lvl="1" eaLnBrk="1" hangingPunct="1"/>
            <a:endParaRPr lang="en-US" altLang="zh-TW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zh-TW" dirty="0" smtClean="0">
                <a:solidFill>
                  <a:schemeClr val="tx1"/>
                </a:solidFill>
              </a:rPr>
              <a:t>Conclusion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  <p:sp>
        <p:nvSpPr>
          <p:cNvPr id="8602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9E54116-230A-4BCD-96EF-7EAEF9317AA9}" type="slidenum">
              <a:rPr lang="en-US" altLang="ja-JP" smtClean="0">
                <a:ea typeface="AppleMyungjo"/>
                <a:cs typeface="AppleMyungjo"/>
              </a:rPr>
              <a:pPr/>
              <a:t>2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8602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73"/>
          <p:cNvSpPr>
            <a:spLocks noChangeArrowheads="1"/>
          </p:cNvSpPr>
          <p:nvPr/>
        </p:nvSpPr>
        <p:spPr bwMode="auto">
          <a:xfrm>
            <a:off x="4500563" y="4214813"/>
            <a:ext cx="2286000" cy="1000125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aphicFrame>
        <p:nvGraphicFramePr>
          <p:cNvPr id="11266" name="Object 16"/>
          <p:cNvGraphicFramePr>
            <a:graphicFrameLocks noChangeAspect="1"/>
          </p:cNvGraphicFramePr>
          <p:nvPr/>
        </p:nvGraphicFramePr>
        <p:xfrm>
          <a:off x="714375" y="4214813"/>
          <a:ext cx="7429500" cy="1362075"/>
        </p:xfrm>
        <a:graphic>
          <a:graphicData uri="http://schemas.openxmlformats.org/presentationml/2006/ole">
            <p:oleObj spid="_x0000_s11266" name="Equation" r:id="rId3" imgW="2425680" imgH="444240" progId="Equation.3">
              <p:embed/>
            </p:oleObj>
          </a:graphicData>
        </a:graphic>
      </p:graphicFrame>
      <p:sp>
        <p:nvSpPr>
          <p:cNvPr id="69" name="AutoShape 60"/>
          <p:cNvSpPr>
            <a:spLocks noChangeArrowheads="1"/>
          </p:cNvSpPr>
          <p:nvPr/>
        </p:nvSpPr>
        <p:spPr bwMode="auto">
          <a:xfrm>
            <a:off x="357188" y="1357313"/>
            <a:ext cx="8358187" cy="27146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1700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112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MIMO Radar Signal Model</a:t>
            </a:r>
            <a:r>
              <a:rPr lang="en-US" sz="3600" smtClean="0">
                <a:latin typeface="Arial" pitchFamily="34" charset="0"/>
              </a:rPr>
              <a:t> </a:t>
            </a:r>
          </a:p>
        </p:txBody>
      </p:sp>
      <p:sp>
        <p:nvSpPr>
          <p:cNvPr id="112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2D6F7C-01EE-4323-9A12-348B634A6B65}" type="slidenum">
              <a:rPr lang="en-US" altLang="ja-JP" smtClean="0">
                <a:ea typeface="AppleMyungjo"/>
                <a:cs typeface="AppleMyungjo"/>
              </a:rPr>
              <a:pPr/>
              <a:t>20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127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11272" name="AutoShape 30"/>
          <p:cNvSpPr>
            <a:spLocks noChangeArrowheads="1"/>
          </p:cNvSpPr>
          <p:nvPr/>
        </p:nvSpPr>
        <p:spPr bwMode="auto">
          <a:xfrm rot="10800000">
            <a:off x="1143000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1273" name="Oval 31"/>
          <p:cNvSpPr>
            <a:spLocks noChangeArrowheads="1"/>
          </p:cNvSpPr>
          <p:nvPr/>
        </p:nvSpPr>
        <p:spPr bwMode="auto">
          <a:xfrm>
            <a:off x="1219200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1274" name="Line 32"/>
          <p:cNvSpPr>
            <a:spLocks noChangeShapeType="1"/>
          </p:cNvSpPr>
          <p:nvPr/>
        </p:nvSpPr>
        <p:spPr bwMode="auto">
          <a:xfrm>
            <a:off x="1250950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1275" name="Straight Arrow Connector 10"/>
          <p:cNvCxnSpPr>
            <a:cxnSpLocks noChangeShapeType="1"/>
          </p:cNvCxnSpPr>
          <p:nvPr/>
        </p:nvCxnSpPr>
        <p:spPr bwMode="auto">
          <a:xfrm rot="5400000" flipH="1" flipV="1">
            <a:off x="1116807" y="3434556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76" name="AutoShape 30"/>
          <p:cNvSpPr>
            <a:spLocks noChangeArrowheads="1"/>
          </p:cNvSpPr>
          <p:nvPr/>
        </p:nvSpPr>
        <p:spPr bwMode="auto">
          <a:xfrm rot="10800000">
            <a:off x="1809750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1277" name="Oval 31"/>
          <p:cNvSpPr>
            <a:spLocks noChangeArrowheads="1"/>
          </p:cNvSpPr>
          <p:nvPr/>
        </p:nvSpPr>
        <p:spPr bwMode="auto">
          <a:xfrm>
            <a:off x="1885950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1278" name="Line 32"/>
          <p:cNvSpPr>
            <a:spLocks noChangeShapeType="1"/>
          </p:cNvSpPr>
          <p:nvPr/>
        </p:nvSpPr>
        <p:spPr bwMode="auto">
          <a:xfrm>
            <a:off x="1917700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1279" name="Straight Arrow Connector 16"/>
          <p:cNvCxnSpPr>
            <a:cxnSpLocks noChangeShapeType="1"/>
          </p:cNvCxnSpPr>
          <p:nvPr/>
        </p:nvCxnSpPr>
        <p:spPr bwMode="auto">
          <a:xfrm rot="5400000" flipH="1" flipV="1">
            <a:off x="1783557" y="3434556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80" name="AutoShape 30"/>
          <p:cNvSpPr>
            <a:spLocks noChangeArrowheads="1"/>
          </p:cNvSpPr>
          <p:nvPr/>
        </p:nvSpPr>
        <p:spPr bwMode="auto">
          <a:xfrm rot="10800000">
            <a:off x="2925763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1281" name="Oval 31"/>
          <p:cNvSpPr>
            <a:spLocks noChangeArrowheads="1"/>
          </p:cNvSpPr>
          <p:nvPr/>
        </p:nvSpPr>
        <p:spPr bwMode="auto">
          <a:xfrm>
            <a:off x="3001963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1282" name="Line 32"/>
          <p:cNvSpPr>
            <a:spLocks noChangeShapeType="1"/>
          </p:cNvSpPr>
          <p:nvPr/>
        </p:nvSpPr>
        <p:spPr bwMode="auto">
          <a:xfrm>
            <a:off x="3033713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1283" name="Straight Arrow Connector 22"/>
          <p:cNvCxnSpPr>
            <a:cxnSpLocks noChangeShapeType="1"/>
          </p:cNvCxnSpPr>
          <p:nvPr/>
        </p:nvCxnSpPr>
        <p:spPr bwMode="auto">
          <a:xfrm rot="5400000" flipH="1" flipV="1">
            <a:off x="2899569" y="3434556"/>
            <a:ext cx="28575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84" name="TextBox 25"/>
          <p:cNvSpPr txBox="1">
            <a:spLocks noChangeArrowheads="1"/>
          </p:cNvSpPr>
          <p:nvPr/>
        </p:nvSpPr>
        <p:spPr bwMode="auto">
          <a:xfrm>
            <a:off x="2311400" y="2900363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sp>
        <p:nvSpPr>
          <p:cNvPr id="11285" name="TextBox 11"/>
          <p:cNvSpPr txBox="1">
            <a:spLocks noChangeArrowheads="1"/>
          </p:cNvSpPr>
          <p:nvPr/>
        </p:nvSpPr>
        <p:spPr bwMode="auto">
          <a:xfrm>
            <a:off x="928688" y="3529013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0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1286" name="TextBox 17"/>
          <p:cNvSpPr txBox="1">
            <a:spLocks noChangeArrowheads="1"/>
          </p:cNvSpPr>
          <p:nvPr/>
        </p:nvSpPr>
        <p:spPr bwMode="auto">
          <a:xfrm>
            <a:off x="1595438" y="3529013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1287" name="TextBox 23"/>
          <p:cNvSpPr txBox="1">
            <a:spLocks noChangeArrowheads="1"/>
          </p:cNvSpPr>
          <p:nvPr/>
        </p:nvSpPr>
        <p:spPr bwMode="auto">
          <a:xfrm>
            <a:off x="2711450" y="3529013"/>
            <a:ext cx="909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M-1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1288" name="Oval 66"/>
          <p:cNvSpPr>
            <a:spLocks noChangeArrowheads="1"/>
          </p:cNvSpPr>
          <p:nvPr/>
        </p:nvSpPr>
        <p:spPr bwMode="auto">
          <a:xfrm>
            <a:off x="2679700" y="1519238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1289" name="Rectangle 67"/>
          <p:cNvSpPr>
            <a:spLocks noChangeArrowheads="1"/>
          </p:cNvSpPr>
          <p:nvPr/>
        </p:nvSpPr>
        <p:spPr bwMode="auto">
          <a:xfrm>
            <a:off x="2835275" y="1328738"/>
            <a:ext cx="1401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i="0">
                <a:latin typeface="Georgia" pitchFamily="18" charset="0"/>
                <a:ea typeface="新細明體" pitchFamily="18" charset="-120"/>
              </a:rPr>
              <a:t>(</a:t>
            </a:r>
            <a:r>
              <a:rPr lang="en-US" sz="2800" b="1" i="0">
                <a:latin typeface="Georgia" pitchFamily="18" charset="0"/>
                <a:ea typeface="新細明體" pitchFamily="18" charset="-120"/>
              </a:rPr>
              <a:t>p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 </a:t>
            </a:r>
            <a:r>
              <a:rPr lang="en-US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28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)</a:t>
            </a:r>
            <a:endParaRPr lang="en-US" sz="2800"/>
          </a:p>
        </p:txBody>
      </p:sp>
      <p:sp>
        <p:nvSpPr>
          <p:cNvPr id="41" name="Right Arrow 40"/>
          <p:cNvSpPr/>
          <p:nvPr/>
        </p:nvSpPr>
        <p:spPr bwMode="auto">
          <a:xfrm rot="18886234">
            <a:off x="1854994" y="1858169"/>
            <a:ext cx="960437" cy="657225"/>
          </a:xfrm>
          <a:prstGeom prst="rightArrow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91" name="AutoShape 30"/>
          <p:cNvSpPr>
            <a:spLocks noChangeArrowheads="1"/>
          </p:cNvSpPr>
          <p:nvPr/>
        </p:nvSpPr>
        <p:spPr bwMode="auto">
          <a:xfrm rot="10800000">
            <a:off x="5165725" y="285750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1292" name="Oval 31"/>
          <p:cNvSpPr>
            <a:spLocks noChangeArrowheads="1"/>
          </p:cNvSpPr>
          <p:nvPr/>
        </p:nvSpPr>
        <p:spPr bwMode="auto">
          <a:xfrm>
            <a:off x="5241925" y="323850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1293" name="Line 32"/>
          <p:cNvSpPr>
            <a:spLocks noChangeShapeType="1"/>
          </p:cNvSpPr>
          <p:nvPr/>
        </p:nvSpPr>
        <p:spPr bwMode="auto">
          <a:xfrm>
            <a:off x="5273675" y="299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1294" name="Straight Arrow Connector 10"/>
          <p:cNvCxnSpPr>
            <a:cxnSpLocks noChangeShapeType="1"/>
          </p:cNvCxnSpPr>
          <p:nvPr/>
        </p:nvCxnSpPr>
        <p:spPr bwMode="auto">
          <a:xfrm rot="5400000" flipH="1" flipV="1">
            <a:off x="5139532" y="3463131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95" name="AutoShape 30"/>
          <p:cNvSpPr>
            <a:spLocks noChangeArrowheads="1"/>
          </p:cNvSpPr>
          <p:nvPr/>
        </p:nvSpPr>
        <p:spPr bwMode="auto">
          <a:xfrm rot="10800000">
            <a:off x="5832475" y="285750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1296" name="Oval 31"/>
          <p:cNvSpPr>
            <a:spLocks noChangeArrowheads="1"/>
          </p:cNvSpPr>
          <p:nvPr/>
        </p:nvSpPr>
        <p:spPr bwMode="auto">
          <a:xfrm>
            <a:off x="5908675" y="323850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1297" name="Line 32"/>
          <p:cNvSpPr>
            <a:spLocks noChangeShapeType="1"/>
          </p:cNvSpPr>
          <p:nvPr/>
        </p:nvSpPr>
        <p:spPr bwMode="auto">
          <a:xfrm>
            <a:off x="5940425" y="299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1298" name="Straight Arrow Connector 16"/>
          <p:cNvCxnSpPr>
            <a:cxnSpLocks noChangeShapeType="1"/>
          </p:cNvCxnSpPr>
          <p:nvPr/>
        </p:nvCxnSpPr>
        <p:spPr bwMode="auto">
          <a:xfrm rot="5400000" flipH="1" flipV="1">
            <a:off x="5806282" y="3463131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99" name="AutoShape 30"/>
          <p:cNvSpPr>
            <a:spLocks noChangeArrowheads="1"/>
          </p:cNvSpPr>
          <p:nvPr/>
        </p:nvSpPr>
        <p:spPr bwMode="auto">
          <a:xfrm rot="10800000">
            <a:off x="6948488" y="285750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1300" name="Oval 31"/>
          <p:cNvSpPr>
            <a:spLocks noChangeArrowheads="1"/>
          </p:cNvSpPr>
          <p:nvPr/>
        </p:nvSpPr>
        <p:spPr bwMode="auto">
          <a:xfrm>
            <a:off x="7024688" y="323850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1301" name="Line 32"/>
          <p:cNvSpPr>
            <a:spLocks noChangeShapeType="1"/>
          </p:cNvSpPr>
          <p:nvPr/>
        </p:nvSpPr>
        <p:spPr bwMode="auto">
          <a:xfrm>
            <a:off x="7056438" y="299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1302" name="Straight Arrow Connector 22"/>
          <p:cNvCxnSpPr>
            <a:cxnSpLocks noChangeShapeType="1"/>
          </p:cNvCxnSpPr>
          <p:nvPr/>
        </p:nvCxnSpPr>
        <p:spPr bwMode="auto">
          <a:xfrm rot="5400000" flipH="1" flipV="1">
            <a:off x="6922294" y="3463131"/>
            <a:ext cx="28575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303" name="TextBox 25"/>
          <p:cNvSpPr txBox="1">
            <a:spLocks noChangeArrowheads="1"/>
          </p:cNvSpPr>
          <p:nvPr/>
        </p:nvSpPr>
        <p:spPr bwMode="auto">
          <a:xfrm>
            <a:off x="6334125" y="2928938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sp>
        <p:nvSpPr>
          <p:cNvPr id="11304" name="TextBox 11"/>
          <p:cNvSpPr txBox="1">
            <a:spLocks noChangeArrowheads="1"/>
          </p:cNvSpPr>
          <p:nvPr/>
        </p:nvSpPr>
        <p:spPr bwMode="auto">
          <a:xfrm>
            <a:off x="4951413" y="3557588"/>
            <a:ext cx="69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y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0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1305" name="TextBox 17"/>
          <p:cNvSpPr txBox="1">
            <a:spLocks noChangeArrowheads="1"/>
          </p:cNvSpPr>
          <p:nvPr/>
        </p:nvSpPr>
        <p:spPr bwMode="auto">
          <a:xfrm>
            <a:off x="5618163" y="3557588"/>
            <a:ext cx="6651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y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1306" name="TextBox 23"/>
          <p:cNvSpPr txBox="1">
            <a:spLocks noChangeArrowheads="1"/>
          </p:cNvSpPr>
          <p:nvPr/>
        </p:nvSpPr>
        <p:spPr bwMode="auto">
          <a:xfrm>
            <a:off x="6734175" y="3557588"/>
            <a:ext cx="88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 dirty="0" smtClean="0">
                <a:latin typeface="Georgia" pitchFamily="18" charset="0"/>
                <a:ea typeface="新細明體" pitchFamily="18" charset="-120"/>
              </a:rPr>
              <a:t>y</a:t>
            </a:r>
            <a:r>
              <a:rPr lang="en-US" sz="2000" i="0" baseline="-25000" dirty="0" smtClean="0">
                <a:latin typeface="Georgia" pitchFamily="18" charset="0"/>
                <a:ea typeface="新細明體" pitchFamily="18" charset="-120"/>
              </a:rPr>
              <a:t>N-1</a:t>
            </a:r>
            <a:r>
              <a:rPr lang="en-US" sz="2000" i="0" dirty="0" smtClean="0">
                <a:latin typeface="Georgia" pitchFamily="18" charset="0"/>
                <a:ea typeface="新細明體" pitchFamily="18" charset="-120"/>
              </a:rPr>
              <a:t>(t</a:t>
            </a:r>
            <a:r>
              <a:rPr lang="en-US" sz="2000" i="0" dirty="0">
                <a:latin typeface="Georgia" pitchFamily="18" charset="0"/>
                <a:ea typeface="新細明體" pitchFamily="18" charset="-120"/>
              </a:rPr>
              <a:t>)</a:t>
            </a:r>
          </a:p>
        </p:txBody>
      </p:sp>
      <p:sp>
        <p:nvSpPr>
          <p:cNvPr id="11307" name="Oval 66"/>
          <p:cNvSpPr>
            <a:spLocks noChangeArrowheads="1"/>
          </p:cNvSpPr>
          <p:nvPr/>
        </p:nvSpPr>
        <p:spPr bwMode="auto">
          <a:xfrm>
            <a:off x="6702425" y="1547813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1308" name="Rectangle 67"/>
          <p:cNvSpPr>
            <a:spLocks noChangeArrowheads="1"/>
          </p:cNvSpPr>
          <p:nvPr/>
        </p:nvSpPr>
        <p:spPr bwMode="auto">
          <a:xfrm>
            <a:off x="6858000" y="1357313"/>
            <a:ext cx="1401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i="0">
                <a:latin typeface="Georgia" pitchFamily="18" charset="0"/>
                <a:ea typeface="新細明體" pitchFamily="18" charset="-120"/>
              </a:rPr>
              <a:t>(</a:t>
            </a:r>
            <a:r>
              <a:rPr lang="en-US" sz="2800" b="1" i="0">
                <a:latin typeface="Georgia" pitchFamily="18" charset="0"/>
                <a:ea typeface="新細明體" pitchFamily="18" charset="-120"/>
              </a:rPr>
              <a:t>p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 </a:t>
            </a:r>
            <a:r>
              <a:rPr lang="en-US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28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)</a:t>
            </a:r>
            <a:endParaRPr lang="en-US" sz="2800"/>
          </a:p>
        </p:txBody>
      </p:sp>
      <p:sp>
        <p:nvSpPr>
          <p:cNvPr id="62" name="Right Arrow 61"/>
          <p:cNvSpPr/>
          <p:nvPr/>
        </p:nvSpPr>
        <p:spPr bwMode="auto">
          <a:xfrm rot="18886234" flipH="1">
            <a:off x="5880894" y="1877219"/>
            <a:ext cx="933450" cy="655638"/>
          </a:xfrm>
          <a:prstGeom prst="rightArrow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310" name="Rectangle 77"/>
          <p:cNvSpPr>
            <a:spLocks noChangeArrowheads="1"/>
          </p:cNvSpPr>
          <p:nvPr/>
        </p:nvSpPr>
        <p:spPr bwMode="auto">
          <a:xfrm>
            <a:off x="3571875" y="1857375"/>
            <a:ext cx="19288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0" dirty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</a:t>
            </a:r>
            <a:r>
              <a:rPr lang="en-US" sz="1800" i="0" dirty="0">
                <a:latin typeface="Arial" pitchFamily="34" charset="0"/>
                <a:ea typeface="新細明體" pitchFamily="18" charset="-120"/>
                <a:cs typeface="Arial" pitchFamily="34" charset="0"/>
              </a:rPr>
              <a:t>delay</a:t>
            </a:r>
          </a:p>
          <a:p>
            <a:r>
              <a:rPr lang="en-US" sz="1800" i="0" dirty="0" err="1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1800" i="0" baseline="-25000" dirty="0" err="1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1800" i="0" baseline="-25000" dirty="0">
                <a:latin typeface="Arial" pitchFamily="34" charset="0"/>
                <a:ea typeface="新細明體" pitchFamily="18" charset="-120"/>
                <a:cs typeface="Arial" pitchFamily="34" charset="0"/>
              </a:rPr>
              <a:t> 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</a:t>
            </a:r>
            <a:r>
              <a:rPr lang="en-US" sz="1800" i="0" dirty="0">
                <a:latin typeface="Arial" pitchFamily="34" charset="0"/>
                <a:ea typeface="新細明體" pitchFamily="18" charset="-120"/>
              </a:rPr>
              <a:t>Doppler</a:t>
            </a:r>
          </a:p>
          <a:p>
            <a:r>
              <a:rPr lang="en-US" sz="1800" b="1" i="0" dirty="0">
                <a:latin typeface="Arial" pitchFamily="34" charset="0"/>
                <a:ea typeface="新細明體" pitchFamily="18" charset="-120"/>
              </a:rPr>
              <a:t>p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 </a:t>
            </a:r>
            <a:r>
              <a:rPr lang="en-US" sz="1800" i="0" dirty="0" smtClean="0">
                <a:latin typeface="Arial" pitchFamily="34" charset="0"/>
                <a:ea typeface="新細明體" pitchFamily="18" charset="-120"/>
              </a:rPr>
              <a:t>direction</a:t>
            </a:r>
            <a:endParaRPr lang="en-US" sz="1800" dirty="0">
              <a:latin typeface="Arial" pitchFamily="34" charset="0"/>
            </a:endParaRPr>
          </a:p>
        </p:txBody>
      </p:sp>
      <p:sp>
        <p:nvSpPr>
          <p:cNvPr id="11311" name="TextBox 74"/>
          <p:cNvSpPr txBox="1">
            <a:spLocks noChangeArrowheads="1"/>
          </p:cNvSpPr>
          <p:nvPr/>
        </p:nvSpPr>
        <p:spPr bwMode="auto">
          <a:xfrm>
            <a:off x="500063" y="5507038"/>
            <a:ext cx="40671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x</a:t>
            </a:r>
            <a:r>
              <a:rPr lang="en-US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m</a:t>
            </a:r>
            <a:r>
              <a:rPr lang="en-US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: location of the m-th transmitter</a:t>
            </a:r>
          </a:p>
          <a:p>
            <a:r>
              <a:rPr lang="en-US" sz="20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y</a:t>
            </a:r>
            <a:r>
              <a:rPr lang="en-US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n</a:t>
            </a:r>
            <a:r>
              <a:rPr lang="en-US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: location of the n-th transmitter</a:t>
            </a:r>
          </a:p>
        </p:txBody>
      </p:sp>
      <p:sp>
        <p:nvSpPr>
          <p:cNvPr id="11312" name="TextBox 49"/>
          <p:cNvSpPr txBox="1">
            <a:spLocks noChangeArrowheads="1"/>
          </p:cNvSpPr>
          <p:nvPr/>
        </p:nvSpPr>
        <p:spPr bwMode="auto">
          <a:xfrm>
            <a:off x="5000625" y="5214938"/>
            <a:ext cx="184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4000" i="0">
              <a:solidFill>
                <a:srgbClr val="FF0000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11313" name="TextBox 50"/>
          <p:cNvSpPr txBox="1">
            <a:spLocks noChangeArrowheads="1"/>
          </p:cNvSpPr>
          <p:nvPr/>
        </p:nvSpPr>
        <p:spPr bwMode="auto">
          <a:xfrm>
            <a:off x="4929188" y="5286375"/>
            <a:ext cx="2144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3333FF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Cross range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16"/>
          <p:cNvGraphicFramePr>
            <a:graphicFrameLocks noChangeAspect="1"/>
          </p:cNvGraphicFramePr>
          <p:nvPr/>
        </p:nvGraphicFramePr>
        <p:xfrm>
          <a:off x="714375" y="4214813"/>
          <a:ext cx="7429500" cy="1362075"/>
        </p:xfrm>
        <a:graphic>
          <a:graphicData uri="http://schemas.openxmlformats.org/presentationml/2006/ole">
            <p:oleObj spid="_x0000_s12290" name="Equation" r:id="rId3" imgW="2425680" imgH="444240" progId="Equation.3">
              <p:embed/>
            </p:oleObj>
          </a:graphicData>
        </a:graphic>
      </p:graphicFrame>
      <p:sp>
        <p:nvSpPr>
          <p:cNvPr id="12292" name="Rectangle 73"/>
          <p:cNvSpPr>
            <a:spLocks noChangeArrowheads="1"/>
          </p:cNvSpPr>
          <p:nvPr/>
        </p:nvSpPr>
        <p:spPr bwMode="auto">
          <a:xfrm>
            <a:off x="4572000" y="5143500"/>
            <a:ext cx="2357438" cy="1000125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69" name="AutoShape 60"/>
          <p:cNvSpPr>
            <a:spLocks noChangeArrowheads="1"/>
          </p:cNvSpPr>
          <p:nvPr/>
        </p:nvSpPr>
        <p:spPr bwMode="auto">
          <a:xfrm>
            <a:off x="357188" y="1357313"/>
            <a:ext cx="8358187" cy="27146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1700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122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MIMO Radar Signal Model</a:t>
            </a:r>
            <a:r>
              <a:rPr lang="en-US" sz="3600" smtClean="0">
                <a:latin typeface="Arial" pitchFamily="34" charset="0"/>
              </a:rPr>
              <a:t> </a:t>
            </a:r>
          </a:p>
        </p:txBody>
      </p:sp>
      <p:sp>
        <p:nvSpPr>
          <p:cNvPr id="1229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CB24A8D-661B-46D7-BBB8-BD769C106465}" type="slidenum">
              <a:rPr lang="en-US" altLang="ja-JP" smtClean="0">
                <a:ea typeface="AppleMyungjo"/>
                <a:cs typeface="AppleMyungjo"/>
              </a:rPr>
              <a:pPr/>
              <a:t>21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229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12297" name="AutoShape 30"/>
          <p:cNvSpPr>
            <a:spLocks noChangeArrowheads="1"/>
          </p:cNvSpPr>
          <p:nvPr/>
        </p:nvSpPr>
        <p:spPr bwMode="auto">
          <a:xfrm rot="10800000">
            <a:off x="1143000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2298" name="Oval 31"/>
          <p:cNvSpPr>
            <a:spLocks noChangeArrowheads="1"/>
          </p:cNvSpPr>
          <p:nvPr/>
        </p:nvSpPr>
        <p:spPr bwMode="auto">
          <a:xfrm>
            <a:off x="1219200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2299" name="Line 32"/>
          <p:cNvSpPr>
            <a:spLocks noChangeShapeType="1"/>
          </p:cNvSpPr>
          <p:nvPr/>
        </p:nvSpPr>
        <p:spPr bwMode="auto">
          <a:xfrm>
            <a:off x="1250950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2300" name="Straight Arrow Connector 10"/>
          <p:cNvCxnSpPr>
            <a:cxnSpLocks noChangeShapeType="1"/>
          </p:cNvCxnSpPr>
          <p:nvPr/>
        </p:nvCxnSpPr>
        <p:spPr bwMode="auto">
          <a:xfrm rot="5400000" flipH="1" flipV="1">
            <a:off x="1116807" y="3434556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301" name="AutoShape 30"/>
          <p:cNvSpPr>
            <a:spLocks noChangeArrowheads="1"/>
          </p:cNvSpPr>
          <p:nvPr/>
        </p:nvSpPr>
        <p:spPr bwMode="auto">
          <a:xfrm rot="10800000">
            <a:off x="1809750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2302" name="Oval 31"/>
          <p:cNvSpPr>
            <a:spLocks noChangeArrowheads="1"/>
          </p:cNvSpPr>
          <p:nvPr/>
        </p:nvSpPr>
        <p:spPr bwMode="auto">
          <a:xfrm>
            <a:off x="1885950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2303" name="Line 32"/>
          <p:cNvSpPr>
            <a:spLocks noChangeShapeType="1"/>
          </p:cNvSpPr>
          <p:nvPr/>
        </p:nvSpPr>
        <p:spPr bwMode="auto">
          <a:xfrm>
            <a:off x="1917700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2304" name="Straight Arrow Connector 16"/>
          <p:cNvCxnSpPr>
            <a:cxnSpLocks noChangeShapeType="1"/>
          </p:cNvCxnSpPr>
          <p:nvPr/>
        </p:nvCxnSpPr>
        <p:spPr bwMode="auto">
          <a:xfrm rot="5400000" flipH="1" flipV="1">
            <a:off x="1783557" y="3434556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305" name="AutoShape 30"/>
          <p:cNvSpPr>
            <a:spLocks noChangeArrowheads="1"/>
          </p:cNvSpPr>
          <p:nvPr/>
        </p:nvSpPr>
        <p:spPr bwMode="auto">
          <a:xfrm rot="10800000">
            <a:off x="2925763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2306" name="Oval 31"/>
          <p:cNvSpPr>
            <a:spLocks noChangeArrowheads="1"/>
          </p:cNvSpPr>
          <p:nvPr/>
        </p:nvSpPr>
        <p:spPr bwMode="auto">
          <a:xfrm>
            <a:off x="3001963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2307" name="Line 32"/>
          <p:cNvSpPr>
            <a:spLocks noChangeShapeType="1"/>
          </p:cNvSpPr>
          <p:nvPr/>
        </p:nvSpPr>
        <p:spPr bwMode="auto">
          <a:xfrm>
            <a:off x="3033713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2308" name="Straight Arrow Connector 22"/>
          <p:cNvCxnSpPr>
            <a:cxnSpLocks noChangeShapeType="1"/>
          </p:cNvCxnSpPr>
          <p:nvPr/>
        </p:nvCxnSpPr>
        <p:spPr bwMode="auto">
          <a:xfrm rot="5400000" flipH="1" flipV="1">
            <a:off x="2899569" y="3434556"/>
            <a:ext cx="28575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309" name="TextBox 25"/>
          <p:cNvSpPr txBox="1">
            <a:spLocks noChangeArrowheads="1"/>
          </p:cNvSpPr>
          <p:nvPr/>
        </p:nvSpPr>
        <p:spPr bwMode="auto">
          <a:xfrm>
            <a:off x="2311400" y="2900363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sp>
        <p:nvSpPr>
          <p:cNvPr id="12310" name="TextBox 11"/>
          <p:cNvSpPr txBox="1">
            <a:spLocks noChangeArrowheads="1"/>
          </p:cNvSpPr>
          <p:nvPr/>
        </p:nvSpPr>
        <p:spPr bwMode="auto">
          <a:xfrm>
            <a:off x="928688" y="3529013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0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2311" name="TextBox 17"/>
          <p:cNvSpPr txBox="1">
            <a:spLocks noChangeArrowheads="1"/>
          </p:cNvSpPr>
          <p:nvPr/>
        </p:nvSpPr>
        <p:spPr bwMode="auto">
          <a:xfrm>
            <a:off x="1595438" y="3529013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2312" name="TextBox 23"/>
          <p:cNvSpPr txBox="1">
            <a:spLocks noChangeArrowheads="1"/>
          </p:cNvSpPr>
          <p:nvPr/>
        </p:nvSpPr>
        <p:spPr bwMode="auto">
          <a:xfrm>
            <a:off x="2711450" y="3529013"/>
            <a:ext cx="909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M-1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2313" name="Oval 66"/>
          <p:cNvSpPr>
            <a:spLocks noChangeArrowheads="1"/>
          </p:cNvSpPr>
          <p:nvPr/>
        </p:nvSpPr>
        <p:spPr bwMode="auto">
          <a:xfrm>
            <a:off x="2679700" y="1519238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2314" name="Rectangle 67"/>
          <p:cNvSpPr>
            <a:spLocks noChangeArrowheads="1"/>
          </p:cNvSpPr>
          <p:nvPr/>
        </p:nvSpPr>
        <p:spPr bwMode="auto">
          <a:xfrm>
            <a:off x="2835275" y="1328738"/>
            <a:ext cx="1401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i="0">
                <a:latin typeface="Georgia" pitchFamily="18" charset="0"/>
                <a:ea typeface="新細明體" pitchFamily="18" charset="-120"/>
              </a:rPr>
              <a:t>(</a:t>
            </a:r>
            <a:r>
              <a:rPr lang="en-US" sz="2800" b="1" i="0">
                <a:latin typeface="Georgia" pitchFamily="18" charset="0"/>
                <a:ea typeface="新細明體" pitchFamily="18" charset="-120"/>
              </a:rPr>
              <a:t>p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 </a:t>
            </a:r>
            <a:r>
              <a:rPr lang="en-US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28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)</a:t>
            </a:r>
            <a:endParaRPr lang="en-US" sz="2800"/>
          </a:p>
        </p:txBody>
      </p:sp>
      <p:sp>
        <p:nvSpPr>
          <p:cNvPr id="41" name="Right Arrow 40"/>
          <p:cNvSpPr/>
          <p:nvPr/>
        </p:nvSpPr>
        <p:spPr bwMode="auto">
          <a:xfrm rot="18886234">
            <a:off x="1854994" y="1858169"/>
            <a:ext cx="960437" cy="657225"/>
          </a:xfrm>
          <a:prstGeom prst="rightArrow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316" name="AutoShape 30"/>
          <p:cNvSpPr>
            <a:spLocks noChangeArrowheads="1"/>
          </p:cNvSpPr>
          <p:nvPr/>
        </p:nvSpPr>
        <p:spPr bwMode="auto">
          <a:xfrm rot="10800000">
            <a:off x="5165725" y="285750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2317" name="Oval 31"/>
          <p:cNvSpPr>
            <a:spLocks noChangeArrowheads="1"/>
          </p:cNvSpPr>
          <p:nvPr/>
        </p:nvSpPr>
        <p:spPr bwMode="auto">
          <a:xfrm>
            <a:off x="5241925" y="323850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2318" name="Line 32"/>
          <p:cNvSpPr>
            <a:spLocks noChangeShapeType="1"/>
          </p:cNvSpPr>
          <p:nvPr/>
        </p:nvSpPr>
        <p:spPr bwMode="auto">
          <a:xfrm>
            <a:off x="5273675" y="299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2319" name="Straight Arrow Connector 10"/>
          <p:cNvCxnSpPr>
            <a:cxnSpLocks noChangeShapeType="1"/>
          </p:cNvCxnSpPr>
          <p:nvPr/>
        </p:nvCxnSpPr>
        <p:spPr bwMode="auto">
          <a:xfrm rot="5400000" flipH="1" flipV="1">
            <a:off x="5139532" y="3463131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320" name="AutoShape 30"/>
          <p:cNvSpPr>
            <a:spLocks noChangeArrowheads="1"/>
          </p:cNvSpPr>
          <p:nvPr/>
        </p:nvSpPr>
        <p:spPr bwMode="auto">
          <a:xfrm rot="10800000">
            <a:off x="5832475" y="285750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2321" name="Oval 31"/>
          <p:cNvSpPr>
            <a:spLocks noChangeArrowheads="1"/>
          </p:cNvSpPr>
          <p:nvPr/>
        </p:nvSpPr>
        <p:spPr bwMode="auto">
          <a:xfrm>
            <a:off x="5908675" y="323850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2322" name="Line 32"/>
          <p:cNvSpPr>
            <a:spLocks noChangeShapeType="1"/>
          </p:cNvSpPr>
          <p:nvPr/>
        </p:nvSpPr>
        <p:spPr bwMode="auto">
          <a:xfrm>
            <a:off x="5940425" y="299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2323" name="Straight Arrow Connector 16"/>
          <p:cNvCxnSpPr>
            <a:cxnSpLocks noChangeShapeType="1"/>
          </p:cNvCxnSpPr>
          <p:nvPr/>
        </p:nvCxnSpPr>
        <p:spPr bwMode="auto">
          <a:xfrm rot="5400000" flipH="1" flipV="1">
            <a:off x="5806282" y="3463131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324" name="AutoShape 30"/>
          <p:cNvSpPr>
            <a:spLocks noChangeArrowheads="1"/>
          </p:cNvSpPr>
          <p:nvPr/>
        </p:nvSpPr>
        <p:spPr bwMode="auto">
          <a:xfrm rot="10800000">
            <a:off x="6948488" y="285750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2325" name="Oval 31"/>
          <p:cNvSpPr>
            <a:spLocks noChangeArrowheads="1"/>
          </p:cNvSpPr>
          <p:nvPr/>
        </p:nvSpPr>
        <p:spPr bwMode="auto">
          <a:xfrm>
            <a:off x="7024688" y="323850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2326" name="Line 32"/>
          <p:cNvSpPr>
            <a:spLocks noChangeShapeType="1"/>
          </p:cNvSpPr>
          <p:nvPr/>
        </p:nvSpPr>
        <p:spPr bwMode="auto">
          <a:xfrm>
            <a:off x="7056438" y="299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2327" name="Straight Arrow Connector 22"/>
          <p:cNvCxnSpPr>
            <a:cxnSpLocks noChangeShapeType="1"/>
          </p:cNvCxnSpPr>
          <p:nvPr/>
        </p:nvCxnSpPr>
        <p:spPr bwMode="auto">
          <a:xfrm rot="5400000" flipH="1" flipV="1">
            <a:off x="6922294" y="3463131"/>
            <a:ext cx="28575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328" name="TextBox 25"/>
          <p:cNvSpPr txBox="1">
            <a:spLocks noChangeArrowheads="1"/>
          </p:cNvSpPr>
          <p:nvPr/>
        </p:nvSpPr>
        <p:spPr bwMode="auto">
          <a:xfrm>
            <a:off x="6334125" y="2928938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sp>
        <p:nvSpPr>
          <p:cNvPr id="12329" name="TextBox 11"/>
          <p:cNvSpPr txBox="1">
            <a:spLocks noChangeArrowheads="1"/>
          </p:cNvSpPr>
          <p:nvPr/>
        </p:nvSpPr>
        <p:spPr bwMode="auto">
          <a:xfrm>
            <a:off x="4951413" y="3557588"/>
            <a:ext cx="69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y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0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2330" name="TextBox 17"/>
          <p:cNvSpPr txBox="1">
            <a:spLocks noChangeArrowheads="1"/>
          </p:cNvSpPr>
          <p:nvPr/>
        </p:nvSpPr>
        <p:spPr bwMode="auto">
          <a:xfrm>
            <a:off x="5618163" y="3557588"/>
            <a:ext cx="6651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y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2331" name="TextBox 23"/>
          <p:cNvSpPr txBox="1">
            <a:spLocks noChangeArrowheads="1"/>
          </p:cNvSpPr>
          <p:nvPr/>
        </p:nvSpPr>
        <p:spPr bwMode="auto">
          <a:xfrm>
            <a:off x="6734175" y="3557588"/>
            <a:ext cx="88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 dirty="0" smtClean="0">
                <a:latin typeface="Georgia" pitchFamily="18" charset="0"/>
                <a:ea typeface="新細明體" pitchFamily="18" charset="-120"/>
              </a:rPr>
              <a:t>y</a:t>
            </a:r>
            <a:r>
              <a:rPr lang="en-US" sz="2000" i="0" baseline="-25000" dirty="0" smtClean="0">
                <a:latin typeface="Georgia" pitchFamily="18" charset="0"/>
                <a:ea typeface="新細明體" pitchFamily="18" charset="-120"/>
              </a:rPr>
              <a:t>N-1</a:t>
            </a:r>
            <a:r>
              <a:rPr lang="en-US" sz="2000" i="0" dirty="0" smtClean="0">
                <a:latin typeface="Georgia" pitchFamily="18" charset="0"/>
                <a:ea typeface="新細明體" pitchFamily="18" charset="-120"/>
              </a:rPr>
              <a:t>(t</a:t>
            </a:r>
            <a:r>
              <a:rPr lang="en-US" sz="2000" i="0" dirty="0">
                <a:latin typeface="Georgia" pitchFamily="18" charset="0"/>
                <a:ea typeface="新細明體" pitchFamily="18" charset="-120"/>
              </a:rPr>
              <a:t>)</a:t>
            </a:r>
          </a:p>
        </p:txBody>
      </p:sp>
      <p:sp>
        <p:nvSpPr>
          <p:cNvPr id="12332" name="Oval 66"/>
          <p:cNvSpPr>
            <a:spLocks noChangeArrowheads="1"/>
          </p:cNvSpPr>
          <p:nvPr/>
        </p:nvSpPr>
        <p:spPr bwMode="auto">
          <a:xfrm>
            <a:off x="6702425" y="1547813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2333" name="Rectangle 67"/>
          <p:cNvSpPr>
            <a:spLocks noChangeArrowheads="1"/>
          </p:cNvSpPr>
          <p:nvPr/>
        </p:nvSpPr>
        <p:spPr bwMode="auto">
          <a:xfrm>
            <a:off x="6858000" y="1357313"/>
            <a:ext cx="1401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i="0">
                <a:latin typeface="Georgia" pitchFamily="18" charset="0"/>
                <a:ea typeface="新細明體" pitchFamily="18" charset="-120"/>
              </a:rPr>
              <a:t>(</a:t>
            </a:r>
            <a:r>
              <a:rPr lang="en-US" sz="2800" b="1" i="0">
                <a:latin typeface="Georgia" pitchFamily="18" charset="0"/>
                <a:ea typeface="新細明體" pitchFamily="18" charset="-120"/>
              </a:rPr>
              <a:t>p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 </a:t>
            </a:r>
            <a:r>
              <a:rPr lang="en-US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28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)</a:t>
            </a:r>
            <a:endParaRPr lang="en-US" sz="2800"/>
          </a:p>
        </p:txBody>
      </p:sp>
      <p:sp>
        <p:nvSpPr>
          <p:cNvPr id="62" name="Right Arrow 61"/>
          <p:cNvSpPr/>
          <p:nvPr/>
        </p:nvSpPr>
        <p:spPr bwMode="auto">
          <a:xfrm rot="18886234" flipH="1">
            <a:off x="5880894" y="1877219"/>
            <a:ext cx="933450" cy="655638"/>
          </a:xfrm>
          <a:prstGeom prst="rightArrow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335" name="Rectangle 77"/>
          <p:cNvSpPr>
            <a:spLocks noChangeArrowheads="1"/>
          </p:cNvSpPr>
          <p:nvPr/>
        </p:nvSpPr>
        <p:spPr bwMode="auto">
          <a:xfrm>
            <a:off x="3571875" y="1857375"/>
            <a:ext cx="19288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0" dirty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</a:t>
            </a:r>
            <a:r>
              <a:rPr lang="en-US" sz="1800" i="0" dirty="0">
                <a:latin typeface="Arial" pitchFamily="34" charset="0"/>
                <a:ea typeface="新細明體" pitchFamily="18" charset="-120"/>
                <a:cs typeface="Arial" pitchFamily="34" charset="0"/>
              </a:rPr>
              <a:t>delay</a:t>
            </a:r>
          </a:p>
          <a:p>
            <a:r>
              <a:rPr lang="en-US" sz="1800" i="0" dirty="0" err="1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1800" i="0" baseline="-25000" dirty="0" err="1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1800" i="0" baseline="-25000" dirty="0">
                <a:latin typeface="Arial" pitchFamily="34" charset="0"/>
                <a:ea typeface="新細明體" pitchFamily="18" charset="-120"/>
                <a:cs typeface="Arial" pitchFamily="34" charset="0"/>
              </a:rPr>
              <a:t> 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</a:t>
            </a:r>
            <a:r>
              <a:rPr lang="en-US" sz="1800" i="0" dirty="0">
                <a:latin typeface="Arial" pitchFamily="34" charset="0"/>
                <a:ea typeface="新細明體" pitchFamily="18" charset="-120"/>
              </a:rPr>
              <a:t>Doppler</a:t>
            </a:r>
          </a:p>
          <a:p>
            <a:r>
              <a:rPr lang="en-US" sz="1800" b="1" i="0" dirty="0">
                <a:latin typeface="Arial" pitchFamily="34" charset="0"/>
                <a:ea typeface="新細明體" pitchFamily="18" charset="-120"/>
              </a:rPr>
              <a:t>p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 </a:t>
            </a:r>
            <a:r>
              <a:rPr lang="en-US" sz="1800" i="0" dirty="0" smtClean="0">
                <a:latin typeface="Arial" pitchFamily="34" charset="0"/>
                <a:ea typeface="新細明體" pitchFamily="18" charset="-120"/>
              </a:rPr>
              <a:t>direction</a:t>
            </a:r>
            <a:endParaRPr lang="en-US" sz="1800" dirty="0">
              <a:latin typeface="Arial" pitchFamily="34" charset="0"/>
            </a:endParaRPr>
          </a:p>
        </p:txBody>
      </p:sp>
      <p:sp>
        <p:nvSpPr>
          <p:cNvPr id="12336" name="TextBox 74"/>
          <p:cNvSpPr txBox="1">
            <a:spLocks noChangeArrowheads="1"/>
          </p:cNvSpPr>
          <p:nvPr/>
        </p:nvSpPr>
        <p:spPr bwMode="auto">
          <a:xfrm>
            <a:off x="500063" y="5507038"/>
            <a:ext cx="40671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x</a:t>
            </a:r>
            <a:r>
              <a:rPr lang="en-US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m</a:t>
            </a:r>
            <a:r>
              <a:rPr lang="en-US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: location of the m-th transmitter</a:t>
            </a:r>
          </a:p>
          <a:p>
            <a:r>
              <a:rPr lang="en-US" sz="20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y</a:t>
            </a:r>
            <a:r>
              <a:rPr lang="en-US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n</a:t>
            </a:r>
            <a:r>
              <a:rPr lang="en-US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: location of the n-th transmitter</a:t>
            </a:r>
          </a:p>
        </p:txBody>
      </p:sp>
      <p:graphicFrame>
        <p:nvGraphicFramePr>
          <p:cNvPr id="12291" name="Object 7"/>
          <p:cNvGraphicFramePr>
            <a:graphicFrameLocks noChangeAspect="1"/>
          </p:cNvGraphicFramePr>
          <p:nvPr/>
        </p:nvGraphicFramePr>
        <p:xfrm>
          <a:off x="4643438" y="5214938"/>
          <a:ext cx="2286000" cy="871537"/>
        </p:xfrm>
        <a:graphic>
          <a:graphicData uri="http://schemas.openxmlformats.org/presentationml/2006/ole">
            <p:oleObj spid="_x0000_s12291" name="Equation" r:id="rId4" imgW="799920" imgH="304560" progId="Equation.3">
              <p:embed/>
            </p:oleObj>
          </a:graphicData>
        </a:graphic>
      </p:graphicFrame>
      <p:sp>
        <p:nvSpPr>
          <p:cNvPr id="12337" name="Rectangle 75"/>
          <p:cNvSpPr>
            <a:spLocks noChangeArrowheads="1"/>
          </p:cNvSpPr>
          <p:nvPr/>
        </p:nvSpPr>
        <p:spPr bwMode="auto">
          <a:xfrm>
            <a:off x="6918325" y="5395913"/>
            <a:ext cx="22367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pitchFamily="34" charset="0"/>
                <a:ea typeface="新細明體" pitchFamily="18" charset="-120"/>
                <a:cs typeface="Arial" pitchFamily="34" charset="0"/>
              </a:rPr>
              <a:t>for </a:t>
            </a:r>
            <a:r>
              <a:rPr lang="en-US" b="1" i="0">
                <a:solidFill>
                  <a:srgbClr val="3333FF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linear</a:t>
            </a:r>
            <a:r>
              <a:rPr lang="en-US" i="0">
                <a:solidFill>
                  <a:srgbClr val="3333FF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 array</a:t>
            </a:r>
            <a:endParaRPr lang="en-US">
              <a:solidFill>
                <a:srgbClr val="3333FF"/>
              </a:solidFill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50" name="Right Arrow 39"/>
          <p:cNvSpPr>
            <a:spLocks noChangeArrowheads="1"/>
          </p:cNvSpPr>
          <p:nvPr/>
        </p:nvSpPr>
        <p:spPr bwMode="auto">
          <a:xfrm rot="16200000">
            <a:off x="5500694" y="4786322"/>
            <a:ext cx="500062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3"/>
          <p:cNvSpPr>
            <a:spLocks noChangeArrowheads="1"/>
          </p:cNvSpPr>
          <p:nvPr/>
        </p:nvSpPr>
        <p:spPr bwMode="auto">
          <a:xfrm>
            <a:off x="6786563" y="4286250"/>
            <a:ext cx="1428750" cy="1000125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aphicFrame>
        <p:nvGraphicFramePr>
          <p:cNvPr id="13314" name="Object 16"/>
          <p:cNvGraphicFramePr>
            <a:graphicFrameLocks noChangeAspect="1"/>
          </p:cNvGraphicFramePr>
          <p:nvPr/>
        </p:nvGraphicFramePr>
        <p:xfrm>
          <a:off x="714375" y="4214813"/>
          <a:ext cx="7429500" cy="1362075"/>
        </p:xfrm>
        <a:graphic>
          <a:graphicData uri="http://schemas.openxmlformats.org/presentationml/2006/ole">
            <p:oleObj spid="_x0000_s13314" name="Equation" r:id="rId3" imgW="2425680" imgH="444240" progId="Equation.3">
              <p:embed/>
            </p:oleObj>
          </a:graphicData>
        </a:graphic>
      </p:graphicFrame>
      <p:sp>
        <p:nvSpPr>
          <p:cNvPr id="69" name="AutoShape 60"/>
          <p:cNvSpPr>
            <a:spLocks noChangeArrowheads="1"/>
          </p:cNvSpPr>
          <p:nvPr/>
        </p:nvSpPr>
        <p:spPr bwMode="auto">
          <a:xfrm>
            <a:off x="357188" y="1357313"/>
            <a:ext cx="8358187" cy="27146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rgbClr val="F78408"/>
            </a:solidFill>
            <a:round/>
            <a:headEnd/>
            <a:tailEnd/>
          </a:ln>
          <a:effectLst>
            <a:outerShdw dist="107763" dir="2700000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1700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133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MIMO Radar Signal Model</a:t>
            </a:r>
            <a:r>
              <a:rPr lang="en-US" sz="3600" smtClean="0">
                <a:latin typeface="Arial" pitchFamily="34" charset="0"/>
              </a:rPr>
              <a:t> </a:t>
            </a:r>
          </a:p>
        </p:txBody>
      </p:sp>
      <p:sp>
        <p:nvSpPr>
          <p:cNvPr id="133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F866B73-315B-4874-8D55-02DCBDF01865}" type="slidenum">
              <a:rPr lang="en-US" altLang="ja-JP" smtClean="0">
                <a:ea typeface="AppleMyungjo"/>
                <a:cs typeface="AppleMyungjo"/>
              </a:rPr>
              <a:pPr/>
              <a:t>22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33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13320" name="AutoShape 30"/>
          <p:cNvSpPr>
            <a:spLocks noChangeArrowheads="1"/>
          </p:cNvSpPr>
          <p:nvPr/>
        </p:nvSpPr>
        <p:spPr bwMode="auto">
          <a:xfrm rot="10800000">
            <a:off x="1143000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3321" name="Oval 31"/>
          <p:cNvSpPr>
            <a:spLocks noChangeArrowheads="1"/>
          </p:cNvSpPr>
          <p:nvPr/>
        </p:nvSpPr>
        <p:spPr bwMode="auto">
          <a:xfrm>
            <a:off x="1219200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3322" name="Line 32"/>
          <p:cNvSpPr>
            <a:spLocks noChangeShapeType="1"/>
          </p:cNvSpPr>
          <p:nvPr/>
        </p:nvSpPr>
        <p:spPr bwMode="auto">
          <a:xfrm>
            <a:off x="1250950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3323" name="Straight Arrow Connector 10"/>
          <p:cNvCxnSpPr>
            <a:cxnSpLocks noChangeShapeType="1"/>
          </p:cNvCxnSpPr>
          <p:nvPr/>
        </p:nvCxnSpPr>
        <p:spPr bwMode="auto">
          <a:xfrm rot="5400000" flipH="1" flipV="1">
            <a:off x="1116807" y="3434556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3324" name="AutoShape 30"/>
          <p:cNvSpPr>
            <a:spLocks noChangeArrowheads="1"/>
          </p:cNvSpPr>
          <p:nvPr/>
        </p:nvSpPr>
        <p:spPr bwMode="auto">
          <a:xfrm rot="10800000">
            <a:off x="1809750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3325" name="Oval 31"/>
          <p:cNvSpPr>
            <a:spLocks noChangeArrowheads="1"/>
          </p:cNvSpPr>
          <p:nvPr/>
        </p:nvSpPr>
        <p:spPr bwMode="auto">
          <a:xfrm>
            <a:off x="1885950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3326" name="Line 32"/>
          <p:cNvSpPr>
            <a:spLocks noChangeShapeType="1"/>
          </p:cNvSpPr>
          <p:nvPr/>
        </p:nvSpPr>
        <p:spPr bwMode="auto">
          <a:xfrm>
            <a:off x="1917700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3327" name="Straight Arrow Connector 16"/>
          <p:cNvCxnSpPr>
            <a:cxnSpLocks noChangeShapeType="1"/>
          </p:cNvCxnSpPr>
          <p:nvPr/>
        </p:nvCxnSpPr>
        <p:spPr bwMode="auto">
          <a:xfrm rot="5400000" flipH="1" flipV="1">
            <a:off x="1783557" y="3434556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3328" name="AutoShape 30"/>
          <p:cNvSpPr>
            <a:spLocks noChangeArrowheads="1"/>
          </p:cNvSpPr>
          <p:nvPr/>
        </p:nvSpPr>
        <p:spPr bwMode="auto">
          <a:xfrm rot="10800000">
            <a:off x="2925763" y="2828925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3329" name="Oval 31"/>
          <p:cNvSpPr>
            <a:spLocks noChangeArrowheads="1"/>
          </p:cNvSpPr>
          <p:nvPr/>
        </p:nvSpPr>
        <p:spPr bwMode="auto">
          <a:xfrm>
            <a:off x="3001963" y="3209925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3330" name="Line 32"/>
          <p:cNvSpPr>
            <a:spLocks noChangeShapeType="1"/>
          </p:cNvSpPr>
          <p:nvPr/>
        </p:nvSpPr>
        <p:spPr bwMode="auto">
          <a:xfrm>
            <a:off x="3033713" y="29686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3331" name="Straight Arrow Connector 22"/>
          <p:cNvCxnSpPr>
            <a:cxnSpLocks noChangeShapeType="1"/>
          </p:cNvCxnSpPr>
          <p:nvPr/>
        </p:nvCxnSpPr>
        <p:spPr bwMode="auto">
          <a:xfrm rot="5400000" flipH="1" flipV="1">
            <a:off x="2899569" y="3434556"/>
            <a:ext cx="28575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3332" name="TextBox 25"/>
          <p:cNvSpPr txBox="1">
            <a:spLocks noChangeArrowheads="1"/>
          </p:cNvSpPr>
          <p:nvPr/>
        </p:nvSpPr>
        <p:spPr bwMode="auto">
          <a:xfrm>
            <a:off x="2311400" y="2900363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sp>
        <p:nvSpPr>
          <p:cNvPr id="13333" name="TextBox 11"/>
          <p:cNvSpPr txBox="1">
            <a:spLocks noChangeArrowheads="1"/>
          </p:cNvSpPr>
          <p:nvPr/>
        </p:nvSpPr>
        <p:spPr bwMode="auto">
          <a:xfrm>
            <a:off x="928688" y="3529013"/>
            <a:ext cx="717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0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3334" name="TextBox 17"/>
          <p:cNvSpPr txBox="1">
            <a:spLocks noChangeArrowheads="1"/>
          </p:cNvSpPr>
          <p:nvPr/>
        </p:nvSpPr>
        <p:spPr bwMode="auto">
          <a:xfrm>
            <a:off x="1595438" y="3529013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3335" name="TextBox 23"/>
          <p:cNvSpPr txBox="1">
            <a:spLocks noChangeArrowheads="1"/>
          </p:cNvSpPr>
          <p:nvPr/>
        </p:nvSpPr>
        <p:spPr bwMode="auto">
          <a:xfrm>
            <a:off x="2711450" y="3529013"/>
            <a:ext cx="909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u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M-1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3336" name="Oval 66"/>
          <p:cNvSpPr>
            <a:spLocks noChangeArrowheads="1"/>
          </p:cNvSpPr>
          <p:nvPr/>
        </p:nvSpPr>
        <p:spPr bwMode="auto">
          <a:xfrm>
            <a:off x="2679700" y="1519238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3337" name="Rectangle 67"/>
          <p:cNvSpPr>
            <a:spLocks noChangeArrowheads="1"/>
          </p:cNvSpPr>
          <p:nvPr/>
        </p:nvSpPr>
        <p:spPr bwMode="auto">
          <a:xfrm>
            <a:off x="2835275" y="1328738"/>
            <a:ext cx="1401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i="0">
                <a:latin typeface="Georgia" pitchFamily="18" charset="0"/>
                <a:ea typeface="新細明體" pitchFamily="18" charset="-120"/>
              </a:rPr>
              <a:t>(</a:t>
            </a:r>
            <a:r>
              <a:rPr lang="en-US" sz="2800" b="1" i="0">
                <a:latin typeface="Georgia" pitchFamily="18" charset="0"/>
                <a:ea typeface="新細明體" pitchFamily="18" charset="-120"/>
              </a:rPr>
              <a:t>p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 </a:t>
            </a:r>
            <a:r>
              <a:rPr lang="en-US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28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)</a:t>
            </a:r>
            <a:endParaRPr lang="en-US" sz="2800"/>
          </a:p>
        </p:txBody>
      </p:sp>
      <p:sp>
        <p:nvSpPr>
          <p:cNvPr id="41" name="Right Arrow 40"/>
          <p:cNvSpPr/>
          <p:nvPr/>
        </p:nvSpPr>
        <p:spPr bwMode="auto">
          <a:xfrm rot="18886234">
            <a:off x="1854994" y="1858169"/>
            <a:ext cx="960437" cy="657225"/>
          </a:xfrm>
          <a:prstGeom prst="rightArrow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339" name="AutoShape 30"/>
          <p:cNvSpPr>
            <a:spLocks noChangeArrowheads="1"/>
          </p:cNvSpPr>
          <p:nvPr/>
        </p:nvSpPr>
        <p:spPr bwMode="auto">
          <a:xfrm rot="10800000">
            <a:off x="5165725" y="285750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3340" name="Oval 31"/>
          <p:cNvSpPr>
            <a:spLocks noChangeArrowheads="1"/>
          </p:cNvSpPr>
          <p:nvPr/>
        </p:nvSpPr>
        <p:spPr bwMode="auto">
          <a:xfrm>
            <a:off x="5241925" y="323850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3341" name="Line 32"/>
          <p:cNvSpPr>
            <a:spLocks noChangeShapeType="1"/>
          </p:cNvSpPr>
          <p:nvPr/>
        </p:nvSpPr>
        <p:spPr bwMode="auto">
          <a:xfrm>
            <a:off x="5273675" y="299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3342" name="Straight Arrow Connector 10"/>
          <p:cNvCxnSpPr>
            <a:cxnSpLocks noChangeShapeType="1"/>
          </p:cNvCxnSpPr>
          <p:nvPr/>
        </p:nvCxnSpPr>
        <p:spPr bwMode="auto">
          <a:xfrm rot="5400000" flipH="1" flipV="1">
            <a:off x="5139532" y="3463131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3343" name="AutoShape 30"/>
          <p:cNvSpPr>
            <a:spLocks noChangeArrowheads="1"/>
          </p:cNvSpPr>
          <p:nvPr/>
        </p:nvSpPr>
        <p:spPr bwMode="auto">
          <a:xfrm rot="10800000">
            <a:off x="5832475" y="285750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3344" name="Oval 31"/>
          <p:cNvSpPr>
            <a:spLocks noChangeArrowheads="1"/>
          </p:cNvSpPr>
          <p:nvPr/>
        </p:nvSpPr>
        <p:spPr bwMode="auto">
          <a:xfrm>
            <a:off x="5908675" y="323850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3345" name="Line 32"/>
          <p:cNvSpPr>
            <a:spLocks noChangeShapeType="1"/>
          </p:cNvSpPr>
          <p:nvPr/>
        </p:nvSpPr>
        <p:spPr bwMode="auto">
          <a:xfrm>
            <a:off x="5940425" y="299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3346" name="Straight Arrow Connector 16"/>
          <p:cNvCxnSpPr>
            <a:cxnSpLocks noChangeShapeType="1"/>
          </p:cNvCxnSpPr>
          <p:nvPr/>
        </p:nvCxnSpPr>
        <p:spPr bwMode="auto">
          <a:xfrm rot="5400000" flipH="1" flipV="1">
            <a:off x="5806282" y="3463131"/>
            <a:ext cx="285750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3347" name="AutoShape 30"/>
          <p:cNvSpPr>
            <a:spLocks noChangeArrowheads="1"/>
          </p:cNvSpPr>
          <p:nvPr/>
        </p:nvSpPr>
        <p:spPr bwMode="auto">
          <a:xfrm rot="10800000">
            <a:off x="6948488" y="285750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3348" name="Oval 31"/>
          <p:cNvSpPr>
            <a:spLocks noChangeArrowheads="1"/>
          </p:cNvSpPr>
          <p:nvPr/>
        </p:nvSpPr>
        <p:spPr bwMode="auto">
          <a:xfrm>
            <a:off x="7024688" y="323850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3349" name="Line 32"/>
          <p:cNvSpPr>
            <a:spLocks noChangeShapeType="1"/>
          </p:cNvSpPr>
          <p:nvPr/>
        </p:nvSpPr>
        <p:spPr bwMode="auto">
          <a:xfrm>
            <a:off x="7056438" y="299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3350" name="Straight Arrow Connector 22"/>
          <p:cNvCxnSpPr>
            <a:cxnSpLocks noChangeShapeType="1"/>
          </p:cNvCxnSpPr>
          <p:nvPr/>
        </p:nvCxnSpPr>
        <p:spPr bwMode="auto">
          <a:xfrm rot="5400000" flipH="1" flipV="1">
            <a:off x="6922294" y="3463131"/>
            <a:ext cx="28575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3351" name="TextBox 25"/>
          <p:cNvSpPr txBox="1">
            <a:spLocks noChangeArrowheads="1"/>
          </p:cNvSpPr>
          <p:nvPr/>
        </p:nvSpPr>
        <p:spPr bwMode="auto">
          <a:xfrm>
            <a:off x="6334125" y="2928938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sp>
        <p:nvSpPr>
          <p:cNvPr id="13352" name="TextBox 11"/>
          <p:cNvSpPr txBox="1">
            <a:spLocks noChangeArrowheads="1"/>
          </p:cNvSpPr>
          <p:nvPr/>
        </p:nvSpPr>
        <p:spPr bwMode="auto">
          <a:xfrm>
            <a:off x="4951413" y="3557588"/>
            <a:ext cx="695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y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0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3353" name="TextBox 17"/>
          <p:cNvSpPr txBox="1">
            <a:spLocks noChangeArrowheads="1"/>
          </p:cNvSpPr>
          <p:nvPr/>
        </p:nvSpPr>
        <p:spPr bwMode="auto">
          <a:xfrm>
            <a:off x="5618163" y="3557588"/>
            <a:ext cx="6651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Georgia" pitchFamily="18" charset="0"/>
                <a:ea typeface="新細明體" pitchFamily="18" charset="-120"/>
              </a:rPr>
              <a:t>y</a:t>
            </a:r>
            <a:r>
              <a:rPr lang="en-US" sz="2000" i="0" baseline="-25000">
                <a:latin typeface="Georgia" pitchFamily="18" charset="0"/>
                <a:ea typeface="新細明體" pitchFamily="18" charset="-120"/>
              </a:rPr>
              <a:t>1</a:t>
            </a:r>
            <a:r>
              <a:rPr lang="en-US" sz="2000" i="0">
                <a:latin typeface="Georgia" pitchFamily="18" charset="0"/>
                <a:ea typeface="新細明體" pitchFamily="18" charset="-120"/>
              </a:rPr>
              <a:t>(t)</a:t>
            </a:r>
          </a:p>
        </p:txBody>
      </p:sp>
      <p:sp>
        <p:nvSpPr>
          <p:cNvPr id="13354" name="TextBox 23"/>
          <p:cNvSpPr txBox="1">
            <a:spLocks noChangeArrowheads="1"/>
          </p:cNvSpPr>
          <p:nvPr/>
        </p:nvSpPr>
        <p:spPr bwMode="auto">
          <a:xfrm>
            <a:off x="6734175" y="3557588"/>
            <a:ext cx="88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 dirty="0" smtClean="0">
                <a:latin typeface="Georgia" pitchFamily="18" charset="0"/>
                <a:ea typeface="新細明體" pitchFamily="18" charset="-120"/>
              </a:rPr>
              <a:t>y</a:t>
            </a:r>
            <a:r>
              <a:rPr lang="en-US" sz="2000" i="0" baseline="-25000" dirty="0" smtClean="0">
                <a:latin typeface="Georgia" pitchFamily="18" charset="0"/>
                <a:ea typeface="新細明體" pitchFamily="18" charset="-120"/>
              </a:rPr>
              <a:t>N-1</a:t>
            </a:r>
            <a:r>
              <a:rPr lang="en-US" sz="2000" i="0" dirty="0" smtClean="0">
                <a:latin typeface="Georgia" pitchFamily="18" charset="0"/>
                <a:ea typeface="新細明體" pitchFamily="18" charset="-120"/>
              </a:rPr>
              <a:t>(t</a:t>
            </a:r>
            <a:r>
              <a:rPr lang="en-US" sz="2000" i="0" dirty="0">
                <a:latin typeface="Georgia" pitchFamily="18" charset="0"/>
                <a:ea typeface="新細明體" pitchFamily="18" charset="-120"/>
              </a:rPr>
              <a:t>)</a:t>
            </a:r>
          </a:p>
        </p:txBody>
      </p:sp>
      <p:sp>
        <p:nvSpPr>
          <p:cNvPr id="13355" name="Oval 66"/>
          <p:cNvSpPr>
            <a:spLocks noChangeArrowheads="1"/>
          </p:cNvSpPr>
          <p:nvPr/>
        </p:nvSpPr>
        <p:spPr bwMode="auto">
          <a:xfrm>
            <a:off x="6702425" y="1547813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3356" name="Rectangle 67"/>
          <p:cNvSpPr>
            <a:spLocks noChangeArrowheads="1"/>
          </p:cNvSpPr>
          <p:nvPr/>
        </p:nvSpPr>
        <p:spPr bwMode="auto">
          <a:xfrm>
            <a:off x="6858000" y="1357313"/>
            <a:ext cx="1401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i="0">
                <a:latin typeface="Georgia" pitchFamily="18" charset="0"/>
                <a:ea typeface="新細明體" pitchFamily="18" charset="-120"/>
              </a:rPr>
              <a:t>(</a:t>
            </a:r>
            <a:r>
              <a:rPr lang="en-US" sz="2800" b="1" i="0">
                <a:latin typeface="Georgia" pitchFamily="18" charset="0"/>
                <a:ea typeface="新細明體" pitchFamily="18" charset="-120"/>
              </a:rPr>
              <a:t>p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,</a:t>
            </a:r>
            <a:r>
              <a:rPr lang="en-US" sz="2800" i="0">
                <a:latin typeface="Symbol" pitchFamily="18" charset="2"/>
                <a:ea typeface="新細明體" pitchFamily="18" charset="-120"/>
              </a:rPr>
              <a:t> </a:t>
            </a:r>
            <a:r>
              <a:rPr lang="en-US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28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2800" i="0">
                <a:latin typeface="Georgia" pitchFamily="18" charset="0"/>
                <a:ea typeface="新細明體" pitchFamily="18" charset="-120"/>
              </a:rPr>
              <a:t>)</a:t>
            </a:r>
            <a:endParaRPr lang="en-US" sz="2800"/>
          </a:p>
        </p:txBody>
      </p:sp>
      <p:sp>
        <p:nvSpPr>
          <p:cNvPr id="62" name="Right Arrow 61"/>
          <p:cNvSpPr/>
          <p:nvPr/>
        </p:nvSpPr>
        <p:spPr bwMode="auto">
          <a:xfrm rot="18886234" flipH="1">
            <a:off x="5880894" y="1877219"/>
            <a:ext cx="933450" cy="655638"/>
          </a:xfrm>
          <a:prstGeom prst="rightArrow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358" name="Rectangle 77"/>
          <p:cNvSpPr>
            <a:spLocks noChangeArrowheads="1"/>
          </p:cNvSpPr>
          <p:nvPr/>
        </p:nvSpPr>
        <p:spPr bwMode="auto">
          <a:xfrm>
            <a:off x="3571875" y="1857375"/>
            <a:ext cx="19288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0" dirty="0">
                <a:latin typeface="Symbol" pitchFamily="18" charset="2"/>
                <a:ea typeface="新細明體" pitchFamily="18" charset="-120"/>
              </a:rPr>
              <a:t>t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</a:t>
            </a:r>
            <a:r>
              <a:rPr lang="en-US" sz="1800" i="0" dirty="0">
                <a:latin typeface="Arial" pitchFamily="34" charset="0"/>
                <a:ea typeface="新細明體" pitchFamily="18" charset="-120"/>
                <a:cs typeface="Arial" pitchFamily="34" charset="0"/>
              </a:rPr>
              <a:t>delay</a:t>
            </a:r>
          </a:p>
          <a:p>
            <a:r>
              <a:rPr lang="en-US" sz="1800" i="0" dirty="0" err="1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sz="1800" i="0" baseline="-25000" dirty="0" err="1">
                <a:latin typeface="Arial" pitchFamily="34" charset="0"/>
                <a:ea typeface="新細明體" pitchFamily="18" charset="-120"/>
                <a:cs typeface="Arial" pitchFamily="34" charset="0"/>
              </a:rPr>
              <a:t>D</a:t>
            </a:r>
            <a:r>
              <a:rPr lang="en-US" sz="1800" i="0" baseline="-25000" dirty="0">
                <a:latin typeface="Arial" pitchFamily="34" charset="0"/>
                <a:ea typeface="新細明體" pitchFamily="18" charset="-120"/>
                <a:cs typeface="Arial" pitchFamily="34" charset="0"/>
              </a:rPr>
              <a:t> 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</a:t>
            </a:r>
            <a:r>
              <a:rPr lang="en-US" sz="1800" i="0" dirty="0">
                <a:latin typeface="Arial" pitchFamily="34" charset="0"/>
                <a:ea typeface="新細明體" pitchFamily="18" charset="-120"/>
              </a:rPr>
              <a:t>Doppler</a:t>
            </a:r>
          </a:p>
          <a:p>
            <a:r>
              <a:rPr lang="en-US" sz="1800" b="1" i="0" dirty="0">
                <a:latin typeface="Arial" pitchFamily="34" charset="0"/>
                <a:ea typeface="新細明體" pitchFamily="18" charset="-120"/>
              </a:rPr>
              <a:t>p</a:t>
            </a:r>
            <a:r>
              <a:rPr lang="en-US" sz="1800" b="1" i="0" dirty="0">
                <a:latin typeface="Symbol" pitchFamily="18" charset="2"/>
                <a:ea typeface="新細明體" pitchFamily="18" charset="-120"/>
              </a:rPr>
              <a:t>: </a:t>
            </a:r>
            <a:r>
              <a:rPr lang="en-US" sz="1800" i="0" dirty="0" smtClean="0">
                <a:latin typeface="Arial" pitchFamily="34" charset="0"/>
                <a:ea typeface="新細明體" pitchFamily="18" charset="-120"/>
              </a:rPr>
              <a:t>direction</a:t>
            </a:r>
            <a:endParaRPr lang="en-US" sz="1800" dirty="0">
              <a:latin typeface="Arial" pitchFamily="34" charset="0"/>
            </a:endParaRPr>
          </a:p>
        </p:txBody>
      </p:sp>
      <p:sp>
        <p:nvSpPr>
          <p:cNvPr id="13359" name="TextBox 74"/>
          <p:cNvSpPr txBox="1">
            <a:spLocks noChangeArrowheads="1"/>
          </p:cNvSpPr>
          <p:nvPr/>
        </p:nvSpPr>
        <p:spPr bwMode="auto">
          <a:xfrm>
            <a:off x="500063" y="5507038"/>
            <a:ext cx="40671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x</a:t>
            </a:r>
            <a:r>
              <a:rPr lang="en-US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m</a:t>
            </a:r>
            <a:r>
              <a:rPr lang="en-US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: location of the m-th transmitter</a:t>
            </a:r>
          </a:p>
          <a:p>
            <a:r>
              <a:rPr lang="en-US" sz="20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y</a:t>
            </a:r>
            <a:r>
              <a:rPr lang="en-US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n</a:t>
            </a:r>
            <a:r>
              <a:rPr lang="en-US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: location of the n-th transmitter</a:t>
            </a:r>
          </a:p>
        </p:txBody>
      </p:sp>
      <p:sp>
        <p:nvSpPr>
          <p:cNvPr id="13360" name="TextBox 49"/>
          <p:cNvSpPr txBox="1">
            <a:spLocks noChangeArrowheads="1"/>
          </p:cNvSpPr>
          <p:nvPr/>
        </p:nvSpPr>
        <p:spPr bwMode="auto">
          <a:xfrm>
            <a:off x="6911975" y="5286375"/>
            <a:ext cx="1446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>
                <a:solidFill>
                  <a:srgbClr val="3333FF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Doppler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714348" y="2786058"/>
          <a:ext cx="8215312" cy="2119313"/>
        </p:xfrm>
        <a:graphic>
          <a:graphicData uri="http://schemas.openxmlformats.org/presentationml/2006/ole">
            <p:oleObj spid="_x0000_s159747" name="Equation" r:id="rId3" imgW="4140000" imgH="1066680" progId="Equation.3">
              <p:embed/>
            </p:oleObj>
          </a:graphicData>
        </a:graphic>
      </p:graphicFrame>
      <p:graphicFrame>
        <p:nvGraphicFramePr>
          <p:cNvPr id="14338" name="Object 16"/>
          <p:cNvGraphicFramePr>
            <a:graphicFrameLocks noChangeAspect="1"/>
          </p:cNvGraphicFramePr>
          <p:nvPr/>
        </p:nvGraphicFramePr>
        <p:xfrm>
          <a:off x="642910" y="1214422"/>
          <a:ext cx="5929312" cy="1065212"/>
        </p:xfrm>
        <a:graphic>
          <a:graphicData uri="http://schemas.openxmlformats.org/presentationml/2006/ole">
            <p:oleObj spid="_x0000_s159746" name="Equation" r:id="rId4" imgW="2476440" imgH="444240" progId="Equation.3">
              <p:embed/>
            </p:oleObj>
          </a:graphicData>
        </a:graphic>
      </p:graphicFrame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MIMO Radar Signal Model</a:t>
            </a:r>
            <a:r>
              <a:rPr lang="en-US" sz="3600" smtClean="0">
                <a:latin typeface="Arial" pitchFamily="34" charset="0"/>
              </a:rPr>
              <a:t> 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23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285720" y="2486260"/>
            <a:ext cx="2000233" cy="44267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2000" i="0" dirty="0" smtClean="0">
                <a:solidFill>
                  <a:schemeClr val="tx1"/>
                </a:solidFill>
                <a:latin typeface="Arial" charset="0"/>
              </a:rPr>
              <a:t>Discrete Model:</a:t>
            </a:r>
            <a:endParaRPr lang="en-US" sz="2000" i="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3"/>
          <p:cNvSpPr>
            <a:spLocks noChangeArrowheads="1"/>
          </p:cNvSpPr>
          <p:nvPr/>
        </p:nvSpPr>
        <p:spPr bwMode="auto">
          <a:xfrm>
            <a:off x="1714480" y="3000372"/>
            <a:ext cx="1571636" cy="1643074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8" name="Rectangle 73"/>
          <p:cNvSpPr>
            <a:spLocks noChangeArrowheads="1"/>
          </p:cNvSpPr>
          <p:nvPr/>
        </p:nvSpPr>
        <p:spPr bwMode="auto">
          <a:xfrm>
            <a:off x="2214504" y="1428723"/>
            <a:ext cx="1428760" cy="714379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MIMO Radar Signal Model</a:t>
            </a:r>
            <a:r>
              <a:rPr lang="en-US" sz="3600" smtClean="0">
                <a:latin typeface="Arial" pitchFamily="34" charset="0"/>
              </a:rPr>
              <a:t> 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24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14338" name="Object 16"/>
          <p:cNvGraphicFramePr>
            <a:graphicFrameLocks noChangeAspect="1"/>
          </p:cNvGraphicFramePr>
          <p:nvPr/>
        </p:nvGraphicFramePr>
        <p:xfrm>
          <a:off x="642910" y="1214422"/>
          <a:ext cx="5929312" cy="1065212"/>
        </p:xfrm>
        <a:graphic>
          <a:graphicData uri="http://schemas.openxmlformats.org/presentationml/2006/ole">
            <p:oleObj spid="_x0000_s160770" name="Equation" r:id="rId3" imgW="2476440" imgH="444240" progId="Equation.3">
              <p:embed/>
            </p:oleObj>
          </a:graphicData>
        </a:graphic>
      </p:graphicFrame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714348" y="2786058"/>
          <a:ext cx="8215312" cy="2119313"/>
        </p:xfrm>
        <a:graphic>
          <a:graphicData uri="http://schemas.openxmlformats.org/presentationml/2006/ole">
            <p:oleObj spid="_x0000_s160771" name="Equation" r:id="rId4" imgW="4140000" imgH="1066680" progId="Equation.3">
              <p:embed/>
            </p:oleObj>
          </a:graphicData>
        </a:graphic>
      </p:graphicFrame>
      <p:sp>
        <p:nvSpPr>
          <p:cNvPr id="21" name="Rounded Rectangle 20"/>
          <p:cNvSpPr/>
          <p:nvPr/>
        </p:nvSpPr>
        <p:spPr bwMode="auto">
          <a:xfrm>
            <a:off x="285720" y="2486260"/>
            <a:ext cx="2000233" cy="44267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2000" i="0" dirty="0" smtClean="0">
                <a:solidFill>
                  <a:schemeClr val="tx1"/>
                </a:solidFill>
                <a:latin typeface="Arial" charset="0"/>
              </a:rPr>
              <a:t>Discrete Model:</a:t>
            </a:r>
            <a:endParaRPr lang="en-US" sz="2000" i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" name="TextBox 50"/>
          <p:cNvSpPr txBox="1">
            <a:spLocks noChangeArrowheads="1"/>
          </p:cNvSpPr>
          <p:nvPr/>
        </p:nvSpPr>
        <p:spPr bwMode="auto">
          <a:xfrm>
            <a:off x="2428860" y="2071678"/>
            <a:ext cx="1246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 dirty="0">
                <a:solidFill>
                  <a:srgbClr val="3333FF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Range</a:t>
            </a:r>
          </a:p>
        </p:txBody>
      </p:sp>
      <p:sp>
        <p:nvSpPr>
          <p:cNvPr id="15" name="Rectangle 73"/>
          <p:cNvSpPr>
            <a:spLocks noChangeArrowheads="1"/>
          </p:cNvSpPr>
          <p:nvPr/>
        </p:nvSpPr>
        <p:spPr bwMode="auto">
          <a:xfrm>
            <a:off x="285720" y="4968362"/>
            <a:ext cx="4143404" cy="460902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aphicFrame>
        <p:nvGraphicFramePr>
          <p:cNvPr id="16" name="Object 16"/>
          <p:cNvGraphicFramePr>
            <a:graphicFrameLocks noChangeAspect="1"/>
          </p:cNvGraphicFramePr>
          <p:nvPr/>
        </p:nvGraphicFramePr>
        <p:xfrm>
          <a:off x="1864144" y="4911324"/>
          <a:ext cx="2456786" cy="526781"/>
        </p:xfrm>
        <a:graphic>
          <a:graphicData uri="http://schemas.openxmlformats.org/presentationml/2006/ole">
            <p:oleObj spid="_x0000_s160773" name="Equation" r:id="rId5" imgW="1066680" imgH="228600" progId="Equation.3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 bwMode="auto">
          <a:xfrm>
            <a:off x="307620" y="5000636"/>
            <a:ext cx="1526380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Range Cell: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5618334" y="5000636"/>
            <a:ext cx="1951175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L: Length of </a:t>
            </a:r>
            <a:r>
              <a:rPr lang="en-US" sz="2000" b="1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u</a:t>
            </a:r>
            <a:r>
              <a:rPr lang="en-US" sz="2000" i="0" baseline="-25000" dirty="0" smtClean="0">
                <a:latin typeface="Arial" pitchFamily="34" charset="0"/>
                <a:ea typeface="新細明體" charset="-120"/>
                <a:cs typeface="Arial" pitchFamily="34" charset="0"/>
              </a:rPr>
              <a:t>m</a:t>
            </a:r>
            <a:endParaRPr lang="en-US" sz="2000" i="0" baseline="-2500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3"/>
          <p:cNvSpPr>
            <a:spLocks noChangeArrowheads="1"/>
          </p:cNvSpPr>
          <p:nvPr/>
        </p:nvSpPr>
        <p:spPr bwMode="auto">
          <a:xfrm>
            <a:off x="3357554" y="2643182"/>
            <a:ext cx="3571900" cy="2286016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23" name="Rectangle 73"/>
          <p:cNvSpPr>
            <a:spLocks noChangeArrowheads="1"/>
          </p:cNvSpPr>
          <p:nvPr/>
        </p:nvSpPr>
        <p:spPr bwMode="auto">
          <a:xfrm>
            <a:off x="5489936" y="1318134"/>
            <a:ext cx="1214446" cy="714380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MIMO Radar Signal Model</a:t>
            </a:r>
            <a:r>
              <a:rPr lang="en-US" sz="3600" smtClean="0">
                <a:latin typeface="Arial" pitchFamily="34" charset="0"/>
              </a:rPr>
              <a:t> 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25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714348" y="2786058"/>
          <a:ext cx="8215312" cy="2119313"/>
        </p:xfrm>
        <a:graphic>
          <a:graphicData uri="http://schemas.openxmlformats.org/presentationml/2006/ole">
            <p:oleObj spid="_x0000_s14339" name="Equation" r:id="rId3" imgW="4140000" imgH="1066680" progId="Equation.3">
              <p:embed/>
            </p:oleObj>
          </a:graphicData>
        </a:graphic>
      </p:graphicFrame>
      <p:graphicFrame>
        <p:nvGraphicFramePr>
          <p:cNvPr id="20" name="Object 16"/>
          <p:cNvGraphicFramePr>
            <a:graphicFrameLocks noChangeAspect="1"/>
          </p:cNvGraphicFramePr>
          <p:nvPr/>
        </p:nvGraphicFramePr>
        <p:xfrm>
          <a:off x="642910" y="1214422"/>
          <a:ext cx="5929312" cy="1065212"/>
        </p:xfrm>
        <a:graphic>
          <a:graphicData uri="http://schemas.openxmlformats.org/presentationml/2006/ole">
            <p:oleObj spid="_x0000_s14344" name="Equation" r:id="rId4" imgW="2476440" imgH="444240" progId="Equation.3">
              <p:embed/>
            </p:oleObj>
          </a:graphicData>
        </a:graphic>
      </p:graphicFrame>
      <p:sp>
        <p:nvSpPr>
          <p:cNvPr id="21" name="Rounded Rectangle 20"/>
          <p:cNvSpPr/>
          <p:nvPr/>
        </p:nvSpPr>
        <p:spPr bwMode="auto">
          <a:xfrm>
            <a:off x="285720" y="2486260"/>
            <a:ext cx="2000233" cy="44267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2000" i="0" dirty="0" smtClean="0">
                <a:solidFill>
                  <a:schemeClr val="tx1"/>
                </a:solidFill>
                <a:latin typeface="Arial" charset="0"/>
              </a:rPr>
              <a:t>Discrete Model:</a:t>
            </a:r>
            <a:endParaRPr lang="en-US" sz="2000" i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2" name="TextBox 50"/>
          <p:cNvSpPr txBox="1">
            <a:spLocks noChangeArrowheads="1"/>
          </p:cNvSpPr>
          <p:nvPr/>
        </p:nvSpPr>
        <p:spPr bwMode="auto">
          <a:xfrm>
            <a:off x="5715008" y="2000240"/>
            <a:ext cx="14462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 dirty="0" smtClean="0">
                <a:solidFill>
                  <a:srgbClr val="3333FF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Doppler</a:t>
            </a:r>
            <a:endParaRPr lang="en-US" sz="2800" i="0" dirty="0">
              <a:solidFill>
                <a:srgbClr val="3333FF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25" name="Rectangle 73"/>
          <p:cNvSpPr>
            <a:spLocks noChangeArrowheads="1"/>
          </p:cNvSpPr>
          <p:nvPr/>
        </p:nvSpPr>
        <p:spPr bwMode="auto">
          <a:xfrm>
            <a:off x="285720" y="5357826"/>
            <a:ext cx="4143404" cy="428628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aphicFrame>
        <p:nvGraphicFramePr>
          <p:cNvPr id="26" name="Object 16"/>
          <p:cNvGraphicFramePr>
            <a:graphicFrameLocks noChangeAspect="1"/>
          </p:cNvGraphicFramePr>
          <p:nvPr/>
        </p:nvGraphicFramePr>
        <p:xfrm>
          <a:off x="1864144" y="4911324"/>
          <a:ext cx="2456786" cy="526781"/>
        </p:xfrm>
        <a:graphic>
          <a:graphicData uri="http://schemas.openxmlformats.org/presentationml/2006/ole">
            <p:oleObj spid="_x0000_s14345" name="Equation" r:id="rId5" imgW="1066680" imgH="228600" progId="Equation.3">
              <p:embed/>
            </p:oleObj>
          </a:graphicData>
        </a:graphic>
      </p:graphicFrame>
      <p:sp>
        <p:nvSpPr>
          <p:cNvPr id="27" name="TextBox 26"/>
          <p:cNvSpPr txBox="1"/>
          <p:nvPr/>
        </p:nvSpPr>
        <p:spPr bwMode="auto">
          <a:xfrm>
            <a:off x="307620" y="5000636"/>
            <a:ext cx="1526380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Range Cell: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 bwMode="auto">
          <a:xfrm>
            <a:off x="5618334" y="5000636"/>
            <a:ext cx="1951175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L: Length of </a:t>
            </a:r>
            <a:r>
              <a:rPr lang="en-US" sz="2000" b="1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u</a:t>
            </a:r>
            <a:r>
              <a:rPr lang="en-US" sz="2000" i="0" baseline="-25000" dirty="0" smtClean="0">
                <a:latin typeface="Arial" pitchFamily="34" charset="0"/>
                <a:ea typeface="新細明體" charset="-120"/>
                <a:cs typeface="Arial" pitchFamily="34" charset="0"/>
              </a:rPr>
              <a:t>m</a:t>
            </a:r>
            <a:endParaRPr lang="en-US" sz="2000" i="0" baseline="-2500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aphicFrame>
        <p:nvGraphicFramePr>
          <p:cNvPr id="31" name="Object 6"/>
          <p:cNvGraphicFramePr>
            <a:graphicFrameLocks noChangeAspect="1"/>
          </p:cNvGraphicFramePr>
          <p:nvPr/>
        </p:nvGraphicFramePr>
        <p:xfrm>
          <a:off x="1857356" y="5292946"/>
          <a:ext cx="2567670" cy="508234"/>
        </p:xfrm>
        <a:graphic>
          <a:graphicData uri="http://schemas.openxmlformats.org/presentationml/2006/ole">
            <p:oleObj spid="_x0000_s14346" name="Equation" r:id="rId6" imgW="1091880" imgH="215640" progId="Equation.3">
              <p:embed/>
            </p:oleObj>
          </a:graphicData>
        </a:graphic>
      </p:graphicFrame>
      <p:sp>
        <p:nvSpPr>
          <p:cNvPr id="33" name="TextBox 32"/>
          <p:cNvSpPr txBox="1"/>
          <p:nvPr/>
        </p:nvSpPr>
        <p:spPr bwMode="auto">
          <a:xfrm>
            <a:off x="316505" y="5351576"/>
            <a:ext cx="1669047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Doppler Cell: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3"/>
          <p:cNvSpPr>
            <a:spLocks noChangeArrowheads="1"/>
          </p:cNvSpPr>
          <p:nvPr/>
        </p:nvSpPr>
        <p:spPr bwMode="auto">
          <a:xfrm>
            <a:off x="7358082" y="3357562"/>
            <a:ext cx="1571636" cy="714380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24" name="Rectangle 73"/>
          <p:cNvSpPr>
            <a:spLocks noChangeArrowheads="1"/>
          </p:cNvSpPr>
          <p:nvPr/>
        </p:nvSpPr>
        <p:spPr bwMode="auto">
          <a:xfrm>
            <a:off x="285720" y="5751284"/>
            <a:ext cx="4643470" cy="392359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23" name="Rectangle 73"/>
          <p:cNvSpPr>
            <a:spLocks noChangeArrowheads="1"/>
          </p:cNvSpPr>
          <p:nvPr/>
        </p:nvSpPr>
        <p:spPr bwMode="auto">
          <a:xfrm>
            <a:off x="3571868" y="1214422"/>
            <a:ext cx="2071702" cy="785818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MIMO Radar Signal Model</a:t>
            </a:r>
            <a:r>
              <a:rPr lang="en-US" sz="3600" smtClean="0">
                <a:latin typeface="Arial" pitchFamily="34" charset="0"/>
              </a:rPr>
              <a:t> 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26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714348" y="2786058"/>
          <a:ext cx="8215312" cy="2119313"/>
        </p:xfrm>
        <a:graphic>
          <a:graphicData uri="http://schemas.openxmlformats.org/presentationml/2006/ole">
            <p:oleObj spid="_x0000_s161794" name="Equation" r:id="rId3" imgW="4140000" imgH="1066680" progId="Equation.3">
              <p:embed/>
            </p:oleObj>
          </a:graphicData>
        </a:graphic>
      </p:graphicFrame>
      <p:graphicFrame>
        <p:nvGraphicFramePr>
          <p:cNvPr id="2" name="Object 16"/>
          <p:cNvGraphicFramePr>
            <a:graphicFrameLocks noChangeAspect="1"/>
          </p:cNvGraphicFramePr>
          <p:nvPr/>
        </p:nvGraphicFramePr>
        <p:xfrm>
          <a:off x="1864144" y="4911324"/>
          <a:ext cx="2456786" cy="526781"/>
        </p:xfrm>
        <a:graphic>
          <a:graphicData uri="http://schemas.openxmlformats.org/presentationml/2006/ole">
            <p:oleObj spid="_x0000_s161795" name="Equation" r:id="rId4" imgW="1066680" imgH="2286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 bwMode="auto">
          <a:xfrm>
            <a:off x="307620" y="5000636"/>
            <a:ext cx="1526380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Range Cell: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5618334" y="5000636"/>
            <a:ext cx="1951175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L: Length of </a:t>
            </a:r>
            <a:r>
              <a:rPr lang="en-US" sz="2000" b="1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u</a:t>
            </a:r>
            <a:r>
              <a:rPr lang="en-US" sz="2000" i="0" baseline="-25000" dirty="0" smtClean="0">
                <a:latin typeface="Arial" pitchFamily="34" charset="0"/>
                <a:ea typeface="新細明體" charset="-120"/>
                <a:cs typeface="Arial" pitchFamily="34" charset="0"/>
              </a:rPr>
              <a:t>m</a:t>
            </a:r>
            <a:endParaRPr lang="en-US" sz="2000" i="0" baseline="-2500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5616408" y="5314906"/>
            <a:ext cx="3599062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M: # of transmitting antennas</a:t>
            </a:r>
            <a:endParaRPr lang="en-US" sz="2000" i="0" baseline="-2500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5626818" y="5600658"/>
            <a:ext cx="3206327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N: # of receiving antennas</a:t>
            </a:r>
            <a:endParaRPr lang="en-US" sz="2000" i="0" baseline="-2500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1857356" y="5292946"/>
          <a:ext cx="2567670" cy="508234"/>
        </p:xfrm>
        <a:graphic>
          <a:graphicData uri="http://schemas.openxmlformats.org/presentationml/2006/ole">
            <p:oleObj spid="_x0000_s161796" name="Equation" r:id="rId5" imgW="1091880" imgH="215640" progId="Equation.3">
              <p:embed/>
            </p:oleObj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1875504" y="5678983"/>
          <a:ext cx="2906712" cy="536099"/>
        </p:xfrm>
        <a:graphic>
          <a:graphicData uri="http://schemas.openxmlformats.org/presentationml/2006/ole">
            <p:oleObj spid="_x0000_s161797" name="Equation" r:id="rId6" imgW="1244520" imgH="22860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 bwMode="auto">
          <a:xfrm>
            <a:off x="316505" y="5351576"/>
            <a:ext cx="1669047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Doppler Cell: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340150" y="5719780"/>
            <a:ext cx="1426994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Angle Cell: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aphicFrame>
        <p:nvGraphicFramePr>
          <p:cNvPr id="20" name="Object 16"/>
          <p:cNvGraphicFramePr>
            <a:graphicFrameLocks noChangeAspect="1"/>
          </p:cNvGraphicFramePr>
          <p:nvPr/>
        </p:nvGraphicFramePr>
        <p:xfrm>
          <a:off x="642910" y="1214422"/>
          <a:ext cx="5929312" cy="1065212"/>
        </p:xfrm>
        <a:graphic>
          <a:graphicData uri="http://schemas.openxmlformats.org/presentationml/2006/ole">
            <p:oleObj spid="_x0000_s161798" name="Equation" r:id="rId7" imgW="2476440" imgH="444240" progId="Equation.3">
              <p:embed/>
            </p:oleObj>
          </a:graphicData>
        </a:graphic>
      </p:graphicFrame>
      <p:sp>
        <p:nvSpPr>
          <p:cNvPr id="21" name="Rounded Rectangle 20"/>
          <p:cNvSpPr/>
          <p:nvPr/>
        </p:nvSpPr>
        <p:spPr bwMode="auto">
          <a:xfrm>
            <a:off x="285720" y="2486260"/>
            <a:ext cx="2000233" cy="44267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2000" i="0" dirty="0" smtClean="0">
                <a:solidFill>
                  <a:schemeClr val="tx1"/>
                </a:solidFill>
                <a:latin typeface="Arial" charset="0"/>
              </a:rPr>
              <a:t>Discrete Model:</a:t>
            </a:r>
            <a:endParaRPr lang="en-US" sz="2000" i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2" name="TextBox 50"/>
          <p:cNvSpPr txBox="1">
            <a:spLocks noChangeArrowheads="1"/>
          </p:cNvSpPr>
          <p:nvPr/>
        </p:nvSpPr>
        <p:spPr bwMode="auto">
          <a:xfrm>
            <a:off x="3911588" y="2000240"/>
            <a:ext cx="1104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0" dirty="0" smtClean="0">
                <a:solidFill>
                  <a:srgbClr val="3333FF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Angle</a:t>
            </a:r>
            <a:endParaRPr lang="en-US" sz="2800" i="0" dirty="0">
              <a:solidFill>
                <a:srgbClr val="3333FF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MIMO Radar Signal Model</a:t>
            </a:r>
            <a:r>
              <a:rPr lang="en-US" sz="3600" smtClean="0">
                <a:latin typeface="Arial" pitchFamily="34" charset="0"/>
              </a:rPr>
              <a:t> 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27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380604" y="1218578"/>
          <a:ext cx="8215312" cy="2119313"/>
        </p:xfrm>
        <a:graphic>
          <a:graphicData uri="http://schemas.openxmlformats.org/presentationml/2006/ole">
            <p:oleObj spid="_x0000_s216066" name="Equation" r:id="rId3" imgW="4140000" imgH="1066680" progId="Equation.3">
              <p:embed/>
            </p:oleObj>
          </a:graphicData>
        </a:graphic>
      </p:graphicFrame>
      <p:graphicFrame>
        <p:nvGraphicFramePr>
          <p:cNvPr id="163847" name="Object 7"/>
          <p:cNvGraphicFramePr>
            <a:graphicFrameLocks noChangeAspect="1"/>
          </p:cNvGraphicFramePr>
          <p:nvPr/>
        </p:nvGraphicFramePr>
        <p:xfrm>
          <a:off x="1938934" y="3186729"/>
          <a:ext cx="644525" cy="555625"/>
        </p:xfrm>
        <a:graphic>
          <a:graphicData uri="http://schemas.openxmlformats.org/presentationml/2006/ole">
            <p:oleObj spid="_x0000_s216067" name="Equation" r:id="rId4" imgW="279360" imgH="241200" progId="Equation.3">
              <p:embed/>
            </p:oleObj>
          </a:graphicData>
        </a:graphic>
      </p:graphicFrame>
      <p:graphicFrame>
        <p:nvGraphicFramePr>
          <p:cNvPr id="163848" name="Object 8"/>
          <p:cNvGraphicFramePr>
            <a:graphicFrameLocks noChangeAspect="1"/>
          </p:cNvGraphicFramePr>
          <p:nvPr/>
        </p:nvGraphicFramePr>
        <p:xfrm>
          <a:off x="4595446" y="3576032"/>
          <a:ext cx="673100" cy="555625"/>
        </p:xfrm>
        <a:graphic>
          <a:graphicData uri="http://schemas.openxmlformats.org/presentationml/2006/ole">
            <p:oleObj spid="_x0000_s216068" name="Equation" r:id="rId5" imgW="291960" imgH="241200" progId="Equation.3">
              <p:embed/>
            </p:oleObj>
          </a:graphicData>
        </a:graphic>
      </p:graphicFrame>
      <p:sp>
        <p:nvSpPr>
          <p:cNvPr id="25" name="Left Brace 24"/>
          <p:cNvSpPr/>
          <p:nvPr/>
        </p:nvSpPr>
        <p:spPr bwMode="auto">
          <a:xfrm rot="16200000">
            <a:off x="2023678" y="2433024"/>
            <a:ext cx="214314" cy="1357322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sp>
        <p:nvSpPr>
          <p:cNvPr id="26" name="Left Brace 25"/>
          <p:cNvSpPr/>
          <p:nvPr/>
        </p:nvSpPr>
        <p:spPr bwMode="auto">
          <a:xfrm rot="16200000">
            <a:off x="4666884" y="1718644"/>
            <a:ext cx="285752" cy="3429024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graphicFrame>
        <p:nvGraphicFramePr>
          <p:cNvPr id="163851" name="Object 11"/>
          <p:cNvGraphicFramePr>
            <a:graphicFrameLocks noChangeAspect="1"/>
          </p:cNvGraphicFramePr>
          <p:nvPr/>
        </p:nvGraphicFramePr>
        <p:xfrm>
          <a:off x="7452966" y="2790214"/>
          <a:ext cx="1162050" cy="596900"/>
        </p:xfrm>
        <a:graphic>
          <a:graphicData uri="http://schemas.openxmlformats.org/presentationml/2006/ole">
            <p:oleObj spid="_x0000_s216069" name="Equation" r:id="rId6" imgW="495000" imgH="253800" progId="Equation.3">
              <p:embed/>
            </p:oleObj>
          </a:graphicData>
        </a:graphic>
      </p:graphicFrame>
      <p:sp>
        <p:nvSpPr>
          <p:cNvPr id="28" name="Left Brace 27"/>
          <p:cNvSpPr/>
          <p:nvPr/>
        </p:nvSpPr>
        <p:spPr bwMode="auto">
          <a:xfrm rot="16200000">
            <a:off x="7774437" y="1897239"/>
            <a:ext cx="285752" cy="1500198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3"/>
          <p:cNvSpPr>
            <a:spLocks noChangeArrowheads="1"/>
          </p:cNvSpPr>
          <p:nvPr/>
        </p:nvSpPr>
        <p:spPr bwMode="auto">
          <a:xfrm>
            <a:off x="1309298" y="1432892"/>
            <a:ext cx="1643074" cy="2286016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9" name="Rectangle 73"/>
          <p:cNvSpPr>
            <a:spLocks noChangeArrowheads="1"/>
          </p:cNvSpPr>
          <p:nvPr/>
        </p:nvSpPr>
        <p:spPr bwMode="auto">
          <a:xfrm>
            <a:off x="5474628" y="4786322"/>
            <a:ext cx="714380" cy="714380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6" name="Rectangle 73"/>
          <p:cNvSpPr>
            <a:spLocks noChangeArrowheads="1"/>
          </p:cNvSpPr>
          <p:nvPr/>
        </p:nvSpPr>
        <p:spPr bwMode="auto">
          <a:xfrm>
            <a:off x="2975818" y="1222734"/>
            <a:ext cx="3667884" cy="2849208"/>
          </a:xfrm>
          <a:prstGeom prst="rect">
            <a:avLst/>
          </a:prstGeom>
          <a:solidFill>
            <a:srgbClr val="CCFFFF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8" name="Rectangle 73"/>
          <p:cNvSpPr>
            <a:spLocks noChangeArrowheads="1"/>
          </p:cNvSpPr>
          <p:nvPr/>
        </p:nvSpPr>
        <p:spPr bwMode="auto">
          <a:xfrm>
            <a:off x="4617372" y="4786322"/>
            <a:ext cx="714380" cy="714380"/>
          </a:xfrm>
          <a:prstGeom prst="rect">
            <a:avLst/>
          </a:prstGeom>
          <a:solidFill>
            <a:srgbClr val="CCFFFF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5" name="Rectangle 73"/>
          <p:cNvSpPr>
            <a:spLocks noChangeArrowheads="1"/>
          </p:cNvSpPr>
          <p:nvPr/>
        </p:nvSpPr>
        <p:spPr bwMode="auto">
          <a:xfrm>
            <a:off x="7095776" y="1718644"/>
            <a:ext cx="1643074" cy="1714512"/>
          </a:xfrm>
          <a:prstGeom prst="rect">
            <a:avLst/>
          </a:prstGeom>
          <a:solidFill>
            <a:srgbClr val="66FF33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7" name="Rectangle 73"/>
          <p:cNvSpPr>
            <a:spLocks noChangeArrowheads="1"/>
          </p:cNvSpPr>
          <p:nvPr/>
        </p:nvSpPr>
        <p:spPr bwMode="auto">
          <a:xfrm>
            <a:off x="3545802" y="4786322"/>
            <a:ext cx="714380" cy="714380"/>
          </a:xfrm>
          <a:prstGeom prst="rect">
            <a:avLst/>
          </a:prstGeom>
          <a:solidFill>
            <a:srgbClr val="66FF33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MIMO Radar Signal Model</a:t>
            </a:r>
            <a:r>
              <a:rPr lang="en-US" sz="3600" smtClean="0">
                <a:latin typeface="Arial" pitchFamily="34" charset="0"/>
              </a:rPr>
              <a:t> 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28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380604" y="1218578"/>
          <a:ext cx="8215312" cy="2119313"/>
        </p:xfrm>
        <a:graphic>
          <a:graphicData uri="http://schemas.openxmlformats.org/presentationml/2006/ole">
            <p:oleObj spid="_x0000_s164866" name="Equation" r:id="rId3" imgW="4140000" imgH="1066680" progId="Equation.3">
              <p:embed/>
            </p:oleObj>
          </a:graphicData>
        </a:graphic>
      </p:graphicFrame>
      <p:graphicFrame>
        <p:nvGraphicFramePr>
          <p:cNvPr id="163847" name="Object 7"/>
          <p:cNvGraphicFramePr>
            <a:graphicFrameLocks noChangeAspect="1"/>
          </p:cNvGraphicFramePr>
          <p:nvPr/>
        </p:nvGraphicFramePr>
        <p:xfrm>
          <a:off x="1938934" y="3186729"/>
          <a:ext cx="644525" cy="555625"/>
        </p:xfrm>
        <a:graphic>
          <a:graphicData uri="http://schemas.openxmlformats.org/presentationml/2006/ole">
            <p:oleObj spid="_x0000_s164867" name="Equation" r:id="rId4" imgW="279360" imgH="241200" progId="Equation.3">
              <p:embed/>
            </p:oleObj>
          </a:graphicData>
        </a:graphic>
      </p:graphicFrame>
      <p:graphicFrame>
        <p:nvGraphicFramePr>
          <p:cNvPr id="163848" name="Object 8"/>
          <p:cNvGraphicFramePr>
            <a:graphicFrameLocks noChangeAspect="1"/>
          </p:cNvGraphicFramePr>
          <p:nvPr/>
        </p:nvGraphicFramePr>
        <p:xfrm>
          <a:off x="4595446" y="3576032"/>
          <a:ext cx="673100" cy="555625"/>
        </p:xfrm>
        <a:graphic>
          <a:graphicData uri="http://schemas.openxmlformats.org/presentationml/2006/ole">
            <p:oleObj spid="_x0000_s164868" name="Equation" r:id="rId5" imgW="291960" imgH="241200" progId="Equation.3">
              <p:embed/>
            </p:oleObj>
          </a:graphicData>
        </a:graphic>
      </p:graphicFrame>
      <p:sp>
        <p:nvSpPr>
          <p:cNvPr id="25" name="Left Brace 24"/>
          <p:cNvSpPr/>
          <p:nvPr/>
        </p:nvSpPr>
        <p:spPr bwMode="auto">
          <a:xfrm rot="16200000">
            <a:off x="2023678" y="2433024"/>
            <a:ext cx="214314" cy="1357322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sp>
        <p:nvSpPr>
          <p:cNvPr id="26" name="Left Brace 25"/>
          <p:cNvSpPr/>
          <p:nvPr/>
        </p:nvSpPr>
        <p:spPr bwMode="auto">
          <a:xfrm rot="16200000">
            <a:off x="4666884" y="1718644"/>
            <a:ext cx="285752" cy="3429024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graphicFrame>
        <p:nvGraphicFramePr>
          <p:cNvPr id="163851" name="Object 11"/>
          <p:cNvGraphicFramePr>
            <a:graphicFrameLocks noChangeAspect="1"/>
          </p:cNvGraphicFramePr>
          <p:nvPr/>
        </p:nvGraphicFramePr>
        <p:xfrm>
          <a:off x="7452966" y="2790214"/>
          <a:ext cx="1162050" cy="596900"/>
        </p:xfrm>
        <a:graphic>
          <a:graphicData uri="http://schemas.openxmlformats.org/presentationml/2006/ole">
            <p:oleObj spid="_x0000_s164869" name="Equation" r:id="rId6" imgW="495000" imgH="253800" progId="Equation.3">
              <p:embed/>
            </p:oleObj>
          </a:graphicData>
        </a:graphic>
      </p:graphicFrame>
      <p:sp>
        <p:nvSpPr>
          <p:cNvPr id="28" name="Left Brace 27"/>
          <p:cNvSpPr/>
          <p:nvPr/>
        </p:nvSpPr>
        <p:spPr bwMode="auto">
          <a:xfrm rot="16200000">
            <a:off x="7774437" y="1897239"/>
            <a:ext cx="285752" cy="1500198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graphicFrame>
        <p:nvGraphicFramePr>
          <p:cNvPr id="163852" name="Object 4"/>
          <p:cNvGraphicFramePr>
            <a:graphicFrameLocks noChangeAspect="1"/>
          </p:cNvGraphicFramePr>
          <p:nvPr/>
        </p:nvGraphicFramePr>
        <p:xfrm>
          <a:off x="1759852" y="4000504"/>
          <a:ext cx="4814888" cy="2300287"/>
        </p:xfrm>
        <a:graphic>
          <a:graphicData uri="http://schemas.openxmlformats.org/presentationml/2006/ole">
            <p:oleObj spid="_x0000_s164870" name="Equation" r:id="rId7" imgW="1968480" imgH="939600" progId="Equation.3">
              <p:embed/>
            </p:oleObj>
          </a:graphicData>
        </a:graphic>
      </p:graphicFrame>
      <p:graphicFrame>
        <p:nvGraphicFramePr>
          <p:cNvPr id="163853" name="Object 13"/>
          <p:cNvGraphicFramePr>
            <a:graphicFrameLocks noChangeAspect="1"/>
          </p:cNvGraphicFramePr>
          <p:nvPr/>
        </p:nvGraphicFramePr>
        <p:xfrm>
          <a:off x="7117702" y="4035673"/>
          <a:ext cx="1526264" cy="2214578"/>
        </p:xfrm>
        <a:graphic>
          <a:graphicData uri="http://schemas.openxmlformats.org/presentationml/2006/ole">
            <p:oleObj spid="_x0000_s164871" name="Equation" r:id="rId8" imgW="647640" imgH="939600" progId="Equation.3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 bwMode="auto">
          <a:xfrm>
            <a:off x="243926" y="4071942"/>
            <a:ext cx="184731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endParaRPr lang="en-US" i="0" dirty="0" smtClean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214282" y="3876924"/>
            <a:ext cx="1714479" cy="11237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Overall</a:t>
            </a:r>
          </a:p>
          <a:p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Input-output</a:t>
            </a:r>
          </a:p>
          <a:p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relation</a:t>
            </a:r>
            <a:r>
              <a:rPr lang="en-US" sz="2000" i="0" dirty="0" smtClean="0">
                <a:solidFill>
                  <a:schemeClr val="tx1"/>
                </a:solidFill>
                <a:latin typeface="Arial" charset="0"/>
              </a:rPr>
              <a:t>:</a:t>
            </a:r>
            <a:endParaRPr lang="en-US" sz="2000" i="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52" name="Object 4"/>
          <p:cNvGraphicFramePr>
            <a:graphicFrameLocks noChangeAspect="1"/>
          </p:cNvGraphicFramePr>
          <p:nvPr/>
        </p:nvGraphicFramePr>
        <p:xfrm>
          <a:off x="1759852" y="1409440"/>
          <a:ext cx="4814888" cy="2300287"/>
        </p:xfrm>
        <a:graphic>
          <a:graphicData uri="http://schemas.openxmlformats.org/presentationml/2006/ole">
            <p:oleObj spid="_x0000_s165894" name="Equation" r:id="rId3" imgW="1968480" imgH="939600" progId="Equation.3">
              <p:embed/>
            </p:oleObj>
          </a:graphicData>
        </a:graphic>
      </p:graphicFrame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MIMO Radar Signal Model</a:t>
            </a:r>
            <a:r>
              <a:rPr lang="en-US" sz="3600" smtClean="0">
                <a:latin typeface="Arial" pitchFamily="34" charset="0"/>
              </a:rPr>
              <a:t> 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29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163853" name="Object 13"/>
          <p:cNvGraphicFramePr>
            <a:graphicFrameLocks noChangeAspect="1"/>
          </p:cNvGraphicFramePr>
          <p:nvPr/>
        </p:nvGraphicFramePr>
        <p:xfrm>
          <a:off x="7072330" y="1285860"/>
          <a:ext cx="1526264" cy="2214578"/>
        </p:xfrm>
        <a:graphic>
          <a:graphicData uri="http://schemas.openxmlformats.org/presentationml/2006/ole">
            <p:oleObj spid="_x0000_s165895" name="Equation" r:id="rId4" imgW="647640" imgH="939600" progId="Equation.3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 bwMode="auto">
          <a:xfrm>
            <a:off x="243926" y="1480878"/>
            <a:ext cx="184731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endParaRPr lang="en-US" i="0" dirty="0" smtClean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214282" y="1285860"/>
            <a:ext cx="1714479" cy="11237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Overall</a:t>
            </a:r>
          </a:p>
          <a:p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Input-output</a:t>
            </a:r>
          </a:p>
          <a:p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relation</a:t>
            </a:r>
            <a:r>
              <a:rPr lang="en-US" sz="2000" i="0" dirty="0" smtClean="0">
                <a:solidFill>
                  <a:schemeClr val="tx1"/>
                </a:solidFill>
                <a:latin typeface="Arial" charset="0"/>
              </a:rPr>
              <a:t>:</a:t>
            </a:r>
            <a:endParaRPr lang="en-US" sz="2000" i="0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2" name="Object 8"/>
          <p:cNvGraphicFramePr>
            <a:graphicFrameLocks noChangeAspect="1"/>
          </p:cNvGraphicFramePr>
          <p:nvPr/>
        </p:nvGraphicFramePr>
        <p:xfrm>
          <a:off x="4500562" y="3214686"/>
          <a:ext cx="998545" cy="998545"/>
        </p:xfrm>
        <a:graphic>
          <a:graphicData uri="http://schemas.openxmlformats.org/presentationml/2006/ole">
            <p:oleObj spid="_x0000_s165896" name="Equation" r:id="rId5" imgW="228600" imgH="228600" progId="Equation.3">
              <p:embed/>
            </p:oleObj>
          </a:graphicData>
        </a:graphic>
      </p:graphicFrame>
      <p:sp>
        <p:nvSpPr>
          <p:cNvPr id="23" name="Left Brace 22"/>
          <p:cNvSpPr/>
          <p:nvPr/>
        </p:nvSpPr>
        <p:spPr bwMode="auto">
          <a:xfrm rot="16200000">
            <a:off x="4750595" y="1678769"/>
            <a:ext cx="285752" cy="2786082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graphicFrame>
        <p:nvGraphicFramePr>
          <p:cNvPr id="165897" name="Object 9"/>
          <p:cNvGraphicFramePr>
            <a:graphicFrameLocks noChangeAspect="1"/>
          </p:cNvGraphicFramePr>
          <p:nvPr/>
        </p:nvGraphicFramePr>
        <p:xfrm>
          <a:off x="6146869" y="3571876"/>
          <a:ext cx="2997131" cy="1000132"/>
        </p:xfrm>
        <a:graphic>
          <a:graphicData uri="http://schemas.openxmlformats.org/presentationml/2006/ole">
            <p:oleObj spid="_x0000_s165897" name="Equation" r:id="rId6" imgW="952200" imgH="31716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357188" y="642938"/>
            <a:ext cx="6388100" cy="4664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1435" tIns="45717" rIns="91435" bIns="45717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30000" i="0">
                <a:solidFill>
                  <a:srgbClr val="66FF66"/>
                </a:solidFill>
                <a:latin typeface="Sand"/>
              </a:rPr>
              <a:t>1</a:t>
            </a:r>
            <a:endParaRPr lang="ja-JP" altLang="en-US" sz="30000" i="0">
              <a:solidFill>
                <a:srgbClr val="66FF66"/>
              </a:solidFill>
              <a:latin typeface="Sand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514600"/>
            <a:ext cx="8610600" cy="914400"/>
          </a:xfrm>
        </p:spPr>
        <p:txBody>
          <a:bodyPr/>
          <a:lstStyle/>
          <a:p>
            <a:pPr eaLnBrk="1" hangingPunct="1"/>
            <a:r>
              <a:rPr lang="en-US" altLang="zh-TW" sz="3200" smtClean="0">
                <a:latin typeface="Arial" pitchFamily="34" charset="0"/>
              </a:rPr>
              <a:t>Review of the keywords: Compressed sensing, 					MIMO Radar</a:t>
            </a:r>
            <a:endParaRPr lang="en-US" altLang="ja-JP" sz="3200" smtClean="0">
              <a:latin typeface="Arial" pitchFamily="34" charset="0"/>
            </a:endParaRPr>
          </a:p>
        </p:txBody>
      </p:sp>
      <p:sp>
        <p:nvSpPr>
          <p:cNvPr id="87044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91D7B71-1D44-4D65-A8CB-343FC31F38C9}" type="slidenum">
              <a:rPr lang="en-US" altLang="ja-JP" smtClean="0">
                <a:ea typeface="AppleMyungjo"/>
                <a:cs typeface="AppleMyungjo"/>
              </a:rPr>
              <a:pPr/>
              <a:t>3</a:t>
            </a:fld>
            <a:endParaRPr lang="en-US" altLang="ja-JP" smtClean="0">
              <a:ea typeface="AppleMyungjo"/>
              <a:cs typeface="AppleMyungjo"/>
            </a:endParaRPr>
          </a:p>
        </p:txBody>
      </p:sp>
      <p:grpSp>
        <p:nvGrpSpPr>
          <p:cNvPr id="87045" name="Group 4"/>
          <p:cNvGrpSpPr>
            <a:grpSpLocks/>
          </p:cNvGrpSpPr>
          <p:nvPr/>
        </p:nvGrpSpPr>
        <p:grpSpPr bwMode="auto">
          <a:xfrm>
            <a:off x="304800" y="3429000"/>
            <a:ext cx="8610600" cy="76200"/>
            <a:chOff x="192" y="768"/>
            <a:chExt cx="5424" cy="48"/>
          </a:xfrm>
        </p:grpSpPr>
        <p:sp>
          <p:nvSpPr>
            <p:cNvPr id="87046" name="Line 5"/>
            <p:cNvSpPr>
              <a:spLocks noChangeShapeType="1"/>
            </p:cNvSpPr>
            <p:nvPr/>
          </p:nvSpPr>
          <p:spPr bwMode="auto">
            <a:xfrm>
              <a:off x="192" y="768"/>
              <a:ext cx="5424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7047" name="Rectangle 6"/>
            <p:cNvSpPr>
              <a:spLocks noChangeArrowheads="1"/>
            </p:cNvSpPr>
            <p:nvPr/>
          </p:nvSpPr>
          <p:spPr bwMode="auto">
            <a:xfrm>
              <a:off x="192" y="768"/>
              <a:ext cx="1440" cy="4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52" name="Object 4"/>
          <p:cNvGraphicFramePr>
            <a:graphicFrameLocks noChangeAspect="1"/>
          </p:cNvGraphicFramePr>
          <p:nvPr/>
        </p:nvGraphicFramePr>
        <p:xfrm>
          <a:off x="1759852" y="1409440"/>
          <a:ext cx="4814888" cy="2300287"/>
        </p:xfrm>
        <a:graphic>
          <a:graphicData uri="http://schemas.openxmlformats.org/presentationml/2006/ole">
            <p:oleObj spid="_x0000_s168962" name="Equation" r:id="rId3" imgW="1968480" imgH="939600" progId="Equation.3">
              <p:embed/>
            </p:oleObj>
          </a:graphicData>
        </a:graphic>
      </p:graphicFrame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MIMO Radar Signal Model</a:t>
            </a:r>
            <a:r>
              <a:rPr lang="en-US" sz="3600" smtClean="0">
                <a:latin typeface="Arial" pitchFamily="34" charset="0"/>
              </a:rPr>
              <a:t> 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30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163853" name="Object 13"/>
          <p:cNvGraphicFramePr>
            <a:graphicFrameLocks noChangeAspect="1"/>
          </p:cNvGraphicFramePr>
          <p:nvPr/>
        </p:nvGraphicFramePr>
        <p:xfrm>
          <a:off x="7072330" y="1285860"/>
          <a:ext cx="1526264" cy="2214578"/>
        </p:xfrm>
        <a:graphic>
          <a:graphicData uri="http://schemas.openxmlformats.org/presentationml/2006/ole">
            <p:oleObj spid="_x0000_s168963" name="Equation" r:id="rId4" imgW="647640" imgH="939600" progId="Equation.3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 bwMode="auto">
          <a:xfrm>
            <a:off x="243926" y="1480878"/>
            <a:ext cx="184731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endParaRPr lang="en-US" i="0" dirty="0" smtClean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214282" y="1285860"/>
            <a:ext cx="1714479" cy="11237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Overall</a:t>
            </a:r>
          </a:p>
          <a:p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Input-output</a:t>
            </a:r>
          </a:p>
          <a:p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relation</a:t>
            </a:r>
            <a:r>
              <a:rPr lang="en-US" sz="2000" i="0" dirty="0" smtClean="0">
                <a:solidFill>
                  <a:schemeClr val="tx1"/>
                </a:solidFill>
                <a:latin typeface="Arial" charset="0"/>
              </a:rPr>
              <a:t>:</a:t>
            </a:r>
            <a:endParaRPr lang="en-US" sz="2000" i="0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2" name="Object 8"/>
          <p:cNvGraphicFramePr>
            <a:graphicFrameLocks noChangeAspect="1"/>
          </p:cNvGraphicFramePr>
          <p:nvPr/>
        </p:nvGraphicFramePr>
        <p:xfrm>
          <a:off x="4500562" y="3214686"/>
          <a:ext cx="998545" cy="998545"/>
        </p:xfrm>
        <a:graphic>
          <a:graphicData uri="http://schemas.openxmlformats.org/presentationml/2006/ole">
            <p:oleObj spid="_x0000_s168964" name="Equation" r:id="rId5" imgW="228600" imgH="228600" progId="Equation.3">
              <p:embed/>
            </p:oleObj>
          </a:graphicData>
        </a:graphic>
      </p:graphicFrame>
      <p:sp>
        <p:nvSpPr>
          <p:cNvPr id="23" name="Left Brace 22"/>
          <p:cNvSpPr/>
          <p:nvPr/>
        </p:nvSpPr>
        <p:spPr bwMode="auto">
          <a:xfrm rot="16200000">
            <a:off x="4750595" y="1678769"/>
            <a:ext cx="285752" cy="2786082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graphicFrame>
        <p:nvGraphicFramePr>
          <p:cNvPr id="165897" name="Object 9"/>
          <p:cNvGraphicFramePr>
            <a:graphicFrameLocks noChangeAspect="1"/>
          </p:cNvGraphicFramePr>
          <p:nvPr/>
        </p:nvGraphicFramePr>
        <p:xfrm>
          <a:off x="6146869" y="3571876"/>
          <a:ext cx="2997131" cy="1000132"/>
        </p:xfrm>
        <a:graphic>
          <a:graphicData uri="http://schemas.openxmlformats.org/presentationml/2006/ole">
            <p:oleObj spid="_x0000_s168965" name="Equation" r:id="rId6" imgW="952200" imgH="317160" progId="Equation.3">
              <p:embed/>
            </p:oleObj>
          </a:graphicData>
        </a:graphic>
      </p:graphicFrame>
      <p:sp>
        <p:nvSpPr>
          <p:cNvPr id="27" name="Cube 26"/>
          <p:cNvSpPr/>
          <p:nvPr/>
        </p:nvSpPr>
        <p:spPr>
          <a:xfrm>
            <a:off x="590536" y="3763986"/>
            <a:ext cx="2809875" cy="2019300"/>
          </a:xfrm>
          <a:prstGeom prst="cub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28"/>
          <p:cNvGrpSpPr/>
          <p:nvPr/>
        </p:nvGrpSpPr>
        <p:grpSpPr>
          <a:xfrm>
            <a:off x="590536" y="3916386"/>
            <a:ext cx="2828925" cy="533400"/>
            <a:chOff x="2971800" y="2686050"/>
            <a:chExt cx="2828925" cy="5334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2971800" y="3200400"/>
              <a:ext cx="2286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5267325" y="268605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31"/>
          <p:cNvGrpSpPr/>
          <p:nvPr/>
        </p:nvGrpSpPr>
        <p:grpSpPr>
          <a:xfrm>
            <a:off x="590536" y="4068786"/>
            <a:ext cx="2828925" cy="533400"/>
            <a:chOff x="2971800" y="2686050"/>
            <a:chExt cx="2828925" cy="533400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2971800" y="3200400"/>
              <a:ext cx="2286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 flipH="1" flipV="1">
              <a:off x="5267325" y="268605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4"/>
          <p:cNvGrpSpPr/>
          <p:nvPr/>
        </p:nvGrpSpPr>
        <p:grpSpPr>
          <a:xfrm>
            <a:off x="590536" y="4221186"/>
            <a:ext cx="2828925" cy="533400"/>
            <a:chOff x="2971800" y="2686050"/>
            <a:chExt cx="2828925" cy="533400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2971800" y="3200400"/>
              <a:ext cx="2286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 flipH="1" flipV="1">
              <a:off x="5267325" y="268605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37"/>
          <p:cNvGrpSpPr/>
          <p:nvPr/>
        </p:nvGrpSpPr>
        <p:grpSpPr>
          <a:xfrm>
            <a:off x="590536" y="4354536"/>
            <a:ext cx="2828925" cy="533400"/>
            <a:chOff x="2971800" y="2686050"/>
            <a:chExt cx="2828925" cy="533400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2971800" y="3200400"/>
              <a:ext cx="2286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 flipH="1" flipV="1">
              <a:off x="5267325" y="268605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40"/>
          <p:cNvGrpSpPr/>
          <p:nvPr/>
        </p:nvGrpSpPr>
        <p:grpSpPr>
          <a:xfrm>
            <a:off x="590536" y="4506936"/>
            <a:ext cx="2828925" cy="533400"/>
            <a:chOff x="2971800" y="2686050"/>
            <a:chExt cx="2828925" cy="533400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2971800" y="3200400"/>
              <a:ext cx="2286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5267325" y="268605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43"/>
          <p:cNvGrpSpPr/>
          <p:nvPr/>
        </p:nvGrpSpPr>
        <p:grpSpPr>
          <a:xfrm>
            <a:off x="590536" y="4659336"/>
            <a:ext cx="2828925" cy="533400"/>
            <a:chOff x="2971800" y="2686050"/>
            <a:chExt cx="2828925" cy="533400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2971800" y="3200400"/>
              <a:ext cx="2286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 flipH="1" flipV="1">
              <a:off x="5267325" y="268605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46"/>
          <p:cNvGrpSpPr/>
          <p:nvPr/>
        </p:nvGrpSpPr>
        <p:grpSpPr>
          <a:xfrm>
            <a:off x="590536" y="4811736"/>
            <a:ext cx="2828925" cy="533400"/>
            <a:chOff x="2971800" y="2686050"/>
            <a:chExt cx="2828925" cy="533400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2971800" y="3200400"/>
              <a:ext cx="2286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5267325" y="268605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49"/>
          <p:cNvGrpSpPr/>
          <p:nvPr/>
        </p:nvGrpSpPr>
        <p:grpSpPr>
          <a:xfrm>
            <a:off x="590536" y="4964136"/>
            <a:ext cx="2828925" cy="533400"/>
            <a:chOff x="2971800" y="2686050"/>
            <a:chExt cx="2828925" cy="53340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2971800" y="3200400"/>
              <a:ext cx="2286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5267325" y="268605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52"/>
          <p:cNvGrpSpPr/>
          <p:nvPr/>
        </p:nvGrpSpPr>
        <p:grpSpPr>
          <a:xfrm>
            <a:off x="590536" y="5116536"/>
            <a:ext cx="2828925" cy="533400"/>
            <a:chOff x="2971800" y="2686050"/>
            <a:chExt cx="2828925" cy="533400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2971800" y="3200400"/>
              <a:ext cx="2286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 flipH="1" flipV="1">
              <a:off x="5267325" y="268605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55"/>
          <p:cNvGrpSpPr/>
          <p:nvPr/>
        </p:nvGrpSpPr>
        <p:grpSpPr>
          <a:xfrm>
            <a:off x="733411" y="3763986"/>
            <a:ext cx="533400" cy="2019300"/>
            <a:chOff x="3114675" y="2514600"/>
            <a:chExt cx="533400" cy="2019300"/>
          </a:xfrm>
        </p:grpSpPr>
        <p:cxnSp>
          <p:nvCxnSpPr>
            <p:cNvPr id="57" name="Straight Connector 56"/>
            <p:cNvCxnSpPr/>
            <p:nvPr/>
          </p:nvCxnSpPr>
          <p:spPr>
            <a:xfrm rot="5400000">
              <a:off x="2362200" y="3771106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 flipV="1">
              <a:off x="3114675" y="251460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58"/>
          <p:cNvGrpSpPr/>
          <p:nvPr/>
        </p:nvGrpSpPr>
        <p:grpSpPr>
          <a:xfrm>
            <a:off x="885811" y="3763986"/>
            <a:ext cx="533400" cy="2019300"/>
            <a:chOff x="3114675" y="2514600"/>
            <a:chExt cx="533400" cy="2019300"/>
          </a:xfrm>
        </p:grpSpPr>
        <p:cxnSp>
          <p:nvCxnSpPr>
            <p:cNvPr id="60" name="Straight Connector 59"/>
            <p:cNvCxnSpPr/>
            <p:nvPr/>
          </p:nvCxnSpPr>
          <p:spPr>
            <a:xfrm rot="5400000">
              <a:off x="2362200" y="3771106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 flipH="1" flipV="1">
              <a:off x="3114675" y="251460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61"/>
          <p:cNvGrpSpPr/>
          <p:nvPr/>
        </p:nvGrpSpPr>
        <p:grpSpPr>
          <a:xfrm>
            <a:off x="1047736" y="3763986"/>
            <a:ext cx="533400" cy="2019300"/>
            <a:chOff x="3114675" y="2514600"/>
            <a:chExt cx="533400" cy="2019300"/>
          </a:xfrm>
        </p:grpSpPr>
        <p:cxnSp>
          <p:nvCxnSpPr>
            <p:cNvPr id="63" name="Straight Connector 62"/>
            <p:cNvCxnSpPr/>
            <p:nvPr/>
          </p:nvCxnSpPr>
          <p:spPr>
            <a:xfrm rot="5400000">
              <a:off x="2362200" y="3771106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3114675" y="251460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64"/>
          <p:cNvGrpSpPr/>
          <p:nvPr/>
        </p:nvGrpSpPr>
        <p:grpSpPr>
          <a:xfrm>
            <a:off x="1200136" y="3763986"/>
            <a:ext cx="533400" cy="2019300"/>
            <a:chOff x="3114675" y="2514600"/>
            <a:chExt cx="533400" cy="2019300"/>
          </a:xfrm>
        </p:grpSpPr>
        <p:cxnSp>
          <p:nvCxnSpPr>
            <p:cNvPr id="66" name="Straight Connector 65"/>
            <p:cNvCxnSpPr/>
            <p:nvPr/>
          </p:nvCxnSpPr>
          <p:spPr>
            <a:xfrm rot="5400000">
              <a:off x="2362200" y="3771106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3114675" y="251460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67"/>
          <p:cNvGrpSpPr/>
          <p:nvPr/>
        </p:nvGrpSpPr>
        <p:grpSpPr>
          <a:xfrm>
            <a:off x="1352536" y="3763986"/>
            <a:ext cx="533400" cy="2019300"/>
            <a:chOff x="3114675" y="2514600"/>
            <a:chExt cx="533400" cy="2019300"/>
          </a:xfrm>
        </p:grpSpPr>
        <p:cxnSp>
          <p:nvCxnSpPr>
            <p:cNvPr id="69" name="Straight Connector 68"/>
            <p:cNvCxnSpPr/>
            <p:nvPr/>
          </p:nvCxnSpPr>
          <p:spPr>
            <a:xfrm rot="5400000">
              <a:off x="2362200" y="3771106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3114675" y="251460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70"/>
          <p:cNvGrpSpPr/>
          <p:nvPr/>
        </p:nvGrpSpPr>
        <p:grpSpPr>
          <a:xfrm>
            <a:off x="1504936" y="3763986"/>
            <a:ext cx="533400" cy="2019300"/>
            <a:chOff x="3114675" y="2514600"/>
            <a:chExt cx="533400" cy="2019300"/>
          </a:xfrm>
        </p:grpSpPr>
        <p:cxnSp>
          <p:nvCxnSpPr>
            <p:cNvPr id="72" name="Straight Connector 71"/>
            <p:cNvCxnSpPr/>
            <p:nvPr/>
          </p:nvCxnSpPr>
          <p:spPr>
            <a:xfrm rot="5400000">
              <a:off x="2362200" y="3771106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3114675" y="251460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73"/>
          <p:cNvGrpSpPr/>
          <p:nvPr/>
        </p:nvGrpSpPr>
        <p:grpSpPr>
          <a:xfrm>
            <a:off x="1657336" y="3763986"/>
            <a:ext cx="533400" cy="2019300"/>
            <a:chOff x="3114675" y="2514600"/>
            <a:chExt cx="533400" cy="2019300"/>
          </a:xfrm>
        </p:grpSpPr>
        <p:cxnSp>
          <p:nvCxnSpPr>
            <p:cNvPr id="75" name="Straight Connector 74"/>
            <p:cNvCxnSpPr/>
            <p:nvPr/>
          </p:nvCxnSpPr>
          <p:spPr>
            <a:xfrm rot="5400000">
              <a:off x="2362200" y="3771106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3114675" y="251460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76"/>
          <p:cNvGrpSpPr/>
          <p:nvPr/>
        </p:nvGrpSpPr>
        <p:grpSpPr>
          <a:xfrm>
            <a:off x="1809736" y="3763986"/>
            <a:ext cx="533400" cy="2019300"/>
            <a:chOff x="3114675" y="2514600"/>
            <a:chExt cx="533400" cy="2019300"/>
          </a:xfrm>
        </p:grpSpPr>
        <p:cxnSp>
          <p:nvCxnSpPr>
            <p:cNvPr id="78" name="Straight Connector 77"/>
            <p:cNvCxnSpPr/>
            <p:nvPr/>
          </p:nvCxnSpPr>
          <p:spPr>
            <a:xfrm rot="5400000">
              <a:off x="2362200" y="3771106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 flipH="1" flipV="1">
              <a:off x="3114675" y="251460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79"/>
          <p:cNvGrpSpPr/>
          <p:nvPr/>
        </p:nvGrpSpPr>
        <p:grpSpPr>
          <a:xfrm>
            <a:off x="1962136" y="3763986"/>
            <a:ext cx="533400" cy="2019300"/>
            <a:chOff x="3114675" y="2514600"/>
            <a:chExt cx="533400" cy="2019300"/>
          </a:xfrm>
        </p:grpSpPr>
        <p:cxnSp>
          <p:nvCxnSpPr>
            <p:cNvPr id="81" name="Straight Connector 80"/>
            <p:cNvCxnSpPr/>
            <p:nvPr/>
          </p:nvCxnSpPr>
          <p:spPr>
            <a:xfrm rot="5400000">
              <a:off x="2362200" y="3771106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3114675" y="251460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82"/>
          <p:cNvGrpSpPr/>
          <p:nvPr/>
        </p:nvGrpSpPr>
        <p:grpSpPr>
          <a:xfrm>
            <a:off x="2114536" y="3763986"/>
            <a:ext cx="533400" cy="2019300"/>
            <a:chOff x="3114675" y="2514600"/>
            <a:chExt cx="533400" cy="2019300"/>
          </a:xfrm>
        </p:grpSpPr>
        <p:cxnSp>
          <p:nvCxnSpPr>
            <p:cNvPr id="84" name="Straight Connector 83"/>
            <p:cNvCxnSpPr/>
            <p:nvPr/>
          </p:nvCxnSpPr>
          <p:spPr>
            <a:xfrm rot="5400000">
              <a:off x="2362200" y="3771106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 flipH="1" flipV="1">
              <a:off x="3114675" y="251460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85"/>
          <p:cNvGrpSpPr/>
          <p:nvPr/>
        </p:nvGrpSpPr>
        <p:grpSpPr>
          <a:xfrm>
            <a:off x="2266936" y="3763986"/>
            <a:ext cx="533400" cy="2019300"/>
            <a:chOff x="3114675" y="2514600"/>
            <a:chExt cx="533400" cy="2019300"/>
          </a:xfrm>
        </p:grpSpPr>
        <p:cxnSp>
          <p:nvCxnSpPr>
            <p:cNvPr id="87" name="Straight Connector 86"/>
            <p:cNvCxnSpPr/>
            <p:nvPr/>
          </p:nvCxnSpPr>
          <p:spPr>
            <a:xfrm rot="5400000">
              <a:off x="2362200" y="3771106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 flipH="1" flipV="1">
              <a:off x="3114675" y="251460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88"/>
          <p:cNvGrpSpPr/>
          <p:nvPr/>
        </p:nvGrpSpPr>
        <p:grpSpPr>
          <a:xfrm>
            <a:off x="2419336" y="3763986"/>
            <a:ext cx="533400" cy="2019300"/>
            <a:chOff x="3114675" y="2514600"/>
            <a:chExt cx="533400" cy="2019300"/>
          </a:xfrm>
        </p:grpSpPr>
        <p:cxnSp>
          <p:nvCxnSpPr>
            <p:cNvPr id="90" name="Straight Connector 89"/>
            <p:cNvCxnSpPr/>
            <p:nvPr/>
          </p:nvCxnSpPr>
          <p:spPr>
            <a:xfrm rot="5400000">
              <a:off x="2362200" y="3771106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 flipH="1" flipV="1">
              <a:off x="3114675" y="251460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91"/>
          <p:cNvGrpSpPr/>
          <p:nvPr/>
        </p:nvGrpSpPr>
        <p:grpSpPr>
          <a:xfrm>
            <a:off x="2571736" y="3763986"/>
            <a:ext cx="533400" cy="2019300"/>
            <a:chOff x="3114675" y="2514600"/>
            <a:chExt cx="533400" cy="2019300"/>
          </a:xfrm>
        </p:grpSpPr>
        <p:cxnSp>
          <p:nvCxnSpPr>
            <p:cNvPr id="93" name="Straight Connector 92"/>
            <p:cNvCxnSpPr/>
            <p:nvPr/>
          </p:nvCxnSpPr>
          <p:spPr>
            <a:xfrm rot="5400000">
              <a:off x="2362200" y="3771106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 flipH="1" flipV="1">
              <a:off x="3114675" y="251460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94"/>
          <p:cNvGrpSpPr/>
          <p:nvPr/>
        </p:nvGrpSpPr>
        <p:grpSpPr>
          <a:xfrm>
            <a:off x="2724136" y="3763986"/>
            <a:ext cx="533400" cy="2019300"/>
            <a:chOff x="3114675" y="2514600"/>
            <a:chExt cx="533400" cy="2019300"/>
          </a:xfrm>
        </p:grpSpPr>
        <p:cxnSp>
          <p:nvCxnSpPr>
            <p:cNvPr id="96" name="Straight Connector 95"/>
            <p:cNvCxnSpPr/>
            <p:nvPr/>
          </p:nvCxnSpPr>
          <p:spPr>
            <a:xfrm rot="5400000">
              <a:off x="2362200" y="3771106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3114675" y="2514600"/>
              <a:ext cx="533400" cy="533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8" name="Straight Connector 97"/>
          <p:cNvCxnSpPr/>
          <p:nvPr/>
        </p:nvCxnSpPr>
        <p:spPr>
          <a:xfrm>
            <a:off x="666736" y="4154511"/>
            <a:ext cx="23241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>
            <a:off x="2239155" y="4916511"/>
            <a:ext cx="152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761986" y="4059261"/>
            <a:ext cx="23241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5400000">
            <a:off x="2334405" y="4821261"/>
            <a:ext cx="152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866761" y="3964011"/>
            <a:ext cx="23241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5400000">
            <a:off x="2439180" y="4726011"/>
            <a:ext cx="152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962011" y="3868761"/>
            <a:ext cx="23241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>
            <a:off x="2534430" y="4630761"/>
            <a:ext cx="152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6" name="Object 105"/>
          <p:cNvGraphicFramePr>
            <a:graphicFrameLocks noChangeAspect="1"/>
          </p:cNvGraphicFramePr>
          <p:nvPr/>
        </p:nvGraphicFramePr>
        <p:xfrm>
          <a:off x="1466850" y="5710257"/>
          <a:ext cx="576263" cy="576263"/>
        </p:xfrm>
        <a:graphic>
          <a:graphicData uri="http://schemas.openxmlformats.org/presentationml/2006/ole">
            <p:oleObj spid="_x0000_s168966" name="Equation" r:id="rId7" imgW="215640" imgH="215640" progId="Equation.3">
              <p:embed/>
            </p:oleObj>
          </a:graphicData>
        </a:graphic>
      </p:graphicFrame>
      <p:sp>
        <p:nvSpPr>
          <p:cNvPr id="110" name="Oval 109"/>
          <p:cNvSpPr/>
          <p:nvPr/>
        </p:nvSpPr>
        <p:spPr>
          <a:xfrm>
            <a:off x="2000232" y="4752395"/>
            <a:ext cx="114300" cy="1143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133"/>
          <p:cNvGrpSpPr/>
          <p:nvPr/>
        </p:nvGrpSpPr>
        <p:grpSpPr>
          <a:xfrm>
            <a:off x="4526560" y="5000636"/>
            <a:ext cx="4474596" cy="1303758"/>
            <a:chOff x="3718496" y="4661605"/>
            <a:chExt cx="4474596" cy="1303758"/>
          </a:xfrm>
        </p:grpSpPr>
        <p:graphicFrame>
          <p:nvGraphicFramePr>
            <p:cNvPr id="128" name="Object 16"/>
            <p:cNvGraphicFramePr>
              <a:graphicFrameLocks noChangeAspect="1"/>
            </p:cNvGraphicFramePr>
            <p:nvPr/>
          </p:nvGraphicFramePr>
          <p:xfrm>
            <a:off x="5275020" y="4661605"/>
            <a:ext cx="2456786" cy="526781"/>
          </p:xfrm>
          <a:graphic>
            <a:graphicData uri="http://schemas.openxmlformats.org/presentationml/2006/ole">
              <p:oleObj spid="_x0000_s168967" name="Equation" r:id="rId8" imgW="1066680" imgH="228600" progId="Equation.3">
                <p:embed/>
              </p:oleObj>
            </a:graphicData>
          </a:graphic>
        </p:graphicFrame>
        <p:sp>
          <p:nvSpPr>
            <p:cNvPr id="129" name="TextBox 128"/>
            <p:cNvSpPr txBox="1"/>
            <p:nvPr/>
          </p:nvSpPr>
          <p:spPr bwMode="auto">
            <a:xfrm>
              <a:off x="3718496" y="4750917"/>
              <a:ext cx="1526380" cy="400110"/>
            </a:xfrm>
            <a:prstGeom prst="rect">
              <a:avLst/>
            </a:prstGeom>
            <a:noFill/>
            <a:ln>
              <a:miter lim="800000"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i="0" dirty="0" smtClean="0">
                  <a:latin typeface="Arial" pitchFamily="34" charset="0"/>
                  <a:ea typeface="新細明體" charset="-120"/>
                  <a:cs typeface="Arial" pitchFamily="34" charset="0"/>
                </a:rPr>
                <a:t>Range Cell:</a:t>
              </a:r>
              <a:endParaRPr lang="en-US" sz="2000" i="0" dirty="0">
                <a:latin typeface="Arial" pitchFamily="34" charset="0"/>
                <a:ea typeface="新細明體" charset="-120"/>
                <a:cs typeface="Arial" pitchFamily="34" charset="0"/>
              </a:endParaRPr>
            </a:p>
          </p:txBody>
        </p:sp>
        <p:graphicFrame>
          <p:nvGraphicFramePr>
            <p:cNvPr id="130" name="Object 6"/>
            <p:cNvGraphicFramePr>
              <a:graphicFrameLocks noChangeAspect="1"/>
            </p:cNvGraphicFramePr>
            <p:nvPr/>
          </p:nvGraphicFramePr>
          <p:xfrm>
            <a:off x="5268232" y="5043227"/>
            <a:ext cx="2567670" cy="508234"/>
          </p:xfrm>
          <a:graphic>
            <a:graphicData uri="http://schemas.openxmlformats.org/presentationml/2006/ole">
              <p:oleObj spid="_x0000_s168968" name="Equation" r:id="rId9" imgW="1091880" imgH="215640" progId="Equation.3">
                <p:embed/>
              </p:oleObj>
            </a:graphicData>
          </a:graphic>
        </p:graphicFrame>
        <p:graphicFrame>
          <p:nvGraphicFramePr>
            <p:cNvPr id="131" name="Object 7"/>
            <p:cNvGraphicFramePr>
              <a:graphicFrameLocks noChangeAspect="1"/>
            </p:cNvGraphicFramePr>
            <p:nvPr/>
          </p:nvGraphicFramePr>
          <p:xfrm>
            <a:off x="5286380" y="5429264"/>
            <a:ext cx="2906712" cy="536099"/>
          </p:xfrm>
          <a:graphic>
            <a:graphicData uri="http://schemas.openxmlformats.org/presentationml/2006/ole">
              <p:oleObj spid="_x0000_s168969" name="Equation" r:id="rId10" imgW="1244520" imgH="228600" progId="Equation.3">
                <p:embed/>
              </p:oleObj>
            </a:graphicData>
          </a:graphic>
        </p:graphicFrame>
        <p:sp>
          <p:nvSpPr>
            <p:cNvPr id="132" name="TextBox 131"/>
            <p:cNvSpPr txBox="1"/>
            <p:nvPr/>
          </p:nvSpPr>
          <p:spPr bwMode="auto">
            <a:xfrm>
              <a:off x="3727381" y="5101857"/>
              <a:ext cx="1669047" cy="400110"/>
            </a:xfrm>
            <a:prstGeom prst="rect">
              <a:avLst/>
            </a:prstGeom>
            <a:noFill/>
            <a:ln>
              <a:miter lim="800000"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i="0" dirty="0" smtClean="0">
                  <a:latin typeface="Arial" pitchFamily="34" charset="0"/>
                  <a:ea typeface="新細明體" charset="-120"/>
                  <a:cs typeface="Arial" pitchFamily="34" charset="0"/>
                </a:rPr>
                <a:t>Doppler Cell:</a:t>
              </a:r>
              <a:endParaRPr lang="en-US" sz="2000" i="0" dirty="0">
                <a:latin typeface="Arial" pitchFamily="34" charset="0"/>
                <a:ea typeface="新細明體" charset="-120"/>
                <a:cs typeface="Arial" pitchFamily="34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 bwMode="auto">
            <a:xfrm>
              <a:off x="3751026" y="5470061"/>
              <a:ext cx="1426994" cy="400110"/>
            </a:xfrm>
            <a:prstGeom prst="rect">
              <a:avLst/>
            </a:prstGeom>
            <a:noFill/>
            <a:ln>
              <a:miter lim="800000"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i="0" dirty="0" smtClean="0">
                  <a:latin typeface="Arial" pitchFamily="34" charset="0"/>
                  <a:ea typeface="新細明體" charset="-120"/>
                  <a:cs typeface="Arial" pitchFamily="34" charset="0"/>
                </a:rPr>
                <a:t>Angle Cell:</a:t>
              </a:r>
              <a:endParaRPr lang="en-US" sz="2000" i="0" dirty="0">
                <a:latin typeface="Arial" pitchFamily="34" charset="0"/>
                <a:ea typeface="新細明體" charset="-120"/>
                <a:cs typeface="Arial" pitchFamily="34" charset="0"/>
              </a:endParaRPr>
            </a:p>
          </p:txBody>
        </p:sp>
      </p:grpSp>
      <p:graphicFrame>
        <p:nvGraphicFramePr>
          <p:cNvPr id="165909" name="Object 21"/>
          <p:cNvGraphicFramePr>
            <a:graphicFrameLocks noChangeAspect="1"/>
          </p:cNvGraphicFramePr>
          <p:nvPr/>
        </p:nvGraphicFramePr>
        <p:xfrm>
          <a:off x="63472" y="4643446"/>
          <a:ext cx="508000" cy="611188"/>
        </p:xfrm>
        <a:graphic>
          <a:graphicData uri="http://schemas.openxmlformats.org/presentationml/2006/ole">
            <p:oleObj spid="_x0000_s168970" name="Equation" r:id="rId11" imgW="190440" imgH="228600" progId="Equation.3">
              <p:embed/>
            </p:oleObj>
          </a:graphicData>
        </a:graphic>
      </p:graphicFrame>
      <p:graphicFrame>
        <p:nvGraphicFramePr>
          <p:cNvPr id="165910" name="Object 22"/>
          <p:cNvGraphicFramePr>
            <a:graphicFrameLocks noChangeAspect="1"/>
          </p:cNvGraphicFramePr>
          <p:nvPr/>
        </p:nvGraphicFramePr>
        <p:xfrm>
          <a:off x="3143240" y="5335622"/>
          <a:ext cx="508000" cy="611188"/>
        </p:xfrm>
        <a:graphic>
          <a:graphicData uri="http://schemas.openxmlformats.org/presentationml/2006/ole">
            <p:oleObj spid="_x0000_s168971" name="Equation" r:id="rId12" imgW="190440" imgH="228600" progId="Equation.3">
              <p:embed/>
            </p:oleObj>
          </a:graphicData>
        </a:graphic>
      </p:graphicFrame>
      <p:cxnSp>
        <p:nvCxnSpPr>
          <p:cNvPr id="136" name="Straight Arrow Connector 135"/>
          <p:cNvCxnSpPr/>
          <p:nvPr/>
        </p:nvCxnSpPr>
        <p:spPr bwMode="auto">
          <a:xfrm rot="10800000" flipV="1">
            <a:off x="2143108" y="4286256"/>
            <a:ext cx="4000528" cy="500066"/>
          </a:xfrm>
          <a:prstGeom prst="straightConnector1">
            <a:avLst/>
          </a:prstGeom>
          <a:noFill/>
          <a:ln w="5715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52" name="Object 4"/>
          <p:cNvGraphicFramePr>
            <a:graphicFrameLocks noChangeAspect="1"/>
          </p:cNvGraphicFramePr>
          <p:nvPr/>
        </p:nvGraphicFramePr>
        <p:xfrm>
          <a:off x="642910" y="1285860"/>
          <a:ext cx="3020210" cy="1428760"/>
        </p:xfrm>
        <a:graphic>
          <a:graphicData uri="http://schemas.openxmlformats.org/presentationml/2006/ole">
            <p:oleObj spid="_x0000_s169986" name="Equation" r:id="rId3" imgW="939600" imgH="444240" progId="Equation.3">
              <p:embed/>
            </p:oleObj>
          </a:graphicData>
        </a:graphic>
      </p:graphicFrame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pitchFamily="34" charset="0"/>
              </a:rPr>
              <a:t>Compressed Sensing MIMO Radar Receiver</a:t>
            </a:r>
            <a:endParaRPr lang="en-US" sz="28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31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243926" y="1480878"/>
            <a:ext cx="184731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endParaRPr lang="en-US" i="0" dirty="0" smtClean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aphicFrame>
        <p:nvGraphicFramePr>
          <p:cNvPr id="165897" name="Object 9"/>
          <p:cNvGraphicFramePr>
            <a:graphicFrameLocks noChangeAspect="1"/>
          </p:cNvGraphicFramePr>
          <p:nvPr/>
        </p:nvGraphicFramePr>
        <p:xfrm>
          <a:off x="667456" y="2706755"/>
          <a:ext cx="2857520" cy="650807"/>
        </p:xfrm>
        <a:graphic>
          <a:graphicData uri="http://schemas.openxmlformats.org/presentationml/2006/ole">
            <p:oleObj spid="_x0000_s169989" name="Equation" r:id="rId4" imgW="1002960" imgH="228600" progId="Equation.3">
              <p:embed/>
            </p:oleObj>
          </a:graphicData>
        </a:graphic>
      </p:graphicFrame>
      <p:grpSp>
        <p:nvGrpSpPr>
          <p:cNvPr id="118" name="Group 117"/>
          <p:cNvGrpSpPr/>
          <p:nvPr/>
        </p:nvGrpSpPr>
        <p:grpSpPr>
          <a:xfrm>
            <a:off x="5341950" y="2643182"/>
            <a:ext cx="3587768" cy="2522534"/>
            <a:chOff x="5341950" y="2643182"/>
            <a:chExt cx="3587768" cy="2522534"/>
          </a:xfrm>
        </p:grpSpPr>
        <p:sp>
          <p:nvSpPr>
            <p:cNvPr id="119" name="Cube 118"/>
            <p:cNvSpPr/>
            <p:nvPr/>
          </p:nvSpPr>
          <p:spPr>
            <a:xfrm>
              <a:off x="5869014" y="2643182"/>
              <a:ext cx="2809875" cy="2019300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0" name="Group 28"/>
            <p:cNvGrpSpPr/>
            <p:nvPr/>
          </p:nvGrpSpPr>
          <p:grpSpPr>
            <a:xfrm>
              <a:off x="5869014" y="2795582"/>
              <a:ext cx="2828925" cy="533400"/>
              <a:chOff x="2971800" y="2686050"/>
              <a:chExt cx="2828925" cy="533400"/>
            </a:xfrm>
          </p:grpSpPr>
          <p:cxnSp>
            <p:nvCxnSpPr>
              <p:cNvPr id="210" name="Straight Connector 209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1" name="Group 31"/>
            <p:cNvGrpSpPr/>
            <p:nvPr/>
          </p:nvGrpSpPr>
          <p:grpSpPr>
            <a:xfrm>
              <a:off x="5869014" y="2947982"/>
              <a:ext cx="2828925" cy="533400"/>
              <a:chOff x="2971800" y="2686050"/>
              <a:chExt cx="2828925" cy="533400"/>
            </a:xfrm>
          </p:grpSpPr>
          <p:cxnSp>
            <p:nvCxnSpPr>
              <p:cNvPr id="208" name="Straight Connector 207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2" name="Group 34"/>
            <p:cNvGrpSpPr/>
            <p:nvPr/>
          </p:nvGrpSpPr>
          <p:grpSpPr>
            <a:xfrm>
              <a:off x="5869014" y="3100382"/>
              <a:ext cx="2828925" cy="533400"/>
              <a:chOff x="2971800" y="2686050"/>
              <a:chExt cx="2828925" cy="533400"/>
            </a:xfrm>
          </p:grpSpPr>
          <p:cxnSp>
            <p:nvCxnSpPr>
              <p:cNvPr id="206" name="Straight Connector 205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" name="Group 37"/>
            <p:cNvGrpSpPr/>
            <p:nvPr/>
          </p:nvGrpSpPr>
          <p:grpSpPr>
            <a:xfrm>
              <a:off x="5869014" y="3233732"/>
              <a:ext cx="2828925" cy="533400"/>
              <a:chOff x="2971800" y="2686050"/>
              <a:chExt cx="2828925" cy="533400"/>
            </a:xfrm>
          </p:grpSpPr>
          <p:cxnSp>
            <p:nvCxnSpPr>
              <p:cNvPr id="204" name="Straight Connector 203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Group 40"/>
            <p:cNvGrpSpPr/>
            <p:nvPr/>
          </p:nvGrpSpPr>
          <p:grpSpPr>
            <a:xfrm>
              <a:off x="5869014" y="3386132"/>
              <a:ext cx="2828925" cy="533400"/>
              <a:chOff x="2971800" y="2686050"/>
              <a:chExt cx="2828925" cy="533400"/>
            </a:xfrm>
          </p:grpSpPr>
          <p:cxnSp>
            <p:nvCxnSpPr>
              <p:cNvPr id="202" name="Straight Connector 201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Group 43"/>
            <p:cNvGrpSpPr/>
            <p:nvPr/>
          </p:nvGrpSpPr>
          <p:grpSpPr>
            <a:xfrm>
              <a:off x="5869014" y="3538532"/>
              <a:ext cx="2828925" cy="533400"/>
              <a:chOff x="2971800" y="2686050"/>
              <a:chExt cx="2828925" cy="533400"/>
            </a:xfrm>
          </p:grpSpPr>
          <p:cxnSp>
            <p:nvCxnSpPr>
              <p:cNvPr id="200" name="Straight Connector 199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6" name="Group 46"/>
            <p:cNvGrpSpPr/>
            <p:nvPr/>
          </p:nvGrpSpPr>
          <p:grpSpPr>
            <a:xfrm>
              <a:off x="5869014" y="3690932"/>
              <a:ext cx="2828925" cy="533400"/>
              <a:chOff x="2971800" y="2686050"/>
              <a:chExt cx="2828925" cy="533400"/>
            </a:xfrm>
          </p:grpSpPr>
          <p:cxnSp>
            <p:nvCxnSpPr>
              <p:cNvPr id="198" name="Straight Connector 197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Group 49"/>
            <p:cNvGrpSpPr/>
            <p:nvPr/>
          </p:nvGrpSpPr>
          <p:grpSpPr>
            <a:xfrm>
              <a:off x="5869014" y="3843332"/>
              <a:ext cx="2828925" cy="533400"/>
              <a:chOff x="2971800" y="2686050"/>
              <a:chExt cx="2828925" cy="533400"/>
            </a:xfrm>
          </p:grpSpPr>
          <p:cxnSp>
            <p:nvCxnSpPr>
              <p:cNvPr id="196" name="Straight Connector 195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4" name="Group 52"/>
            <p:cNvGrpSpPr/>
            <p:nvPr/>
          </p:nvGrpSpPr>
          <p:grpSpPr>
            <a:xfrm>
              <a:off x="5869014" y="3995732"/>
              <a:ext cx="2828925" cy="533400"/>
              <a:chOff x="2971800" y="2686050"/>
              <a:chExt cx="2828925" cy="533400"/>
            </a:xfrm>
          </p:grpSpPr>
          <p:cxnSp>
            <p:nvCxnSpPr>
              <p:cNvPr id="194" name="Straight Connector 193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5" name="Group 55"/>
            <p:cNvGrpSpPr/>
            <p:nvPr/>
          </p:nvGrpSpPr>
          <p:grpSpPr>
            <a:xfrm>
              <a:off x="6011889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92" name="Straight Connector 191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7" name="Group 58"/>
            <p:cNvGrpSpPr/>
            <p:nvPr/>
          </p:nvGrpSpPr>
          <p:grpSpPr>
            <a:xfrm>
              <a:off x="6164289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90" name="Straight Connector 189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8" name="Group 61"/>
            <p:cNvGrpSpPr/>
            <p:nvPr/>
          </p:nvGrpSpPr>
          <p:grpSpPr>
            <a:xfrm>
              <a:off x="6326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88" name="Straight Connector 187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9" name="Group 64"/>
            <p:cNvGrpSpPr/>
            <p:nvPr/>
          </p:nvGrpSpPr>
          <p:grpSpPr>
            <a:xfrm>
              <a:off x="6478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86" name="Straight Connector 185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0" name="Group 67"/>
            <p:cNvGrpSpPr/>
            <p:nvPr/>
          </p:nvGrpSpPr>
          <p:grpSpPr>
            <a:xfrm>
              <a:off x="66310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84" name="Straight Connector 183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1" name="Group 70"/>
            <p:cNvGrpSpPr/>
            <p:nvPr/>
          </p:nvGrpSpPr>
          <p:grpSpPr>
            <a:xfrm>
              <a:off x="67834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82" name="Straight Connector 181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2" name="Group 73"/>
            <p:cNvGrpSpPr/>
            <p:nvPr/>
          </p:nvGrpSpPr>
          <p:grpSpPr>
            <a:xfrm>
              <a:off x="69358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80" name="Straight Connector 179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3" name="Group 76"/>
            <p:cNvGrpSpPr/>
            <p:nvPr/>
          </p:nvGrpSpPr>
          <p:grpSpPr>
            <a:xfrm>
              <a:off x="7088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8" name="Straight Connector 177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4" name="Group 79"/>
            <p:cNvGrpSpPr/>
            <p:nvPr/>
          </p:nvGrpSpPr>
          <p:grpSpPr>
            <a:xfrm>
              <a:off x="7240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6" name="Straight Connector 175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5" name="Group 82"/>
            <p:cNvGrpSpPr/>
            <p:nvPr/>
          </p:nvGrpSpPr>
          <p:grpSpPr>
            <a:xfrm>
              <a:off x="73930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4" name="Straight Connector 173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6" name="Group 85"/>
            <p:cNvGrpSpPr/>
            <p:nvPr/>
          </p:nvGrpSpPr>
          <p:grpSpPr>
            <a:xfrm>
              <a:off x="75454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2" name="Straight Connector 171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Group 88"/>
            <p:cNvGrpSpPr/>
            <p:nvPr/>
          </p:nvGrpSpPr>
          <p:grpSpPr>
            <a:xfrm>
              <a:off x="76978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0" name="Straight Connector 169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Group 91"/>
            <p:cNvGrpSpPr/>
            <p:nvPr/>
          </p:nvGrpSpPr>
          <p:grpSpPr>
            <a:xfrm>
              <a:off x="7850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68" name="Straight Connector 167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9" name="Group 94"/>
            <p:cNvGrpSpPr/>
            <p:nvPr/>
          </p:nvGrpSpPr>
          <p:grpSpPr>
            <a:xfrm>
              <a:off x="8002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66" name="Straight Connector 165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0" name="Straight Connector 149"/>
            <p:cNvCxnSpPr/>
            <p:nvPr/>
          </p:nvCxnSpPr>
          <p:spPr>
            <a:xfrm>
              <a:off x="5945214" y="303370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rot="5400000">
              <a:off x="7517633" y="379570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6040464" y="293845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rot="5400000">
              <a:off x="7612883" y="370045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6145239" y="284320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5400000">
              <a:off x="7717658" y="360520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6240489" y="274795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5400000">
              <a:off x="7812908" y="350995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58" name="Object 157"/>
            <p:cNvGraphicFramePr>
              <a:graphicFrameLocks noChangeAspect="1"/>
            </p:cNvGraphicFramePr>
            <p:nvPr/>
          </p:nvGraphicFramePr>
          <p:xfrm>
            <a:off x="6745328" y="4589453"/>
            <a:ext cx="576263" cy="576263"/>
          </p:xfrm>
          <a:graphic>
            <a:graphicData uri="http://schemas.openxmlformats.org/presentationml/2006/ole">
              <p:oleObj spid="_x0000_s170000" name="Equation" r:id="rId5" imgW="215640" imgH="215640" progId="Equation.3">
                <p:embed/>
              </p:oleObj>
            </a:graphicData>
          </a:graphic>
        </p:graphicFrame>
        <p:sp>
          <p:nvSpPr>
            <p:cNvPr id="159" name="Oval 158"/>
            <p:cNvSpPr/>
            <p:nvPr/>
          </p:nvSpPr>
          <p:spPr>
            <a:xfrm>
              <a:off x="7278710" y="3631591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60" name="Object 21"/>
            <p:cNvGraphicFramePr>
              <a:graphicFrameLocks noChangeAspect="1"/>
            </p:cNvGraphicFramePr>
            <p:nvPr/>
          </p:nvGraphicFramePr>
          <p:xfrm>
            <a:off x="5341950" y="3522642"/>
            <a:ext cx="508000" cy="611188"/>
          </p:xfrm>
          <a:graphic>
            <a:graphicData uri="http://schemas.openxmlformats.org/presentationml/2006/ole">
              <p:oleObj spid="_x0000_s170001" name="Equation" r:id="rId6" imgW="190440" imgH="228600" progId="Equation.3">
                <p:embed/>
              </p:oleObj>
            </a:graphicData>
          </a:graphic>
        </p:graphicFrame>
        <p:graphicFrame>
          <p:nvGraphicFramePr>
            <p:cNvPr id="161" name="Object 22"/>
            <p:cNvGraphicFramePr>
              <a:graphicFrameLocks noChangeAspect="1"/>
            </p:cNvGraphicFramePr>
            <p:nvPr/>
          </p:nvGraphicFramePr>
          <p:xfrm>
            <a:off x="8421718" y="4214818"/>
            <a:ext cx="508000" cy="611188"/>
          </p:xfrm>
          <a:graphic>
            <a:graphicData uri="http://schemas.openxmlformats.org/presentationml/2006/ole">
              <p:oleObj spid="_x0000_s170002" name="Equation" r:id="rId7" imgW="190440" imgH="228600" progId="Equation.3">
                <p:embed/>
              </p:oleObj>
            </a:graphicData>
          </a:graphic>
        </p:graphicFrame>
        <p:sp>
          <p:nvSpPr>
            <p:cNvPr id="162" name="Oval 161"/>
            <p:cNvSpPr/>
            <p:nvPr/>
          </p:nvSpPr>
          <p:spPr>
            <a:xfrm>
              <a:off x="6671681" y="3469299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>
              <a:off x="6492536" y="39096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6974286" y="40620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/>
            <p:cNvSpPr/>
            <p:nvPr/>
          </p:nvSpPr>
          <p:spPr>
            <a:xfrm>
              <a:off x="7409507" y="42144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angle 73"/>
          <p:cNvSpPr>
            <a:spLocks noChangeArrowheads="1"/>
          </p:cNvSpPr>
          <p:nvPr/>
        </p:nvSpPr>
        <p:spPr bwMode="auto">
          <a:xfrm>
            <a:off x="500034" y="3643314"/>
            <a:ext cx="3429024" cy="642942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16" name="Rectangle 73"/>
          <p:cNvSpPr>
            <a:spLocks noChangeArrowheads="1"/>
          </p:cNvSpPr>
          <p:nvPr/>
        </p:nvSpPr>
        <p:spPr bwMode="auto">
          <a:xfrm>
            <a:off x="571472" y="1785926"/>
            <a:ext cx="500066" cy="571504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aphicFrame>
        <p:nvGraphicFramePr>
          <p:cNvPr id="163852" name="Object 4"/>
          <p:cNvGraphicFramePr>
            <a:graphicFrameLocks noChangeAspect="1"/>
          </p:cNvGraphicFramePr>
          <p:nvPr/>
        </p:nvGraphicFramePr>
        <p:xfrm>
          <a:off x="642910" y="1285860"/>
          <a:ext cx="3020210" cy="1428760"/>
        </p:xfrm>
        <a:graphic>
          <a:graphicData uri="http://schemas.openxmlformats.org/presentationml/2006/ole">
            <p:oleObj spid="_x0000_s171010" name="Equation" r:id="rId3" imgW="939600" imgH="444240" progId="Equation.3">
              <p:embed/>
            </p:oleObj>
          </a:graphicData>
        </a:graphic>
      </p:graphicFrame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pitchFamily="34" charset="0"/>
              </a:rPr>
              <a:t>Compressed Sensing MIMO Radar Receiver</a:t>
            </a:r>
            <a:endParaRPr lang="en-US" sz="28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32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243926" y="1480878"/>
            <a:ext cx="184731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endParaRPr lang="en-US" i="0" dirty="0" smtClean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aphicFrame>
        <p:nvGraphicFramePr>
          <p:cNvPr id="165897" name="Object 9"/>
          <p:cNvGraphicFramePr>
            <a:graphicFrameLocks noChangeAspect="1"/>
          </p:cNvGraphicFramePr>
          <p:nvPr/>
        </p:nvGraphicFramePr>
        <p:xfrm>
          <a:off x="667456" y="2706755"/>
          <a:ext cx="2857520" cy="650807"/>
        </p:xfrm>
        <a:graphic>
          <a:graphicData uri="http://schemas.openxmlformats.org/presentationml/2006/ole">
            <p:oleObj spid="_x0000_s171011" name="Equation" r:id="rId4" imgW="1002960" imgH="228600" progId="Equation.3">
              <p:embed/>
            </p:oleObj>
          </a:graphicData>
        </a:graphic>
      </p:graphicFrame>
      <p:graphicFrame>
        <p:nvGraphicFramePr>
          <p:cNvPr id="169996" name="Object 12"/>
          <p:cNvGraphicFramePr>
            <a:graphicFrameLocks noChangeAspect="1"/>
          </p:cNvGraphicFramePr>
          <p:nvPr/>
        </p:nvGraphicFramePr>
        <p:xfrm>
          <a:off x="571472" y="3714752"/>
          <a:ext cx="407987" cy="531813"/>
        </p:xfrm>
        <a:graphic>
          <a:graphicData uri="http://schemas.openxmlformats.org/presentationml/2006/ole">
            <p:oleObj spid="_x0000_s171015" name="Equation" r:id="rId5" imgW="126720" imgH="164880" progId="Equation.3">
              <p:embed/>
            </p:oleObj>
          </a:graphicData>
        </a:graphic>
      </p:graphicFrame>
      <p:sp>
        <p:nvSpPr>
          <p:cNvPr id="112" name="TextBox 111"/>
          <p:cNvSpPr txBox="1"/>
          <p:nvPr/>
        </p:nvSpPr>
        <p:spPr bwMode="auto">
          <a:xfrm>
            <a:off x="1075267" y="3749921"/>
            <a:ext cx="2565126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Received waveforms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pSp>
        <p:nvGrpSpPr>
          <p:cNvPr id="118" name="Group 117"/>
          <p:cNvGrpSpPr/>
          <p:nvPr/>
        </p:nvGrpSpPr>
        <p:grpSpPr>
          <a:xfrm>
            <a:off x="5341950" y="2643182"/>
            <a:ext cx="3587768" cy="2522534"/>
            <a:chOff x="5341950" y="2643182"/>
            <a:chExt cx="3587768" cy="2522534"/>
          </a:xfrm>
        </p:grpSpPr>
        <p:sp>
          <p:nvSpPr>
            <p:cNvPr id="119" name="Cube 118"/>
            <p:cNvSpPr/>
            <p:nvPr/>
          </p:nvSpPr>
          <p:spPr>
            <a:xfrm>
              <a:off x="5869014" y="2643182"/>
              <a:ext cx="2809875" cy="2019300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0" name="Group 28"/>
            <p:cNvGrpSpPr/>
            <p:nvPr/>
          </p:nvGrpSpPr>
          <p:grpSpPr>
            <a:xfrm>
              <a:off x="5869014" y="2795582"/>
              <a:ext cx="2828925" cy="533400"/>
              <a:chOff x="2971800" y="2686050"/>
              <a:chExt cx="2828925" cy="533400"/>
            </a:xfrm>
          </p:grpSpPr>
          <p:cxnSp>
            <p:nvCxnSpPr>
              <p:cNvPr id="203" name="Straight Connector 202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1" name="Group 31"/>
            <p:cNvGrpSpPr/>
            <p:nvPr/>
          </p:nvGrpSpPr>
          <p:grpSpPr>
            <a:xfrm>
              <a:off x="5869014" y="2947982"/>
              <a:ext cx="2828925" cy="533400"/>
              <a:chOff x="2971800" y="2686050"/>
              <a:chExt cx="2828925" cy="533400"/>
            </a:xfrm>
          </p:grpSpPr>
          <p:cxnSp>
            <p:nvCxnSpPr>
              <p:cNvPr id="201" name="Straight Connector 200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2" name="Group 34"/>
            <p:cNvGrpSpPr/>
            <p:nvPr/>
          </p:nvGrpSpPr>
          <p:grpSpPr>
            <a:xfrm>
              <a:off x="5869014" y="3100382"/>
              <a:ext cx="2828925" cy="533400"/>
              <a:chOff x="2971800" y="2686050"/>
              <a:chExt cx="2828925" cy="533400"/>
            </a:xfrm>
          </p:grpSpPr>
          <p:cxnSp>
            <p:nvCxnSpPr>
              <p:cNvPr id="199" name="Straight Connector 198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" name="Group 37"/>
            <p:cNvGrpSpPr/>
            <p:nvPr/>
          </p:nvGrpSpPr>
          <p:grpSpPr>
            <a:xfrm>
              <a:off x="5869014" y="3233732"/>
              <a:ext cx="2828925" cy="533400"/>
              <a:chOff x="2971800" y="2686050"/>
              <a:chExt cx="2828925" cy="533400"/>
            </a:xfrm>
          </p:grpSpPr>
          <p:cxnSp>
            <p:nvCxnSpPr>
              <p:cNvPr id="197" name="Straight Connector 196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Group 40"/>
            <p:cNvGrpSpPr/>
            <p:nvPr/>
          </p:nvGrpSpPr>
          <p:grpSpPr>
            <a:xfrm>
              <a:off x="5869014" y="3386132"/>
              <a:ext cx="2828925" cy="533400"/>
              <a:chOff x="2971800" y="2686050"/>
              <a:chExt cx="2828925" cy="533400"/>
            </a:xfrm>
          </p:grpSpPr>
          <p:cxnSp>
            <p:nvCxnSpPr>
              <p:cNvPr id="195" name="Straight Connector 194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Group 43"/>
            <p:cNvGrpSpPr/>
            <p:nvPr/>
          </p:nvGrpSpPr>
          <p:grpSpPr>
            <a:xfrm>
              <a:off x="5869014" y="3538532"/>
              <a:ext cx="2828925" cy="533400"/>
              <a:chOff x="2971800" y="2686050"/>
              <a:chExt cx="2828925" cy="533400"/>
            </a:xfrm>
          </p:grpSpPr>
          <p:cxnSp>
            <p:nvCxnSpPr>
              <p:cNvPr id="193" name="Straight Connector 192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6" name="Group 46"/>
            <p:cNvGrpSpPr/>
            <p:nvPr/>
          </p:nvGrpSpPr>
          <p:grpSpPr>
            <a:xfrm>
              <a:off x="5869014" y="3690932"/>
              <a:ext cx="2828925" cy="533400"/>
              <a:chOff x="2971800" y="2686050"/>
              <a:chExt cx="2828925" cy="533400"/>
            </a:xfrm>
          </p:grpSpPr>
          <p:cxnSp>
            <p:nvCxnSpPr>
              <p:cNvPr id="191" name="Straight Connector 190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Group 49"/>
            <p:cNvGrpSpPr/>
            <p:nvPr/>
          </p:nvGrpSpPr>
          <p:grpSpPr>
            <a:xfrm>
              <a:off x="5869014" y="3843332"/>
              <a:ext cx="2828925" cy="533400"/>
              <a:chOff x="2971800" y="2686050"/>
              <a:chExt cx="2828925" cy="533400"/>
            </a:xfrm>
          </p:grpSpPr>
          <p:cxnSp>
            <p:nvCxnSpPr>
              <p:cNvPr id="189" name="Straight Connector 188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Group 52"/>
            <p:cNvGrpSpPr/>
            <p:nvPr/>
          </p:nvGrpSpPr>
          <p:grpSpPr>
            <a:xfrm>
              <a:off x="5869014" y="3995732"/>
              <a:ext cx="2828925" cy="533400"/>
              <a:chOff x="2971800" y="2686050"/>
              <a:chExt cx="2828925" cy="533400"/>
            </a:xfrm>
          </p:grpSpPr>
          <p:cxnSp>
            <p:nvCxnSpPr>
              <p:cNvPr id="187" name="Straight Connector 186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55"/>
            <p:cNvGrpSpPr/>
            <p:nvPr/>
          </p:nvGrpSpPr>
          <p:grpSpPr>
            <a:xfrm>
              <a:off x="6011889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85" name="Straight Connector 184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0" name="Group 58"/>
            <p:cNvGrpSpPr/>
            <p:nvPr/>
          </p:nvGrpSpPr>
          <p:grpSpPr>
            <a:xfrm>
              <a:off x="6164289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83" name="Straight Connector 182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1" name="Group 61"/>
            <p:cNvGrpSpPr/>
            <p:nvPr/>
          </p:nvGrpSpPr>
          <p:grpSpPr>
            <a:xfrm>
              <a:off x="6326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81" name="Straight Connector 180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2" name="Group 64"/>
            <p:cNvGrpSpPr/>
            <p:nvPr/>
          </p:nvGrpSpPr>
          <p:grpSpPr>
            <a:xfrm>
              <a:off x="6478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9" name="Straight Connector 178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3" name="Group 67"/>
            <p:cNvGrpSpPr/>
            <p:nvPr/>
          </p:nvGrpSpPr>
          <p:grpSpPr>
            <a:xfrm>
              <a:off x="66310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7" name="Straight Connector 176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4" name="Group 70"/>
            <p:cNvGrpSpPr/>
            <p:nvPr/>
          </p:nvGrpSpPr>
          <p:grpSpPr>
            <a:xfrm>
              <a:off x="67834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5" name="Straight Connector 174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5" name="Group 73"/>
            <p:cNvGrpSpPr/>
            <p:nvPr/>
          </p:nvGrpSpPr>
          <p:grpSpPr>
            <a:xfrm>
              <a:off x="69358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3" name="Straight Connector 172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6" name="Group 76"/>
            <p:cNvGrpSpPr/>
            <p:nvPr/>
          </p:nvGrpSpPr>
          <p:grpSpPr>
            <a:xfrm>
              <a:off x="7088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1" name="Straight Connector 170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7" name="Group 79"/>
            <p:cNvGrpSpPr/>
            <p:nvPr/>
          </p:nvGrpSpPr>
          <p:grpSpPr>
            <a:xfrm>
              <a:off x="7240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69" name="Straight Connector 168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8" name="Group 82"/>
            <p:cNvGrpSpPr/>
            <p:nvPr/>
          </p:nvGrpSpPr>
          <p:grpSpPr>
            <a:xfrm>
              <a:off x="73930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67" name="Straight Connector 166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9" name="Group 85"/>
            <p:cNvGrpSpPr/>
            <p:nvPr/>
          </p:nvGrpSpPr>
          <p:grpSpPr>
            <a:xfrm>
              <a:off x="75454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65" name="Straight Connector 164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0" name="Group 88"/>
            <p:cNvGrpSpPr/>
            <p:nvPr/>
          </p:nvGrpSpPr>
          <p:grpSpPr>
            <a:xfrm>
              <a:off x="76978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63" name="Straight Connector 162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1" name="Group 91"/>
            <p:cNvGrpSpPr/>
            <p:nvPr/>
          </p:nvGrpSpPr>
          <p:grpSpPr>
            <a:xfrm>
              <a:off x="7850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2" name="Group 94"/>
            <p:cNvGrpSpPr/>
            <p:nvPr/>
          </p:nvGrpSpPr>
          <p:grpSpPr>
            <a:xfrm>
              <a:off x="8002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59" name="Straight Connector 158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3" name="Straight Connector 142"/>
            <p:cNvCxnSpPr/>
            <p:nvPr/>
          </p:nvCxnSpPr>
          <p:spPr>
            <a:xfrm>
              <a:off x="5945214" y="303370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rot="5400000">
              <a:off x="7517633" y="379570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6040464" y="293845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5400000">
              <a:off x="7612883" y="370045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6145239" y="284320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rot="5400000">
              <a:off x="7717658" y="360520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6240489" y="274795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rot="5400000">
              <a:off x="7812908" y="350995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51" name="Object 150"/>
            <p:cNvGraphicFramePr>
              <a:graphicFrameLocks noChangeAspect="1"/>
            </p:cNvGraphicFramePr>
            <p:nvPr/>
          </p:nvGraphicFramePr>
          <p:xfrm>
            <a:off x="6745328" y="4589453"/>
            <a:ext cx="576263" cy="576263"/>
          </p:xfrm>
          <a:graphic>
            <a:graphicData uri="http://schemas.openxmlformats.org/presentationml/2006/ole">
              <p:oleObj spid="_x0000_s171019" name="Equation" r:id="rId6" imgW="215640" imgH="215640" progId="Equation.3">
                <p:embed/>
              </p:oleObj>
            </a:graphicData>
          </a:graphic>
        </p:graphicFrame>
        <p:sp>
          <p:nvSpPr>
            <p:cNvPr id="152" name="Oval 151"/>
            <p:cNvSpPr/>
            <p:nvPr/>
          </p:nvSpPr>
          <p:spPr>
            <a:xfrm>
              <a:off x="7278710" y="3631591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53" name="Object 21"/>
            <p:cNvGraphicFramePr>
              <a:graphicFrameLocks noChangeAspect="1"/>
            </p:cNvGraphicFramePr>
            <p:nvPr/>
          </p:nvGraphicFramePr>
          <p:xfrm>
            <a:off x="5341950" y="3522642"/>
            <a:ext cx="508000" cy="611188"/>
          </p:xfrm>
          <a:graphic>
            <a:graphicData uri="http://schemas.openxmlformats.org/presentationml/2006/ole">
              <p:oleObj spid="_x0000_s171020" name="Equation" r:id="rId7" imgW="190440" imgH="228600" progId="Equation.3">
                <p:embed/>
              </p:oleObj>
            </a:graphicData>
          </a:graphic>
        </p:graphicFrame>
        <p:graphicFrame>
          <p:nvGraphicFramePr>
            <p:cNvPr id="154" name="Object 22"/>
            <p:cNvGraphicFramePr>
              <a:graphicFrameLocks noChangeAspect="1"/>
            </p:cNvGraphicFramePr>
            <p:nvPr/>
          </p:nvGraphicFramePr>
          <p:xfrm>
            <a:off x="8421718" y="4214818"/>
            <a:ext cx="508000" cy="611188"/>
          </p:xfrm>
          <a:graphic>
            <a:graphicData uri="http://schemas.openxmlformats.org/presentationml/2006/ole">
              <p:oleObj spid="_x0000_s171021" name="Equation" r:id="rId8" imgW="190440" imgH="228600" progId="Equation.3">
                <p:embed/>
              </p:oleObj>
            </a:graphicData>
          </a:graphic>
        </p:graphicFrame>
        <p:sp>
          <p:nvSpPr>
            <p:cNvPr id="155" name="Oval 154"/>
            <p:cNvSpPr/>
            <p:nvPr/>
          </p:nvSpPr>
          <p:spPr>
            <a:xfrm>
              <a:off x="6671681" y="3469299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/>
            <p:cNvSpPr/>
            <p:nvPr/>
          </p:nvSpPr>
          <p:spPr>
            <a:xfrm>
              <a:off x="6492536" y="39096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>
              <a:off x="6974286" y="40620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>
              <a:off x="7409507" y="42144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73"/>
          <p:cNvSpPr>
            <a:spLocks noChangeArrowheads="1"/>
          </p:cNvSpPr>
          <p:nvPr/>
        </p:nvSpPr>
        <p:spPr bwMode="auto">
          <a:xfrm>
            <a:off x="2630351" y="1785926"/>
            <a:ext cx="428628" cy="500066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aphicFrame>
        <p:nvGraphicFramePr>
          <p:cNvPr id="163852" name="Object 4"/>
          <p:cNvGraphicFramePr>
            <a:graphicFrameLocks noChangeAspect="1"/>
          </p:cNvGraphicFramePr>
          <p:nvPr/>
        </p:nvGraphicFramePr>
        <p:xfrm>
          <a:off x="642910" y="1285860"/>
          <a:ext cx="3020210" cy="1428760"/>
        </p:xfrm>
        <a:graphic>
          <a:graphicData uri="http://schemas.openxmlformats.org/presentationml/2006/ole">
            <p:oleObj spid="_x0000_s172034" name="Equation" r:id="rId3" imgW="939600" imgH="444240" progId="Equation.3">
              <p:embed/>
            </p:oleObj>
          </a:graphicData>
        </a:graphic>
      </p:graphicFrame>
      <p:sp>
        <p:nvSpPr>
          <p:cNvPr id="117" name="Rectangle 73"/>
          <p:cNvSpPr>
            <a:spLocks noChangeArrowheads="1"/>
          </p:cNvSpPr>
          <p:nvPr/>
        </p:nvSpPr>
        <p:spPr bwMode="auto">
          <a:xfrm>
            <a:off x="500034" y="4203095"/>
            <a:ext cx="3429024" cy="642942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pitchFamily="34" charset="0"/>
              </a:rPr>
              <a:t>Compressed Sensing MIMO Radar Receiver</a:t>
            </a:r>
            <a:endParaRPr lang="en-US" sz="28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33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243926" y="1480878"/>
            <a:ext cx="184731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endParaRPr lang="en-US" i="0" dirty="0" smtClean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aphicFrame>
        <p:nvGraphicFramePr>
          <p:cNvPr id="165897" name="Object 9"/>
          <p:cNvGraphicFramePr>
            <a:graphicFrameLocks noChangeAspect="1"/>
          </p:cNvGraphicFramePr>
          <p:nvPr/>
        </p:nvGraphicFramePr>
        <p:xfrm>
          <a:off x="667456" y="2706755"/>
          <a:ext cx="2857520" cy="650807"/>
        </p:xfrm>
        <a:graphic>
          <a:graphicData uri="http://schemas.openxmlformats.org/presentationml/2006/ole">
            <p:oleObj spid="_x0000_s172035" name="Equation" r:id="rId4" imgW="1002960" imgH="228600" progId="Equation.3">
              <p:embed/>
            </p:oleObj>
          </a:graphicData>
        </a:graphic>
      </p:graphicFrame>
      <p:graphicFrame>
        <p:nvGraphicFramePr>
          <p:cNvPr id="169996" name="Object 12"/>
          <p:cNvGraphicFramePr>
            <a:graphicFrameLocks noChangeAspect="1"/>
          </p:cNvGraphicFramePr>
          <p:nvPr/>
        </p:nvGraphicFramePr>
        <p:xfrm>
          <a:off x="571472" y="3714752"/>
          <a:ext cx="407987" cy="531813"/>
        </p:xfrm>
        <a:graphic>
          <a:graphicData uri="http://schemas.openxmlformats.org/presentationml/2006/ole">
            <p:oleObj spid="_x0000_s172039" name="Equation" r:id="rId5" imgW="126720" imgH="164880" progId="Equation.3">
              <p:embed/>
            </p:oleObj>
          </a:graphicData>
        </a:graphic>
      </p:graphicFrame>
      <p:sp>
        <p:nvSpPr>
          <p:cNvPr id="112" name="TextBox 111"/>
          <p:cNvSpPr txBox="1"/>
          <p:nvPr/>
        </p:nvSpPr>
        <p:spPr bwMode="auto">
          <a:xfrm>
            <a:off x="1075267" y="3749921"/>
            <a:ext cx="2565126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Received waveforms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aphicFrame>
        <p:nvGraphicFramePr>
          <p:cNvPr id="169998" name="Object 14"/>
          <p:cNvGraphicFramePr>
            <a:graphicFrameLocks noChangeAspect="1"/>
          </p:cNvGraphicFramePr>
          <p:nvPr/>
        </p:nvGraphicFramePr>
        <p:xfrm>
          <a:off x="571472" y="4286256"/>
          <a:ext cx="407987" cy="449263"/>
        </p:xfrm>
        <a:graphic>
          <a:graphicData uri="http://schemas.openxmlformats.org/presentationml/2006/ole">
            <p:oleObj spid="_x0000_s172041" name="Equation" r:id="rId6" imgW="126720" imgH="139680" progId="Equation.3">
              <p:embed/>
            </p:oleObj>
          </a:graphicData>
        </a:graphic>
      </p:graphicFrame>
      <p:sp>
        <p:nvSpPr>
          <p:cNvPr id="113" name="TextBox 112"/>
          <p:cNvSpPr txBox="1"/>
          <p:nvPr/>
        </p:nvSpPr>
        <p:spPr bwMode="auto">
          <a:xfrm>
            <a:off x="1071538" y="4314774"/>
            <a:ext cx="2837765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Transmitted waveforms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pSp>
        <p:nvGrpSpPr>
          <p:cNvPr id="118" name="Group 117"/>
          <p:cNvGrpSpPr/>
          <p:nvPr/>
        </p:nvGrpSpPr>
        <p:grpSpPr>
          <a:xfrm>
            <a:off x="5341950" y="2643182"/>
            <a:ext cx="3587768" cy="2522534"/>
            <a:chOff x="5341950" y="2643182"/>
            <a:chExt cx="3587768" cy="2522534"/>
          </a:xfrm>
        </p:grpSpPr>
        <p:sp>
          <p:nvSpPr>
            <p:cNvPr id="119" name="Cube 118"/>
            <p:cNvSpPr/>
            <p:nvPr/>
          </p:nvSpPr>
          <p:spPr>
            <a:xfrm>
              <a:off x="5869014" y="2643182"/>
              <a:ext cx="2809875" cy="2019300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0" name="Group 28"/>
            <p:cNvGrpSpPr/>
            <p:nvPr/>
          </p:nvGrpSpPr>
          <p:grpSpPr>
            <a:xfrm>
              <a:off x="5869014" y="2795582"/>
              <a:ext cx="2828925" cy="533400"/>
              <a:chOff x="2971800" y="2686050"/>
              <a:chExt cx="2828925" cy="533400"/>
            </a:xfrm>
          </p:grpSpPr>
          <p:cxnSp>
            <p:nvCxnSpPr>
              <p:cNvPr id="203" name="Straight Connector 202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1" name="Group 31"/>
            <p:cNvGrpSpPr/>
            <p:nvPr/>
          </p:nvGrpSpPr>
          <p:grpSpPr>
            <a:xfrm>
              <a:off x="5869014" y="2947982"/>
              <a:ext cx="2828925" cy="533400"/>
              <a:chOff x="2971800" y="2686050"/>
              <a:chExt cx="2828925" cy="533400"/>
            </a:xfrm>
          </p:grpSpPr>
          <p:cxnSp>
            <p:nvCxnSpPr>
              <p:cNvPr id="201" name="Straight Connector 200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2" name="Group 34"/>
            <p:cNvGrpSpPr/>
            <p:nvPr/>
          </p:nvGrpSpPr>
          <p:grpSpPr>
            <a:xfrm>
              <a:off x="5869014" y="3100382"/>
              <a:ext cx="2828925" cy="533400"/>
              <a:chOff x="2971800" y="2686050"/>
              <a:chExt cx="2828925" cy="533400"/>
            </a:xfrm>
          </p:grpSpPr>
          <p:cxnSp>
            <p:nvCxnSpPr>
              <p:cNvPr id="199" name="Straight Connector 198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" name="Group 37"/>
            <p:cNvGrpSpPr/>
            <p:nvPr/>
          </p:nvGrpSpPr>
          <p:grpSpPr>
            <a:xfrm>
              <a:off x="5869014" y="3233732"/>
              <a:ext cx="2828925" cy="533400"/>
              <a:chOff x="2971800" y="2686050"/>
              <a:chExt cx="2828925" cy="533400"/>
            </a:xfrm>
          </p:grpSpPr>
          <p:cxnSp>
            <p:nvCxnSpPr>
              <p:cNvPr id="197" name="Straight Connector 196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Group 40"/>
            <p:cNvGrpSpPr/>
            <p:nvPr/>
          </p:nvGrpSpPr>
          <p:grpSpPr>
            <a:xfrm>
              <a:off x="5869014" y="3386132"/>
              <a:ext cx="2828925" cy="533400"/>
              <a:chOff x="2971800" y="2686050"/>
              <a:chExt cx="2828925" cy="533400"/>
            </a:xfrm>
          </p:grpSpPr>
          <p:cxnSp>
            <p:nvCxnSpPr>
              <p:cNvPr id="195" name="Straight Connector 194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Group 43"/>
            <p:cNvGrpSpPr/>
            <p:nvPr/>
          </p:nvGrpSpPr>
          <p:grpSpPr>
            <a:xfrm>
              <a:off x="5869014" y="3538532"/>
              <a:ext cx="2828925" cy="533400"/>
              <a:chOff x="2971800" y="2686050"/>
              <a:chExt cx="2828925" cy="533400"/>
            </a:xfrm>
          </p:grpSpPr>
          <p:cxnSp>
            <p:nvCxnSpPr>
              <p:cNvPr id="193" name="Straight Connector 192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6" name="Group 46"/>
            <p:cNvGrpSpPr/>
            <p:nvPr/>
          </p:nvGrpSpPr>
          <p:grpSpPr>
            <a:xfrm>
              <a:off x="5869014" y="3690932"/>
              <a:ext cx="2828925" cy="533400"/>
              <a:chOff x="2971800" y="2686050"/>
              <a:chExt cx="2828925" cy="533400"/>
            </a:xfrm>
          </p:grpSpPr>
          <p:cxnSp>
            <p:nvCxnSpPr>
              <p:cNvPr id="191" name="Straight Connector 190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Group 49"/>
            <p:cNvGrpSpPr/>
            <p:nvPr/>
          </p:nvGrpSpPr>
          <p:grpSpPr>
            <a:xfrm>
              <a:off x="5869014" y="3843332"/>
              <a:ext cx="2828925" cy="533400"/>
              <a:chOff x="2971800" y="2686050"/>
              <a:chExt cx="2828925" cy="533400"/>
            </a:xfrm>
          </p:grpSpPr>
          <p:cxnSp>
            <p:nvCxnSpPr>
              <p:cNvPr id="189" name="Straight Connector 188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Group 52"/>
            <p:cNvGrpSpPr/>
            <p:nvPr/>
          </p:nvGrpSpPr>
          <p:grpSpPr>
            <a:xfrm>
              <a:off x="5869014" y="3995732"/>
              <a:ext cx="2828925" cy="533400"/>
              <a:chOff x="2971800" y="2686050"/>
              <a:chExt cx="2828925" cy="533400"/>
            </a:xfrm>
          </p:grpSpPr>
          <p:cxnSp>
            <p:nvCxnSpPr>
              <p:cNvPr id="187" name="Straight Connector 186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55"/>
            <p:cNvGrpSpPr/>
            <p:nvPr/>
          </p:nvGrpSpPr>
          <p:grpSpPr>
            <a:xfrm>
              <a:off x="6011889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85" name="Straight Connector 184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0" name="Group 58"/>
            <p:cNvGrpSpPr/>
            <p:nvPr/>
          </p:nvGrpSpPr>
          <p:grpSpPr>
            <a:xfrm>
              <a:off x="6164289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83" name="Straight Connector 182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1" name="Group 61"/>
            <p:cNvGrpSpPr/>
            <p:nvPr/>
          </p:nvGrpSpPr>
          <p:grpSpPr>
            <a:xfrm>
              <a:off x="6326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81" name="Straight Connector 180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2" name="Group 64"/>
            <p:cNvGrpSpPr/>
            <p:nvPr/>
          </p:nvGrpSpPr>
          <p:grpSpPr>
            <a:xfrm>
              <a:off x="6478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9" name="Straight Connector 178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3" name="Group 67"/>
            <p:cNvGrpSpPr/>
            <p:nvPr/>
          </p:nvGrpSpPr>
          <p:grpSpPr>
            <a:xfrm>
              <a:off x="66310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7" name="Straight Connector 176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4" name="Group 70"/>
            <p:cNvGrpSpPr/>
            <p:nvPr/>
          </p:nvGrpSpPr>
          <p:grpSpPr>
            <a:xfrm>
              <a:off x="67834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5" name="Straight Connector 174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5" name="Group 73"/>
            <p:cNvGrpSpPr/>
            <p:nvPr/>
          </p:nvGrpSpPr>
          <p:grpSpPr>
            <a:xfrm>
              <a:off x="69358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3" name="Straight Connector 172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6" name="Group 76"/>
            <p:cNvGrpSpPr/>
            <p:nvPr/>
          </p:nvGrpSpPr>
          <p:grpSpPr>
            <a:xfrm>
              <a:off x="7088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1" name="Straight Connector 170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7" name="Group 79"/>
            <p:cNvGrpSpPr/>
            <p:nvPr/>
          </p:nvGrpSpPr>
          <p:grpSpPr>
            <a:xfrm>
              <a:off x="7240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69" name="Straight Connector 168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8" name="Group 82"/>
            <p:cNvGrpSpPr/>
            <p:nvPr/>
          </p:nvGrpSpPr>
          <p:grpSpPr>
            <a:xfrm>
              <a:off x="73930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67" name="Straight Connector 166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9" name="Group 85"/>
            <p:cNvGrpSpPr/>
            <p:nvPr/>
          </p:nvGrpSpPr>
          <p:grpSpPr>
            <a:xfrm>
              <a:off x="75454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65" name="Straight Connector 164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0" name="Group 88"/>
            <p:cNvGrpSpPr/>
            <p:nvPr/>
          </p:nvGrpSpPr>
          <p:grpSpPr>
            <a:xfrm>
              <a:off x="76978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63" name="Straight Connector 162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1" name="Group 91"/>
            <p:cNvGrpSpPr/>
            <p:nvPr/>
          </p:nvGrpSpPr>
          <p:grpSpPr>
            <a:xfrm>
              <a:off x="7850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2" name="Group 94"/>
            <p:cNvGrpSpPr/>
            <p:nvPr/>
          </p:nvGrpSpPr>
          <p:grpSpPr>
            <a:xfrm>
              <a:off x="8002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59" name="Straight Connector 158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3" name="Straight Connector 142"/>
            <p:cNvCxnSpPr/>
            <p:nvPr/>
          </p:nvCxnSpPr>
          <p:spPr>
            <a:xfrm>
              <a:off x="5945214" y="303370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rot="5400000">
              <a:off x="7517633" y="379570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6040464" y="293845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5400000">
              <a:off x="7612883" y="370045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6145239" y="284320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rot="5400000">
              <a:off x="7717658" y="360520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6240489" y="274795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rot="5400000">
              <a:off x="7812908" y="350995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51" name="Object 150"/>
            <p:cNvGraphicFramePr>
              <a:graphicFrameLocks noChangeAspect="1"/>
            </p:cNvGraphicFramePr>
            <p:nvPr/>
          </p:nvGraphicFramePr>
          <p:xfrm>
            <a:off x="6745328" y="4589453"/>
            <a:ext cx="576263" cy="576263"/>
          </p:xfrm>
          <a:graphic>
            <a:graphicData uri="http://schemas.openxmlformats.org/presentationml/2006/ole">
              <p:oleObj spid="_x0000_s172043" name="Equation" r:id="rId7" imgW="215640" imgH="215640" progId="Equation.3">
                <p:embed/>
              </p:oleObj>
            </a:graphicData>
          </a:graphic>
        </p:graphicFrame>
        <p:sp>
          <p:nvSpPr>
            <p:cNvPr id="152" name="Oval 151"/>
            <p:cNvSpPr/>
            <p:nvPr/>
          </p:nvSpPr>
          <p:spPr>
            <a:xfrm>
              <a:off x="7278710" y="3631591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53" name="Object 21"/>
            <p:cNvGraphicFramePr>
              <a:graphicFrameLocks noChangeAspect="1"/>
            </p:cNvGraphicFramePr>
            <p:nvPr/>
          </p:nvGraphicFramePr>
          <p:xfrm>
            <a:off x="5341950" y="3522642"/>
            <a:ext cx="508000" cy="611188"/>
          </p:xfrm>
          <a:graphic>
            <a:graphicData uri="http://schemas.openxmlformats.org/presentationml/2006/ole">
              <p:oleObj spid="_x0000_s172044" name="Equation" r:id="rId8" imgW="190440" imgH="228600" progId="Equation.3">
                <p:embed/>
              </p:oleObj>
            </a:graphicData>
          </a:graphic>
        </p:graphicFrame>
        <p:graphicFrame>
          <p:nvGraphicFramePr>
            <p:cNvPr id="154" name="Object 22"/>
            <p:cNvGraphicFramePr>
              <a:graphicFrameLocks noChangeAspect="1"/>
            </p:cNvGraphicFramePr>
            <p:nvPr/>
          </p:nvGraphicFramePr>
          <p:xfrm>
            <a:off x="8421718" y="4214818"/>
            <a:ext cx="508000" cy="611188"/>
          </p:xfrm>
          <a:graphic>
            <a:graphicData uri="http://schemas.openxmlformats.org/presentationml/2006/ole">
              <p:oleObj spid="_x0000_s172045" name="Equation" r:id="rId9" imgW="190440" imgH="228600" progId="Equation.3">
                <p:embed/>
              </p:oleObj>
            </a:graphicData>
          </a:graphic>
        </p:graphicFrame>
        <p:sp>
          <p:nvSpPr>
            <p:cNvPr id="155" name="Oval 154"/>
            <p:cNvSpPr/>
            <p:nvPr/>
          </p:nvSpPr>
          <p:spPr>
            <a:xfrm>
              <a:off x="6671681" y="3469299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/>
            <p:cNvSpPr/>
            <p:nvPr/>
          </p:nvSpPr>
          <p:spPr>
            <a:xfrm>
              <a:off x="6492536" y="39096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>
              <a:off x="6974286" y="40620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>
              <a:off x="7409507" y="42144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73"/>
          <p:cNvSpPr>
            <a:spLocks noChangeArrowheads="1"/>
          </p:cNvSpPr>
          <p:nvPr/>
        </p:nvSpPr>
        <p:spPr bwMode="auto">
          <a:xfrm>
            <a:off x="2000232" y="1714488"/>
            <a:ext cx="642942" cy="642942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aphicFrame>
        <p:nvGraphicFramePr>
          <p:cNvPr id="163852" name="Object 4"/>
          <p:cNvGraphicFramePr>
            <a:graphicFrameLocks noChangeAspect="1"/>
          </p:cNvGraphicFramePr>
          <p:nvPr/>
        </p:nvGraphicFramePr>
        <p:xfrm>
          <a:off x="642910" y="1285860"/>
          <a:ext cx="3020210" cy="1428760"/>
        </p:xfrm>
        <a:graphic>
          <a:graphicData uri="http://schemas.openxmlformats.org/presentationml/2006/ole">
            <p:oleObj spid="_x0000_s173058" name="Equation" r:id="rId3" imgW="939600" imgH="444240" progId="Equation.3">
              <p:embed/>
            </p:oleObj>
          </a:graphicData>
        </a:graphic>
      </p:graphicFrame>
      <p:sp>
        <p:nvSpPr>
          <p:cNvPr id="117" name="Rectangle 73"/>
          <p:cNvSpPr>
            <a:spLocks noChangeArrowheads="1"/>
          </p:cNvSpPr>
          <p:nvPr/>
        </p:nvSpPr>
        <p:spPr bwMode="auto">
          <a:xfrm>
            <a:off x="500034" y="4786322"/>
            <a:ext cx="5786478" cy="714380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pitchFamily="34" charset="0"/>
              </a:rPr>
              <a:t>Compressed Sensing MIMO Radar Receiver</a:t>
            </a:r>
            <a:endParaRPr lang="en-US" sz="28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34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243926" y="1480878"/>
            <a:ext cx="184731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endParaRPr lang="en-US" i="0" dirty="0" smtClean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aphicFrame>
        <p:nvGraphicFramePr>
          <p:cNvPr id="165897" name="Object 9"/>
          <p:cNvGraphicFramePr>
            <a:graphicFrameLocks noChangeAspect="1"/>
          </p:cNvGraphicFramePr>
          <p:nvPr/>
        </p:nvGraphicFramePr>
        <p:xfrm>
          <a:off x="667456" y="2706755"/>
          <a:ext cx="2857520" cy="650807"/>
        </p:xfrm>
        <a:graphic>
          <a:graphicData uri="http://schemas.openxmlformats.org/presentationml/2006/ole">
            <p:oleObj spid="_x0000_s173059" name="Equation" r:id="rId4" imgW="1002960" imgH="228600" progId="Equation.3">
              <p:embed/>
            </p:oleObj>
          </a:graphicData>
        </a:graphic>
      </p:graphicFrame>
      <p:graphicFrame>
        <p:nvGraphicFramePr>
          <p:cNvPr id="169996" name="Object 12"/>
          <p:cNvGraphicFramePr>
            <a:graphicFrameLocks noChangeAspect="1"/>
          </p:cNvGraphicFramePr>
          <p:nvPr/>
        </p:nvGraphicFramePr>
        <p:xfrm>
          <a:off x="571472" y="3714752"/>
          <a:ext cx="407987" cy="531813"/>
        </p:xfrm>
        <a:graphic>
          <a:graphicData uri="http://schemas.openxmlformats.org/presentationml/2006/ole">
            <p:oleObj spid="_x0000_s173063" name="Equation" r:id="rId5" imgW="126720" imgH="164880" progId="Equation.3">
              <p:embed/>
            </p:oleObj>
          </a:graphicData>
        </a:graphic>
      </p:graphicFrame>
      <p:sp>
        <p:nvSpPr>
          <p:cNvPr id="112" name="TextBox 111"/>
          <p:cNvSpPr txBox="1"/>
          <p:nvPr/>
        </p:nvSpPr>
        <p:spPr bwMode="auto">
          <a:xfrm>
            <a:off x="1075267" y="3749921"/>
            <a:ext cx="2565126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Received waveforms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aphicFrame>
        <p:nvGraphicFramePr>
          <p:cNvPr id="169997" name="Object 13"/>
          <p:cNvGraphicFramePr>
            <a:graphicFrameLocks noChangeAspect="1"/>
          </p:cNvGraphicFramePr>
          <p:nvPr/>
        </p:nvGraphicFramePr>
        <p:xfrm>
          <a:off x="500034" y="4714884"/>
          <a:ext cx="733425" cy="735013"/>
        </p:xfrm>
        <a:graphic>
          <a:graphicData uri="http://schemas.openxmlformats.org/presentationml/2006/ole">
            <p:oleObj spid="_x0000_s173064" name="Equation" r:id="rId6" imgW="228600" imgH="228600" progId="Equation.3">
              <p:embed/>
            </p:oleObj>
          </a:graphicData>
        </a:graphic>
      </p:graphicFrame>
      <p:graphicFrame>
        <p:nvGraphicFramePr>
          <p:cNvPr id="169998" name="Object 14"/>
          <p:cNvGraphicFramePr>
            <a:graphicFrameLocks noChangeAspect="1"/>
          </p:cNvGraphicFramePr>
          <p:nvPr/>
        </p:nvGraphicFramePr>
        <p:xfrm>
          <a:off x="571472" y="4286256"/>
          <a:ext cx="407987" cy="449263"/>
        </p:xfrm>
        <a:graphic>
          <a:graphicData uri="http://schemas.openxmlformats.org/presentationml/2006/ole">
            <p:oleObj spid="_x0000_s173065" name="Equation" r:id="rId7" imgW="126720" imgH="139680" progId="Equation.3">
              <p:embed/>
            </p:oleObj>
          </a:graphicData>
        </a:graphic>
      </p:graphicFrame>
      <p:sp>
        <p:nvSpPr>
          <p:cNvPr id="113" name="TextBox 112"/>
          <p:cNvSpPr txBox="1"/>
          <p:nvPr/>
        </p:nvSpPr>
        <p:spPr bwMode="auto">
          <a:xfrm>
            <a:off x="1071538" y="4314774"/>
            <a:ext cx="2837765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Transmitted waveforms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 bwMode="auto">
          <a:xfrm>
            <a:off x="1071538" y="4857760"/>
            <a:ext cx="5003421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Transfer function for the target in the </a:t>
            </a:r>
            <a:r>
              <a:rPr lang="en-US" sz="2000" b="1" i="0" dirty="0" smtClean="0">
                <a:latin typeface="Symbol" pitchFamily="18" charset="2"/>
                <a:ea typeface="新細明體" charset="-120"/>
                <a:cs typeface="Arial" pitchFamily="34" charset="0"/>
              </a:rPr>
              <a:t>a</a:t>
            </a:r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 cell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pSp>
        <p:nvGrpSpPr>
          <p:cNvPr id="118" name="Group 117"/>
          <p:cNvGrpSpPr/>
          <p:nvPr/>
        </p:nvGrpSpPr>
        <p:grpSpPr>
          <a:xfrm>
            <a:off x="5341950" y="2643182"/>
            <a:ext cx="3587768" cy="2522534"/>
            <a:chOff x="5341950" y="2643182"/>
            <a:chExt cx="3587768" cy="2522534"/>
          </a:xfrm>
        </p:grpSpPr>
        <p:sp>
          <p:nvSpPr>
            <p:cNvPr id="119" name="Cube 118"/>
            <p:cNvSpPr/>
            <p:nvPr/>
          </p:nvSpPr>
          <p:spPr>
            <a:xfrm>
              <a:off x="5869014" y="2643182"/>
              <a:ext cx="2809875" cy="2019300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0" name="Group 28"/>
            <p:cNvGrpSpPr/>
            <p:nvPr/>
          </p:nvGrpSpPr>
          <p:grpSpPr>
            <a:xfrm>
              <a:off x="5869014" y="2795582"/>
              <a:ext cx="2828925" cy="533400"/>
              <a:chOff x="2971800" y="2686050"/>
              <a:chExt cx="2828925" cy="533400"/>
            </a:xfrm>
          </p:grpSpPr>
          <p:cxnSp>
            <p:nvCxnSpPr>
              <p:cNvPr id="203" name="Straight Connector 202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1" name="Group 31"/>
            <p:cNvGrpSpPr/>
            <p:nvPr/>
          </p:nvGrpSpPr>
          <p:grpSpPr>
            <a:xfrm>
              <a:off x="5869014" y="2947982"/>
              <a:ext cx="2828925" cy="533400"/>
              <a:chOff x="2971800" y="2686050"/>
              <a:chExt cx="2828925" cy="533400"/>
            </a:xfrm>
          </p:grpSpPr>
          <p:cxnSp>
            <p:nvCxnSpPr>
              <p:cNvPr id="201" name="Straight Connector 200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2" name="Group 34"/>
            <p:cNvGrpSpPr/>
            <p:nvPr/>
          </p:nvGrpSpPr>
          <p:grpSpPr>
            <a:xfrm>
              <a:off x="5869014" y="3100382"/>
              <a:ext cx="2828925" cy="533400"/>
              <a:chOff x="2971800" y="2686050"/>
              <a:chExt cx="2828925" cy="533400"/>
            </a:xfrm>
          </p:grpSpPr>
          <p:cxnSp>
            <p:nvCxnSpPr>
              <p:cNvPr id="199" name="Straight Connector 198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" name="Group 37"/>
            <p:cNvGrpSpPr/>
            <p:nvPr/>
          </p:nvGrpSpPr>
          <p:grpSpPr>
            <a:xfrm>
              <a:off x="5869014" y="3233732"/>
              <a:ext cx="2828925" cy="533400"/>
              <a:chOff x="2971800" y="2686050"/>
              <a:chExt cx="2828925" cy="533400"/>
            </a:xfrm>
          </p:grpSpPr>
          <p:cxnSp>
            <p:nvCxnSpPr>
              <p:cNvPr id="197" name="Straight Connector 196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4" name="Group 40"/>
            <p:cNvGrpSpPr/>
            <p:nvPr/>
          </p:nvGrpSpPr>
          <p:grpSpPr>
            <a:xfrm>
              <a:off x="5869014" y="3386132"/>
              <a:ext cx="2828925" cy="533400"/>
              <a:chOff x="2971800" y="2686050"/>
              <a:chExt cx="2828925" cy="533400"/>
            </a:xfrm>
          </p:grpSpPr>
          <p:cxnSp>
            <p:nvCxnSpPr>
              <p:cNvPr id="195" name="Straight Connector 194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Group 43"/>
            <p:cNvGrpSpPr/>
            <p:nvPr/>
          </p:nvGrpSpPr>
          <p:grpSpPr>
            <a:xfrm>
              <a:off x="5869014" y="3538532"/>
              <a:ext cx="2828925" cy="533400"/>
              <a:chOff x="2971800" y="2686050"/>
              <a:chExt cx="2828925" cy="533400"/>
            </a:xfrm>
          </p:grpSpPr>
          <p:cxnSp>
            <p:nvCxnSpPr>
              <p:cNvPr id="193" name="Straight Connector 192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6" name="Group 46"/>
            <p:cNvGrpSpPr/>
            <p:nvPr/>
          </p:nvGrpSpPr>
          <p:grpSpPr>
            <a:xfrm>
              <a:off x="5869014" y="3690932"/>
              <a:ext cx="2828925" cy="533400"/>
              <a:chOff x="2971800" y="2686050"/>
              <a:chExt cx="2828925" cy="533400"/>
            </a:xfrm>
          </p:grpSpPr>
          <p:cxnSp>
            <p:nvCxnSpPr>
              <p:cNvPr id="191" name="Straight Connector 190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7" name="Group 49"/>
            <p:cNvGrpSpPr/>
            <p:nvPr/>
          </p:nvGrpSpPr>
          <p:grpSpPr>
            <a:xfrm>
              <a:off x="5869014" y="3843332"/>
              <a:ext cx="2828925" cy="533400"/>
              <a:chOff x="2971800" y="2686050"/>
              <a:chExt cx="2828925" cy="533400"/>
            </a:xfrm>
          </p:grpSpPr>
          <p:cxnSp>
            <p:nvCxnSpPr>
              <p:cNvPr id="189" name="Straight Connector 188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Group 52"/>
            <p:cNvGrpSpPr/>
            <p:nvPr/>
          </p:nvGrpSpPr>
          <p:grpSpPr>
            <a:xfrm>
              <a:off x="5869014" y="3995732"/>
              <a:ext cx="2828925" cy="533400"/>
              <a:chOff x="2971800" y="2686050"/>
              <a:chExt cx="2828925" cy="533400"/>
            </a:xfrm>
          </p:grpSpPr>
          <p:cxnSp>
            <p:nvCxnSpPr>
              <p:cNvPr id="187" name="Straight Connector 186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55"/>
            <p:cNvGrpSpPr/>
            <p:nvPr/>
          </p:nvGrpSpPr>
          <p:grpSpPr>
            <a:xfrm>
              <a:off x="6011889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85" name="Straight Connector 184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0" name="Group 58"/>
            <p:cNvGrpSpPr/>
            <p:nvPr/>
          </p:nvGrpSpPr>
          <p:grpSpPr>
            <a:xfrm>
              <a:off x="6164289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83" name="Straight Connector 182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1" name="Group 61"/>
            <p:cNvGrpSpPr/>
            <p:nvPr/>
          </p:nvGrpSpPr>
          <p:grpSpPr>
            <a:xfrm>
              <a:off x="6326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81" name="Straight Connector 180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2" name="Group 64"/>
            <p:cNvGrpSpPr/>
            <p:nvPr/>
          </p:nvGrpSpPr>
          <p:grpSpPr>
            <a:xfrm>
              <a:off x="6478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9" name="Straight Connector 178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3" name="Group 67"/>
            <p:cNvGrpSpPr/>
            <p:nvPr/>
          </p:nvGrpSpPr>
          <p:grpSpPr>
            <a:xfrm>
              <a:off x="66310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7" name="Straight Connector 176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4" name="Group 70"/>
            <p:cNvGrpSpPr/>
            <p:nvPr/>
          </p:nvGrpSpPr>
          <p:grpSpPr>
            <a:xfrm>
              <a:off x="67834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5" name="Straight Connector 174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5" name="Group 73"/>
            <p:cNvGrpSpPr/>
            <p:nvPr/>
          </p:nvGrpSpPr>
          <p:grpSpPr>
            <a:xfrm>
              <a:off x="69358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3" name="Straight Connector 172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6" name="Group 76"/>
            <p:cNvGrpSpPr/>
            <p:nvPr/>
          </p:nvGrpSpPr>
          <p:grpSpPr>
            <a:xfrm>
              <a:off x="7088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71" name="Straight Connector 170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7" name="Group 79"/>
            <p:cNvGrpSpPr/>
            <p:nvPr/>
          </p:nvGrpSpPr>
          <p:grpSpPr>
            <a:xfrm>
              <a:off x="7240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69" name="Straight Connector 168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8" name="Group 82"/>
            <p:cNvGrpSpPr/>
            <p:nvPr/>
          </p:nvGrpSpPr>
          <p:grpSpPr>
            <a:xfrm>
              <a:off x="73930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67" name="Straight Connector 166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9" name="Group 85"/>
            <p:cNvGrpSpPr/>
            <p:nvPr/>
          </p:nvGrpSpPr>
          <p:grpSpPr>
            <a:xfrm>
              <a:off x="75454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65" name="Straight Connector 164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0" name="Group 88"/>
            <p:cNvGrpSpPr/>
            <p:nvPr/>
          </p:nvGrpSpPr>
          <p:grpSpPr>
            <a:xfrm>
              <a:off x="76978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63" name="Straight Connector 162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1" name="Group 91"/>
            <p:cNvGrpSpPr/>
            <p:nvPr/>
          </p:nvGrpSpPr>
          <p:grpSpPr>
            <a:xfrm>
              <a:off x="7850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2" name="Group 94"/>
            <p:cNvGrpSpPr/>
            <p:nvPr/>
          </p:nvGrpSpPr>
          <p:grpSpPr>
            <a:xfrm>
              <a:off x="8002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159" name="Straight Connector 158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3" name="Straight Connector 142"/>
            <p:cNvCxnSpPr/>
            <p:nvPr/>
          </p:nvCxnSpPr>
          <p:spPr>
            <a:xfrm>
              <a:off x="5945214" y="303370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rot="5400000">
              <a:off x="7517633" y="379570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6040464" y="293845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5400000">
              <a:off x="7612883" y="370045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6145239" y="284320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rot="5400000">
              <a:off x="7717658" y="360520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6240489" y="274795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rot="5400000">
              <a:off x="7812908" y="350995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51" name="Object 150"/>
            <p:cNvGraphicFramePr>
              <a:graphicFrameLocks noChangeAspect="1"/>
            </p:cNvGraphicFramePr>
            <p:nvPr/>
          </p:nvGraphicFramePr>
          <p:xfrm>
            <a:off x="6745328" y="4589453"/>
            <a:ext cx="576263" cy="576263"/>
          </p:xfrm>
          <a:graphic>
            <a:graphicData uri="http://schemas.openxmlformats.org/presentationml/2006/ole">
              <p:oleObj spid="_x0000_s173067" name="Equation" r:id="rId8" imgW="215640" imgH="215640" progId="Equation.3">
                <p:embed/>
              </p:oleObj>
            </a:graphicData>
          </a:graphic>
        </p:graphicFrame>
        <p:sp>
          <p:nvSpPr>
            <p:cNvPr id="152" name="Oval 151"/>
            <p:cNvSpPr/>
            <p:nvPr/>
          </p:nvSpPr>
          <p:spPr>
            <a:xfrm>
              <a:off x="7278710" y="3631591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53" name="Object 21"/>
            <p:cNvGraphicFramePr>
              <a:graphicFrameLocks noChangeAspect="1"/>
            </p:cNvGraphicFramePr>
            <p:nvPr/>
          </p:nvGraphicFramePr>
          <p:xfrm>
            <a:off x="5341950" y="3522642"/>
            <a:ext cx="508000" cy="611188"/>
          </p:xfrm>
          <a:graphic>
            <a:graphicData uri="http://schemas.openxmlformats.org/presentationml/2006/ole">
              <p:oleObj spid="_x0000_s173068" name="Equation" r:id="rId9" imgW="190440" imgH="228600" progId="Equation.3">
                <p:embed/>
              </p:oleObj>
            </a:graphicData>
          </a:graphic>
        </p:graphicFrame>
        <p:graphicFrame>
          <p:nvGraphicFramePr>
            <p:cNvPr id="154" name="Object 22"/>
            <p:cNvGraphicFramePr>
              <a:graphicFrameLocks noChangeAspect="1"/>
            </p:cNvGraphicFramePr>
            <p:nvPr/>
          </p:nvGraphicFramePr>
          <p:xfrm>
            <a:off x="8421718" y="4214818"/>
            <a:ext cx="508000" cy="611188"/>
          </p:xfrm>
          <a:graphic>
            <a:graphicData uri="http://schemas.openxmlformats.org/presentationml/2006/ole">
              <p:oleObj spid="_x0000_s173069" name="Equation" r:id="rId10" imgW="190440" imgH="228600" progId="Equation.3">
                <p:embed/>
              </p:oleObj>
            </a:graphicData>
          </a:graphic>
        </p:graphicFrame>
        <p:sp>
          <p:nvSpPr>
            <p:cNvPr id="155" name="Oval 154"/>
            <p:cNvSpPr/>
            <p:nvPr/>
          </p:nvSpPr>
          <p:spPr>
            <a:xfrm>
              <a:off x="6671681" y="3469299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/>
            <p:cNvSpPr/>
            <p:nvPr/>
          </p:nvSpPr>
          <p:spPr>
            <a:xfrm>
              <a:off x="6492536" y="39096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>
              <a:off x="6974286" y="40620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/>
            <p:cNvSpPr/>
            <p:nvPr/>
          </p:nvSpPr>
          <p:spPr>
            <a:xfrm>
              <a:off x="7409507" y="42144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73"/>
          <p:cNvSpPr>
            <a:spLocks noChangeArrowheads="1"/>
          </p:cNvSpPr>
          <p:nvPr/>
        </p:nvSpPr>
        <p:spPr bwMode="auto">
          <a:xfrm>
            <a:off x="3071802" y="1785926"/>
            <a:ext cx="500066" cy="500066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aphicFrame>
        <p:nvGraphicFramePr>
          <p:cNvPr id="163852" name="Object 4"/>
          <p:cNvGraphicFramePr>
            <a:graphicFrameLocks noChangeAspect="1"/>
          </p:cNvGraphicFramePr>
          <p:nvPr/>
        </p:nvGraphicFramePr>
        <p:xfrm>
          <a:off x="642910" y="1285860"/>
          <a:ext cx="3020210" cy="1428760"/>
        </p:xfrm>
        <a:graphic>
          <a:graphicData uri="http://schemas.openxmlformats.org/presentationml/2006/ole">
            <p:oleObj spid="_x0000_s174082" name="Equation" r:id="rId3" imgW="939600" imgH="444240" progId="Equation.3">
              <p:embed/>
            </p:oleObj>
          </a:graphicData>
        </a:graphic>
      </p:graphicFrame>
      <p:sp>
        <p:nvSpPr>
          <p:cNvPr id="117" name="Rectangle 73"/>
          <p:cNvSpPr>
            <a:spLocks noChangeArrowheads="1"/>
          </p:cNvSpPr>
          <p:nvPr/>
        </p:nvSpPr>
        <p:spPr bwMode="auto">
          <a:xfrm>
            <a:off x="500034" y="5357826"/>
            <a:ext cx="4000528" cy="571504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pitchFamily="34" charset="0"/>
              </a:rPr>
              <a:t>Compressed Sensing MIMO Radar Receiver</a:t>
            </a:r>
            <a:endParaRPr lang="en-US" sz="28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35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243926" y="1480878"/>
            <a:ext cx="184731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endParaRPr lang="en-US" i="0" dirty="0" smtClean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aphicFrame>
        <p:nvGraphicFramePr>
          <p:cNvPr id="165897" name="Object 9"/>
          <p:cNvGraphicFramePr>
            <a:graphicFrameLocks noChangeAspect="1"/>
          </p:cNvGraphicFramePr>
          <p:nvPr/>
        </p:nvGraphicFramePr>
        <p:xfrm>
          <a:off x="667456" y="2706755"/>
          <a:ext cx="2857520" cy="650807"/>
        </p:xfrm>
        <a:graphic>
          <a:graphicData uri="http://schemas.openxmlformats.org/presentationml/2006/ole">
            <p:oleObj spid="_x0000_s174083" name="Equation" r:id="rId4" imgW="1002960" imgH="228600" progId="Equation.3">
              <p:embed/>
            </p:oleObj>
          </a:graphicData>
        </a:graphic>
      </p:graphicFrame>
      <p:grpSp>
        <p:nvGrpSpPr>
          <p:cNvPr id="118" name="Group 117"/>
          <p:cNvGrpSpPr/>
          <p:nvPr/>
        </p:nvGrpSpPr>
        <p:grpSpPr>
          <a:xfrm>
            <a:off x="5341950" y="2643182"/>
            <a:ext cx="3587768" cy="2522534"/>
            <a:chOff x="5341950" y="2643182"/>
            <a:chExt cx="3587768" cy="2522534"/>
          </a:xfrm>
        </p:grpSpPr>
        <p:sp>
          <p:nvSpPr>
            <p:cNvPr id="27" name="Cube 26"/>
            <p:cNvSpPr/>
            <p:nvPr/>
          </p:nvSpPr>
          <p:spPr>
            <a:xfrm>
              <a:off x="5869014" y="2643182"/>
              <a:ext cx="2809875" cy="2019300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28"/>
            <p:cNvGrpSpPr/>
            <p:nvPr/>
          </p:nvGrpSpPr>
          <p:grpSpPr>
            <a:xfrm>
              <a:off x="5869014" y="2795582"/>
              <a:ext cx="2828925" cy="533400"/>
              <a:chOff x="2971800" y="2686050"/>
              <a:chExt cx="2828925" cy="533400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" name="Group 31"/>
            <p:cNvGrpSpPr/>
            <p:nvPr/>
          </p:nvGrpSpPr>
          <p:grpSpPr>
            <a:xfrm>
              <a:off x="5869014" y="2947982"/>
              <a:ext cx="2828925" cy="533400"/>
              <a:chOff x="2971800" y="2686050"/>
              <a:chExt cx="2828925" cy="533400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34"/>
            <p:cNvGrpSpPr/>
            <p:nvPr/>
          </p:nvGrpSpPr>
          <p:grpSpPr>
            <a:xfrm>
              <a:off x="5869014" y="3100382"/>
              <a:ext cx="2828925" cy="533400"/>
              <a:chOff x="2971800" y="2686050"/>
              <a:chExt cx="2828925" cy="533400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37"/>
            <p:cNvGrpSpPr/>
            <p:nvPr/>
          </p:nvGrpSpPr>
          <p:grpSpPr>
            <a:xfrm>
              <a:off x="5869014" y="3233732"/>
              <a:ext cx="2828925" cy="533400"/>
              <a:chOff x="2971800" y="2686050"/>
              <a:chExt cx="2828925" cy="533400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40"/>
            <p:cNvGrpSpPr/>
            <p:nvPr/>
          </p:nvGrpSpPr>
          <p:grpSpPr>
            <a:xfrm>
              <a:off x="5869014" y="3386132"/>
              <a:ext cx="2828925" cy="533400"/>
              <a:chOff x="2971800" y="2686050"/>
              <a:chExt cx="2828925" cy="53340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43"/>
            <p:cNvGrpSpPr/>
            <p:nvPr/>
          </p:nvGrpSpPr>
          <p:grpSpPr>
            <a:xfrm>
              <a:off x="5869014" y="3538532"/>
              <a:ext cx="2828925" cy="533400"/>
              <a:chOff x="2971800" y="2686050"/>
              <a:chExt cx="2828925" cy="533400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46"/>
            <p:cNvGrpSpPr/>
            <p:nvPr/>
          </p:nvGrpSpPr>
          <p:grpSpPr>
            <a:xfrm>
              <a:off x="5869014" y="3690932"/>
              <a:ext cx="2828925" cy="533400"/>
              <a:chOff x="2971800" y="2686050"/>
              <a:chExt cx="2828925" cy="533400"/>
            </a:xfrm>
          </p:grpSpPr>
          <p:cxnSp>
            <p:nvCxnSpPr>
              <p:cNvPr id="48" name="Straight Connector 47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49"/>
            <p:cNvGrpSpPr/>
            <p:nvPr/>
          </p:nvGrpSpPr>
          <p:grpSpPr>
            <a:xfrm>
              <a:off x="5869014" y="3843332"/>
              <a:ext cx="2828925" cy="533400"/>
              <a:chOff x="2971800" y="2686050"/>
              <a:chExt cx="2828925" cy="53340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52"/>
            <p:cNvGrpSpPr/>
            <p:nvPr/>
          </p:nvGrpSpPr>
          <p:grpSpPr>
            <a:xfrm>
              <a:off x="5869014" y="3995732"/>
              <a:ext cx="2828925" cy="533400"/>
              <a:chOff x="2971800" y="2686050"/>
              <a:chExt cx="2828925" cy="533400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55"/>
            <p:cNvGrpSpPr/>
            <p:nvPr/>
          </p:nvGrpSpPr>
          <p:grpSpPr>
            <a:xfrm>
              <a:off x="6011889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58"/>
            <p:cNvGrpSpPr/>
            <p:nvPr/>
          </p:nvGrpSpPr>
          <p:grpSpPr>
            <a:xfrm>
              <a:off x="6164289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61"/>
            <p:cNvGrpSpPr/>
            <p:nvPr/>
          </p:nvGrpSpPr>
          <p:grpSpPr>
            <a:xfrm>
              <a:off x="6326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64"/>
            <p:cNvGrpSpPr/>
            <p:nvPr/>
          </p:nvGrpSpPr>
          <p:grpSpPr>
            <a:xfrm>
              <a:off x="6478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67"/>
            <p:cNvGrpSpPr/>
            <p:nvPr/>
          </p:nvGrpSpPr>
          <p:grpSpPr>
            <a:xfrm>
              <a:off x="66310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70"/>
            <p:cNvGrpSpPr/>
            <p:nvPr/>
          </p:nvGrpSpPr>
          <p:grpSpPr>
            <a:xfrm>
              <a:off x="67834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73"/>
            <p:cNvGrpSpPr/>
            <p:nvPr/>
          </p:nvGrpSpPr>
          <p:grpSpPr>
            <a:xfrm>
              <a:off x="69358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76"/>
            <p:cNvGrpSpPr/>
            <p:nvPr/>
          </p:nvGrpSpPr>
          <p:grpSpPr>
            <a:xfrm>
              <a:off x="7088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78" name="Straight Connector 77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79"/>
            <p:cNvGrpSpPr/>
            <p:nvPr/>
          </p:nvGrpSpPr>
          <p:grpSpPr>
            <a:xfrm>
              <a:off x="7240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81" name="Straight Connector 80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82"/>
            <p:cNvGrpSpPr/>
            <p:nvPr/>
          </p:nvGrpSpPr>
          <p:grpSpPr>
            <a:xfrm>
              <a:off x="73930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85"/>
            <p:cNvGrpSpPr/>
            <p:nvPr/>
          </p:nvGrpSpPr>
          <p:grpSpPr>
            <a:xfrm>
              <a:off x="75454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87" name="Straight Connector 86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88"/>
            <p:cNvGrpSpPr/>
            <p:nvPr/>
          </p:nvGrpSpPr>
          <p:grpSpPr>
            <a:xfrm>
              <a:off x="76978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91"/>
            <p:cNvGrpSpPr/>
            <p:nvPr/>
          </p:nvGrpSpPr>
          <p:grpSpPr>
            <a:xfrm>
              <a:off x="7850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93" name="Straight Connector 92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94"/>
            <p:cNvGrpSpPr/>
            <p:nvPr/>
          </p:nvGrpSpPr>
          <p:grpSpPr>
            <a:xfrm>
              <a:off x="8002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8" name="Straight Connector 97"/>
            <p:cNvCxnSpPr/>
            <p:nvPr/>
          </p:nvCxnSpPr>
          <p:spPr>
            <a:xfrm>
              <a:off x="5945214" y="303370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7517633" y="379570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6040464" y="293845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>
              <a:off x="7612883" y="370045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6145239" y="284320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>
              <a:off x="7717658" y="360520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6240489" y="274795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>
              <a:off x="7812908" y="350995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6" name="Object 105"/>
            <p:cNvGraphicFramePr>
              <a:graphicFrameLocks noChangeAspect="1"/>
            </p:cNvGraphicFramePr>
            <p:nvPr/>
          </p:nvGraphicFramePr>
          <p:xfrm>
            <a:off x="6745328" y="4589453"/>
            <a:ext cx="576263" cy="576263"/>
          </p:xfrm>
          <a:graphic>
            <a:graphicData uri="http://schemas.openxmlformats.org/presentationml/2006/ole">
              <p:oleObj spid="_x0000_s174084" name="Equation" r:id="rId5" imgW="215640" imgH="215640" progId="Equation.3">
                <p:embed/>
              </p:oleObj>
            </a:graphicData>
          </a:graphic>
        </p:graphicFrame>
        <p:sp>
          <p:nvSpPr>
            <p:cNvPr id="110" name="Oval 109"/>
            <p:cNvSpPr/>
            <p:nvPr/>
          </p:nvSpPr>
          <p:spPr>
            <a:xfrm>
              <a:off x="7278710" y="3631591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65909" name="Object 21"/>
            <p:cNvGraphicFramePr>
              <a:graphicFrameLocks noChangeAspect="1"/>
            </p:cNvGraphicFramePr>
            <p:nvPr/>
          </p:nvGraphicFramePr>
          <p:xfrm>
            <a:off x="5341950" y="3522642"/>
            <a:ext cx="508000" cy="611188"/>
          </p:xfrm>
          <a:graphic>
            <a:graphicData uri="http://schemas.openxmlformats.org/presentationml/2006/ole">
              <p:oleObj spid="_x0000_s174085" name="Equation" r:id="rId6" imgW="190440" imgH="228600" progId="Equation.3">
                <p:embed/>
              </p:oleObj>
            </a:graphicData>
          </a:graphic>
        </p:graphicFrame>
        <p:graphicFrame>
          <p:nvGraphicFramePr>
            <p:cNvPr id="165910" name="Object 22"/>
            <p:cNvGraphicFramePr>
              <a:graphicFrameLocks noChangeAspect="1"/>
            </p:cNvGraphicFramePr>
            <p:nvPr/>
          </p:nvGraphicFramePr>
          <p:xfrm>
            <a:off x="8421718" y="4214818"/>
            <a:ext cx="508000" cy="611188"/>
          </p:xfrm>
          <a:graphic>
            <a:graphicData uri="http://schemas.openxmlformats.org/presentationml/2006/ole">
              <p:oleObj spid="_x0000_s174086" name="Equation" r:id="rId7" imgW="190440" imgH="228600" progId="Equation.3">
                <p:embed/>
              </p:oleObj>
            </a:graphicData>
          </a:graphic>
        </p:graphicFrame>
        <p:sp>
          <p:nvSpPr>
            <p:cNvPr id="107" name="Oval 106"/>
            <p:cNvSpPr/>
            <p:nvPr/>
          </p:nvSpPr>
          <p:spPr>
            <a:xfrm>
              <a:off x="6671681" y="3469299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6492536" y="39096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6974286" y="40620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7409507" y="42144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69996" name="Object 12"/>
          <p:cNvGraphicFramePr>
            <a:graphicFrameLocks noChangeAspect="1"/>
          </p:cNvGraphicFramePr>
          <p:nvPr/>
        </p:nvGraphicFramePr>
        <p:xfrm>
          <a:off x="571472" y="3714752"/>
          <a:ext cx="407987" cy="531813"/>
        </p:xfrm>
        <a:graphic>
          <a:graphicData uri="http://schemas.openxmlformats.org/presentationml/2006/ole">
            <p:oleObj spid="_x0000_s174087" name="Equation" r:id="rId8" imgW="126720" imgH="164880" progId="Equation.3">
              <p:embed/>
            </p:oleObj>
          </a:graphicData>
        </a:graphic>
      </p:graphicFrame>
      <p:sp>
        <p:nvSpPr>
          <p:cNvPr id="112" name="TextBox 111"/>
          <p:cNvSpPr txBox="1"/>
          <p:nvPr/>
        </p:nvSpPr>
        <p:spPr bwMode="auto">
          <a:xfrm>
            <a:off x="1075267" y="3749921"/>
            <a:ext cx="2565126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Received waveforms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aphicFrame>
        <p:nvGraphicFramePr>
          <p:cNvPr id="169997" name="Object 13"/>
          <p:cNvGraphicFramePr>
            <a:graphicFrameLocks noChangeAspect="1"/>
          </p:cNvGraphicFramePr>
          <p:nvPr/>
        </p:nvGraphicFramePr>
        <p:xfrm>
          <a:off x="500034" y="4714884"/>
          <a:ext cx="733425" cy="735013"/>
        </p:xfrm>
        <a:graphic>
          <a:graphicData uri="http://schemas.openxmlformats.org/presentationml/2006/ole">
            <p:oleObj spid="_x0000_s174088" name="Equation" r:id="rId9" imgW="228600" imgH="228600" progId="Equation.3">
              <p:embed/>
            </p:oleObj>
          </a:graphicData>
        </a:graphic>
      </p:graphicFrame>
      <p:graphicFrame>
        <p:nvGraphicFramePr>
          <p:cNvPr id="169998" name="Object 14"/>
          <p:cNvGraphicFramePr>
            <a:graphicFrameLocks noChangeAspect="1"/>
          </p:cNvGraphicFramePr>
          <p:nvPr/>
        </p:nvGraphicFramePr>
        <p:xfrm>
          <a:off x="571472" y="4286256"/>
          <a:ext cx="407987" cy="449263"/>
        </p:xfrm>
        <a:graphic>
          <a:graphicData uri="http://schemas.openxmlformats.org/presentationml/2006/ole">
            <p:oleObj spid="_x0000_s174089" name="Equation" r:id="rId10" imgW="126720" imgH="139680" progId="Equation.3">
              <p:embed/>
            </p:oleObj>
          </a:graphicData>
        </a:graphic>
      </p:graphicFrame>
      <p:graphicFrame>
        <p:nvGraphicFramePr>
          <p:cNvPr id="169999" name="Object 15"/>
          <p:cNvGraphicFramePr>
            <a:graphicFrameLocks noChangeAspect="1"/>
          </p:cNvGraphicFramePr>
          <p:nvPr/>
        </p:nvGraphicFramePr>
        <p:xfrm>
          <a:off x="571472" y="5242310"/>
          <a:ext cx="530225" cy="735012"/>
        </p:xfrm>
        <a:graphic>
          <a:graphicData uri="http://schemas.openxmlformats.org/presentationml/2006/ole">
            <p:oleObj spid="_x0000_s174090" name="Equation" r:id="rId11" imgW="164880" imgH="228600" progId="Equation.3">
              <p:embed/>
            </p:oleObj>
          </a:graphicData>
        </a:graphic>
      </p:graphicFrame>
      <p:sp>
        <p:nvSpPr>
          <p:cNvPr id="113" name="TextBox 112"/>
          <p:cNvSpPr txBox="1"/>
          <p:nvPr/>
        </p:nvSpPr>
        <p:spPr bwMode="auto">
          <a:xfrm>
            <a:off x="1071538" y="4314774"/>
            <a:ext cx="2837765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Transmitted waveforms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19" name="TextBox 113"/>
          <p:cNvSpPr txBox="1"/>
          <p:nvPr/>
        </p:nvSpPr>
        <p:spPr bwMode="auto">
          <a:xfrm>
            <a:off x="1071538" y="4857760"/>
            <a:ext cx="5003421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Transfer function for the target in the </a:t>
            </a:r>
            <a:r>
              <a:rPr lang="en-US" sz="2000" b="1" i="0" dirty="0" smtClean="0">
                <a:latin typeface="Symbol" pitchFamily="18" charset="2"/>
                <a:ea typeface="新細明體" charset="-120"/>
                <a:cs typeface="Arial" pitchFamily="34" charset="0"/>
              </a:rPr>
              <a:t>a</a:t>
            </a:r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 cell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20" name="TextBox 114"/>
          <p:cNvSpPr txBox="1"/>
          <p:nvPr/>
        </p:nvSpPr>
        <p:spPr bwMode="auto">
          <a:xfrm>
            <a:off x="1092954" y="5429264"/>
            <a:ext cx="3122971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RCS of the target </a:t>
            </a:r>
            <a:r>
              <a:rPr lang="en-US" sz="2000" i="0" smtClean="0">
                <a:latin typeface="Arial" pitchFamily="34" charset="0"/>
                <a:ea typeface="新細明體" charset="-120"/>
                <a:cs typeface="Arial" pitchFamily="34" charset="0"/>
              </a:rPr>
              <a:t>in </a:t>
            </a:r>
            <a:r>
              <a:rPr lang="en-US" sz="2000" b="1" i="0" smtClean="0">
                <a:latin typeface="Symbol" pitchFamily="18" charset="2"/>
                <a:ea typeface="新細明體" charset="-120"/>
                <a:cs typeface="Arial" pitchFamily="34" charset="0"/>
              </a:rPr>
              <a:t>a</a:t>
            </a:r>
            <a:r>
              <a:rPr lang="en-US" sz="2000" i="0" smtClean="0">
                <a:latin typeface="Arial" pitchFamily="34" charset="0"/>
                <a:ea typeface="新細明體" charset="-120"/>
                <a:cs typeface="Arial" pitchFamily="34" charset="0"/>
              </a:rPr>
              <a:t> </a:t>
            </a:r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cell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52" name="Object 4"/>
          <p:cNvGraphicFramePr>
            <a:graphicFrameLocks noChangeAspect="1"/>
          </p:cNvGraphicFramePr>
          <p:nvPr/>
        </p:nvGraphicFramePr>
        <p:xfrm>
          <a:off x="642910" y="1285860"/>
          <a:ext cx="3020210" cy="1428760"/>
        </p:xfrm>
        <a:graphic>
          <a:graphicData uri="http://schemas.openxmlformats.org/presentationml/2006/ole">
            <p:oleObj spid="_x0000_s175106" name="Equation" r:id="rId3" imgW="939600" imgH="444240" progId="Equation.3">
              <p:embed/>
            </p:oleObj>
          </a:graphicData>
        </a:graphic>
      </p:graphicFrame>
      <p:sp>
        <p:nvSpPr>
          <p:cNvPr id="117" name="Rectangle 73"/>
          <p:cNvSpPr>
            <a:spLocks noChangeArrowheads="1"/>
          </p:cNvSpPr>
          <p:nvPr/>
        </p:nvSpPr>
        <p:spPr bwMode="auto">
          <a:xfrm>
            <a:off x="3571868" y="1643050"/>
            <a:ext cx="3286148" cy="928694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pitchFamily="34" charset="0"/>
              </a:rPr>
              <a:t>Compressed Sensing MIMO Radar Receiver</a:t>
            </a:r>
            <a:endParaRPr lang="en-US" sz="28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36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243926" y="1480878"/>
            <a:ext cx="184731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endParaRPr lang="en-US" i="0" dirty="0" smtClean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aphicFrame>
        <p:nvGraphicFramePr>
          <p:cNvPr id="165897" name="Object 9"/>
          <p:cNvGraphicFramePr>
            <a:graphicFrameLocks noChangeAspect="1"/>
          </p:cNvGraphicFramePr>
          <p:nvPr/>
        </p:nvGraphicFramePr>
        <p:xfrm>
          <a:off x="667456" y="2706755"/>
          <a:ext cx="2857520" cy="650807"/>
        </p:xfrm>
        <a:graphic>
          <a:graphicData uri="http://schemas.openxmlformats.org/presentationml/2006/ole">
            <p:oleObj spid="_x0000_s175107" name="Equation" r:id="rId4" imgW="1002960" imgH="228600" progId="Equation.3">
              <p:embed/>
            </p:oleObj>
          </a:graphicData>
        </a:graphic>
      </p:graphicFrame>
      <p:grpSp>
        <p:nvGrpSpPr>
          <p:cNvPr id="2" name="Group 117"/>
          <p:cNvGrpSpPr/>
          <p:nvPr/>
        </p:nvGrpSpPr>
        <p:grpSpPr>
          <a:xfrm>
            <a:off x="5341950" y="2643182"/>
            <a:ext cx="3587768" cy="2522534"/>
            <a:chOff x="5341950" y="2643182"/>
            <a:chExt cx="3587768" cy="2522534"/>
          </a:xfrm>
        </p:grpSpPr>
        <p:sp>
          <p:nvSpPr>
            <p:cNvPr id="27" name="Cube 26"/>
            <p:cNvSpPr/>
            <p:nvPr/>
          </p:nvSpPr>
          <p:spPr>
            <a:xfrm>
              <a:off x="5869014" y="2643182"/>
              <a:ext cx="2809875" cy="2019300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8"/>
            <p:cNvGrpSpPr/>
            <p:nvPr/>
          </p:nvGrpSpPr>
          <p:grpSpPr>
            <a:xfrm>
              <a:off x="5869014" y="2795582"/>
              <a:ext cx="2828925" cy="533400"/>
              <a:chOff x="2971800" y="2686050"/>
              <a:chExt cx="2828925" cy="533400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31"/>
            <p:cNvGrpSpPr/>
            <p:nvPr/>
          </p:nvGrpSpPr>
          <p:grpSpPr>
            <a:xfrm>
              <a:off x="5869014" y="2947982"/>
              <a:ext cx="2828925" cy="533400"/>
              <a:chOff x="2971800" y="2686050"/>
              <a:chExt cx="2828925" cy="533400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34"/>
            <p:cNvGrpSpPr/>
            <p:nvPr/>
          </p:nvGrpSpPr>
          <p:grpSpPr>
            <a:xfrm>
              <a:off x="5869014" y="3100382"/>
              <a:ext cx="2828925" cy="533400"/>
              <a:chOff x="2971800" y="2686050"/>
              <a:chExt cx="2828925" cy="533400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37"/>
            <p:cNvGrpSpPr/>
            <p:nvPr/>
          </p:nvGrpSpPr>
          <p:grpSpPr>
            <a:xfrm>
              <a:off x="5869014" y="3233732"/>
              <a:ext cx="2828925" cy="533400"/>
              <a:chOff x="2971800" y="2686050"/>
              <a:chExt cx="2828925" cy="533400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40"/>
            <p:cNvGrpSpPr/>
            <p:nvPr/>
          </p:nvGrpSpPr>
          <p:grpSpPr>
            <a:xfrm>
              <a:off x="5869014" y="3386132"/>
              <a:ext cx="2828925" cy="533400"/>
              <a:chOff x="2971800" y="2686050"/>
              <a:chExt cx="2828925" cy="53340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43"/>
            <p:cNvGrpSpPr/>
            <p:nvPr/>
          </p:nvGrpSpPr>
          <p:grpSpPr>
            <a:xfrm>
              <a:off x="5869014" y="3538532"/>
              <a:ext cx="2828925" cy="533400"/>
              <a:chOff x="2971800" y="2686050"/>
              <a:chExt cx="2828925" cy="533400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46"/>
            <p:cNvGrpSpPr/>
            <p:nvPr/>
          </p:nvGrpSpPr>
          <p:grpSpPr>
            <a:xfrm>
              <a:off x="5869014" y="3690932"/>
              <a:ext cx="2828925" cy="533400"/>
              <a:chOff x="2971800" y="2686050"/>
              <a:chExt cx="2828925" cy="533400"/>
            </a:xfrm>
          </p:grpSpPr>
          <p:cxnSp>
            <p:nvCxnSpPr>
              <p:cNvPr id="48" name="Straight Connector 47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49"/>
            <p:cNvGrpSpPr/>
            <p:nvPr/>
          </p:nvGrpSpPr>
          <p:grpSpPr>
            <a:xfrm>
              <a:off x="5869014" y="3843332"/>
              <a:ext cx="2828925" cy="533400"/>
              <a:chOff x="2971800" y="2686050"/>
              <a:chExt cx="2828925" cy="53340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52"/>
            <p:cNvGrpSpPr/>
            <p:nvPr/>
          </p:nvGrpSpPr>
          <p:grpSpPr>
            <a:xfrm>
              <a:off x="5869014" y="3995732"/>
              <a:ext cx="2828925" cy="533400"/>
              <a:chOff x="2971800" y="2686050"/>
              <a:chExt cx="2828925" cy="533400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55"/>
            <p:cNvGrpSpPr/>
            <p:nvPr/>
          </p:nvGrpSpPr>
          <p:grpSpPr>
            <a:xfrm>
              <a:off x="6011889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58"/>
            <p:cNvGrpSpPr/>
            <p:nvPr/>
          </p:nvGrpSpPr>
          <p:grpSpPr>
            <a:xfrm>
              <a:off x="6164289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61"/>
            <p:cNvGrpSpPr/>
            <p:nvPr/>
          </p:nvGrpSpPr>
          <p:grpSpPr>
            <a:xfrm>
              <a:off x="6326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64"/>
            <p:cNvGrpSpPr/>
            <p:nvPr/>
          </p:nvGrpSpPr>
          <p:grpSpPr>
            <a:xfrm>
              <a:off x="6478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67"/>
            <p:cNvGrpSpPr/>
            <p:nvPr/>
          </p:nvGrpSpPr>
          <p:grpSpPr>
            <a:xfrm>
              <a:off x="66310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70"/>
            <p:cNvGrpSpPr/>
            <p:nvPr/>
          </p:nvGrpSpPr>
          <p:grpSpPr>
            <a:xfrm>
              <a:off x="67834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73"/>
            <p:cNvGrpSpPr/>
            <p:nvPr/>
          </p:nvGrpSpPr>
          <p:grpSpPr>
            <a:xfrm>
              <a:off x="69358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76"/>
            <p:cNvGrpSpPr/>
            <p:nvPr/>
          </p:nvGrpSpPr>
          <p:grpSpPr>
            <a:xfrm>
              <a:off x="7088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78" name="Straight Connector 77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79"/>
            <p:cNvGrpSpPr/>
            <p:nvPr/>
          </p:nvGrpSpPr>
          <p:grpSpPr>
            <a:xfrm>
              <a:off x="7240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81" name="Straight Connector 80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82"/>
            <p:cNvGrpSpPr/>
            <p:nvPr/>
          </p:nvGrpSpPr>
          <p:grpSpPr>
            <a:xfrm>
              <a:off x="73930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85"/>
            <p:cNvGrpSpPr/>
            <p:nvPr/>
          </p:nvGrpSpPr>
          <p:grpSpPr>
            <a:xfrm>
              <a:off x="75454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87" name="Straight Connector 86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88"/>
            <p:cNvGrpSpPr/>
            <p:nvPr/>
          </p:nvGrpSpPr>
          <p:grpSpPr>
            <a:xfrm>
              <a:off x="76978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91"/>
            <p:cNvGrpSpPr/>
            <p:nvPr/>
          </p:nvGrpSpPr>
          <p:grpSpPr>
            <a:xfrm>
              <a:off x="7850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93" name="Straight Connector 92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94"/>
            <p:cNvGrpSpPr/>
            <p:nvPr/>
          </p:nvGrpSpPr>
          <p:grpSpPr>
            <a:xfrm>
              <a:off x="8002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8" name="Straight Connector 97"/>
            <p:cNvCxnSpPr/>
            <p:nvPr/>
          </p:nvCxnSpPr>
          <p:spPr>
            <a:xfrm>
              <a:off x="5945214" y="303370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7517633" y="379570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6040464" y="293845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>
              <a:off x="7612883" y="370045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6145239" y="284320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>
              <a:off x="7717658" y="360520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6240489" y="274795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>
              <a:off x="7812908" y="350995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6" name="Object 105"/>
            <p:cNvGraphicFramePr>
              <a:graphicFrameLocks noChangeAspect="1"/>
            </p:cNvGraphicFramePr>
            <p:nvPr/>
          </p:nvGraphicFramePr>
          <p:xfrm>
            <a:off x="6745328" y="4589453"/>
            <a:ext cx="576263" cy="576263"/>
          </p:xfrm>
          <a:graphic>
            <a:graphicData uri="http://schemas.openxmlformats.org/presentationml/2006/ole">
              <p:oleObj spid="_x0000_s175108" name="Equation" r:id="rId5" imgW="215640" imgH="215640" progId="Equation.3">
                <p:embed/>
              </p:oleObj>
            </a:graphicData>
          </a:graphic>
        </p:graphicFrame>
        <p:sp>
          <p:nvSpPr>
            <p:cNvPr id="110" name="Oval 109"/>
            <p:cNvSpPr/>
            <p:nvPr/>
          </p:nvSpPr>
          <p:spPr>
            <a:xfrm>
              <a:off x="7278710" y="3631591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65909" name="Object 21"/>
            <p:cNvGraphicFramePr>
              <a:graphicFrameLocks noChangeAspect="1"/>
            </p:cNvGraphicFramePr>
            <p:nvPr/>
          </p:nvGraphicFramePr>
          <p:xfrm>
            <a:off x="5341950" y="3522642"/>
            <a:ext cx="508000" cy="611188"/>
          </p:xfrm>
          <a:graphic>
            <a:graphicData uri="http://schemas.openxmlformats.org/presentationml/2006/ole">
              <p:oleObj spid="_x0000_s175109" name="Equation" r:id="rId6" imgW="190440" imgH="228600" progId="Equation.3">
                <p:embed/>
              </p:oleObj>
            </a:graphicData>
          </a:graphic>
        </p:graphicFrame>
        <p:graphicFrame>
          <p:nvGraphicFramePr>
            <p:cNvPr id="165910" name="Object 22"/>
            <p:cNvGraphicFramePr>
              <a:graphicFrameLocks noChangeAspect="1"/>
            </p:cNvGraphicFramePr>
            <p:nvPr/>
          </p:nvGraphicFramePr>
          <p:xfrm>
            <a:off x="8421718" y="4214818"/>
            <a:ext cx="508000" cy="611188"/>
          </p:xfrm>
          <a:graphic>
            <a:graphicData uri="http://schemas.openxmlformats.org/presentationml/2006/ole">
              <p:oleObj spid="_x0000_s175110" name="Equation" r:id="rId7" imgW="190440" imgH="228600" progId="Equation.3">
                <p:embed/>
              </p:oleObj>
            </a:graphicData>
          </a:graphic>
        </p:graphicFrame>
        <p:sp>
          <p:nvSpPr>
            <p:cNvPr id="107" name="Oval 106"/>
            <p:cNvSpPr/>
            <p:nvPr/>
          </p:nvSpPr>
          <p:spPr>
            <a:xfrm>
              <a:off x="6671681" y="3469299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6492536" y="39096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6974286" y="40620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7409507" y="42144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69996" name="Object 12"/>
          <p:cNvGraphicFramePr>
            <a:graphicFrameLocks noChangeAspect="1"/>
          </p:cNvGraphicFramePr>
          <p:nvPr/>
        </p:nvGraphicFramePr>
        <p:xfrm>
          <a:off x="571472" y="3714752"/>
          <a:ext cx="407987" cy="531813"/>
        </p:xfrm>
        <a:graphic>
          <a:graphicData uri="http://schemas.openxmlformats.org/presentationml/2006/ole">
            <p:oleObj spid="_x0000_s175111" name="Equation" r:id="rId8" imgW="126720" imgH="164880" progId="Equation.3">
              <p:embed/>
            </p:oleObj>
          </a:graphicData>
        </a:graphic>
      </p:graphicFrame>
      <p:sp>
        <p:nvSpPr>
          <p:cNvPr id="112" name="TextBox 111"/>
          <p:cNvSpPr txBox="1"/>
          <p:nvPr/>
        </p:nvSpPr>
        <p:spPr bwMode="auto">
          <a:xfrm>
            <a:off x="1075267" y="3749921"/>
            <a:ext cx="2565126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Received waveforms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aphicFrame>
        <p:nvGraphicFramePr>
          <p:cNvPr id="169997" name="Object 13"/>
          <p:cNvGraphicFramePr>
            <a:graphicFrameLocks noChangeAspect="1"/>
          </p:cNvGraphicFramePr>
          <p:nvPr/>
        </p:nvGraphicFramePr>
        <p:xfrm>
          <a:off x="500034" y="4714884"/>
          <a:ext cx="733425" cy="735013"/>
        </p:xfrm>
        <a:graphic>
          <a:graphicData uri="http://schemas.openxmlformats.org/presentationml/2006/ole">
            <p:oleObj spid="_x0000_s175112" name="Equation" r:id="rId9" imgW="228600" imgH="228600" progId="Equation.3">
              <p:embed/>
            </p:oleObj>
          </a:graphicData>
        </a:graphic>
      </p:graphicFrame>
      <p:graphicFrame>
        <p:nvGraphicFramePr>
          <p:cNvPr id="169998" name="Object 14"/>
          <p:cNvGraphicFramePr>
            <a:graphicFrameLocks noChangeAspect="1"/>
          </p:cNvGraphicFramePr>
          <p:nvPr/>
        </p:nvGraphicFramePr>
        <p:xfrm>
          <a:off x="571472" y="4286256"/>
          <a:ext cx="407987" cy="449263"/>
        </p:xfrm>
        <a:graphic>
          <a:graphicData uri="http://schemas.openxmlformats.org/presentationml/2006/ole">
            <p:oleObj spid="_x0000_s175113" name="Equation" r:id="rId10" imgW="126720" imgH="139680" progId="Equation.3">
              <p:embed/>
            </p:oleObj>
          </a:graphicData>
        </a:graphic>
      </p:graphicFrame>
      <p:graphicFrame>
        <p:nvGraphicFramePr>
          <p:cNvPr id="169999" name="Object 15"/>
          <p:cNvGraphicFramePr>
            <a:graphicFrameLocks noChangeAspect="1"/>
          </p:cNvGraphicFramePr>
          <p:nvPr/>
        </p:nvGraphicFramePr>
        <p:xfrm>
          <a:off x="571472" y="5242310"/>
          <a:ext cx="530225" cy="735012"/>
        </p:xfrm>
        <a:graphic>
          <a:graphicData uri="http://schemas.openxmlformats.org/presentationml/2006/ole">
            <p:oleObj spid="_x0000_s175114" name="Equation" r:id="rId11" imgW="164880" imgH="228600" progId="Equation.3">
              <p:embed/>
            </p:oleObj>
          </a:graphicData>
        </a:graphic>
      </p:graphicFrame>
      <p:sp>
        <p:nvSpPr>
          <p:cNvPr id="113" name="TextBox 112"/>
          <p:cNvSpPr txBox="1"/>
          <p:nvPr/>
        </p:nvSpPr>
        <p:spPr bwMode="auto">
          <a:xfrm>
            <a:off x="1071538" y="4314774"/>
            <a:ext cx="2837765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Transmitted waveforms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 bwMode="auto">
          <a:xfrm>
            <a:off x="1092954" y="5429264"/>
            <a:ext cx="3122971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RCS of the target in </a:t>
            </a:r>
            <a:r>
              <a:rPr lang="en-US" sz="2000" b="1" i="0" dirty="0" smtClean="0">
                <a:latin typeface="Symbol" pitchFamily="18" charset="2"/>
                <a:ea typeface="新細明體" charset="-120"/>
                <a:cs typeface="Arial" pitchFamily="34" charset="0"/>
              </a:rPr>
              <a:t>a</a:t>
            </a:r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 cell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aphicFrame>
        <p:nvGraphicFramePr>
          <p:cNvPr id="174091" name="Object 11"/>
          <p:cNvGraphicFramePr>
            <a:graphicFrameLocks noChangeAspect="1"/>
          </p:cNvGraphicFramePr>
          <p:nvPr/>
        </p:nvGraphicFramePr>
        <p:xfrm>
          <a:off x="3571868" y="1357298"/>
          <a:ext cx="3219450" cy="1265238"/>
        </p:xfrm>
        <a:graphic>
          <a:graphicData uri="http://schemas.openxmlformats.org/presentationml/2006/ole">
            <p:oleObj spid="_x0000_s175115" name="Equation" r:id="rId12" imgW="1130040" imgH="444240" progId="Equation.3">
              <p:embed/>
            </p:oleObj>
          </a:graphicData>
        </a:graphic>
      </p:graphicFrame>
      <p:sp>
        <p:nvSpPr>
          <p:cNvPr id="120" name="Left Brace 119"/>
          <p:cNvSpPr/>
          <p:nvPr/>
        </p:nvSpPr>
        <p:spPr bwMode="auto">
          <a:xfrm rot="16200000">
            <a:off x="2428860" y="1928802"/>
            <a:ext cx="142876" cy="857256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graphicFrame>
        <p:nvGraphicFramePr>
          <p:cNvPr id="175116" name="Object 12"/>
          <p:cNvGraphicFramePr>
            <a:graphicFrameLocks noChangeAspect="1"/>
          </p:cNvGraphicFramePr>
          <p:nvPr/>
        </p:nvGraphicFramePr>
        <p:xfrm>
          <a:off x="2309430" y="2258635"/>
          <a:ext cx="571504" cy="641963"/>
        </p:xfrm>
        <a:graphic>
          <a:graphicData uri="http://schemas.openxmlformats.org/presentationml/2006/ole">
            <p:oleObj spid="_x0000_s175116" name="Equation" r:id="rId13" imgW="203040" imgH="228600" progId="Equation.3">
              <p:embed/>
            </p:oleObj>
          </a:graphicData>
        </a:graphic>
      </p:graphicFrame>
      <p:sp>
        <p:nvSpPr>
          <p:cNvPr id="118" name="TextBox 113"/>
          <p:cNvSpPr txBox="1"/>
          <p:nvPr/>
        </p:nvSpPr>
        <p:spPr bwMode="auto">
          <a:xfrm>
            <a:off x="1071538" y="4857760"/>
            <a:ext cx="5003421" cy="4001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Transfer function for the target in the </a:t>
            </a:r>
            <a:r>
              <a:rPr lang="en-US" sz="2000" b="1" i="0" dirty="0" smtClean="0">
                <a:latin typeface="Symbol" pitchFamily="18" charset="2"/>
                <a:ea typeface="新細明體" charset="-120"/>
                <a:cs typeface="Arial" pitchFamily="34" charset="0"/>
              </a:rPr>
              <a:t>a</a:t>
            </a:r>
            <a:r>
              <a:rPr lang="en-US" sz="20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 cell</a:t>
            </a:r>
            <a:endParaRPr lang="en-US" sz="20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52" name="Object 4"/>
          <p:cNvGraphicFramePr>
            <a:graphicFrameLocks noChangeAspect="1"/>
          </p:cNvGraphicFramePr>
          <p:nvPr/>
        </p:nvGraphicFramePr>
        <p:xfrm>
          <a:off x="642910" y="1285860"/>
          <a:ext cx="3020210" cy="1428760"/>
        </p:xfrm>
        <a:graphic>
          <a:graphicData uri="http://schemas.openxmlformats.org/presentationml/2006/ole">
            <p:oleObj spid="_x0000_s177154" name="Equation" r:id="rId3" imgW="939600" imgH="444240" progId="Equation.3">
              <p:embed/>
            </p:oleObj>
          </a:graphicData>
        </a:graphic>
      </p:graphicFrame>
      <p:sp>
        <p:nvSpPr>
          <p:cNvPr id="117" name="Rectangle 73"/>
          <p:cNvSpPr>
            <a:spLocks noChangeArrowheads="1"/>
          </p:cNvSpPr>
          <p:nvPr/>
        </p:nvSpPr>
        <p:spPr bwMode="auto">
          <a:xfrm>
            <a:off x="3571868" y="1643050"/>
            <a:ext cx="3286148" cy="928694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pitchFamily="34" charset="0"/>
              </a:rPr>
              <a:t>Compressed Sensing MIMO Radar Receiver</a:t>
            </a:r>
            <a:endParaRPr lang="en-US" sz="28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37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243926" y="1480878"/>
            <a:ext cx="184731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endParaRPr lang="en-US" i="0" dirty="0" smtClean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aphicFrame>
        <p:nvGraphicFramePr>
          <p:cNvPr id="165897" name="Object 9"/>
          <p:cNvGraphicFramePr>
            <a:graphicFrameLocks noChangeAspect="1"/>
          </p:cNvGraphicFramePr>
          <p:nvPr/>
        </p:nvGraphicFramePr>
        <p:xfrm>
          <a:off x="667456" y="2706755"/>
          <a:ext cx="2857520" cy="650807"/>
        </p:xfrm>
        <a:graphic>
          <a:graphicData uri="http://schemas.openxmlformats.org/presentationml/2006/ole">
            <p:oleObj spid="_x0000_s177155" name="Equation" r:id="rId4" imgW="1002960" imgH="228600" progId="Equation.3">
              <p:embed/>
            </p:oleObj>
          </a:graphicData>
        </a:graphic>
      </p:graphicFrame>
      <p:grpSp>
        <p:nvGrpSpPr>
          <p:cNvPr id="2" name="Group 117"/>
          <p:cNvGrpSpPr/>
          <p:nvPr/>
        </p:nvGrpSpPr>
        <p:grpSpPr>
          <a:xfrm>
            <a:off x="5341950" y="2643182"/>
            <a:ext cx="3587768" cy="2522534"/>
            <a:chOff x="5341950" y="2643182"/>
            <a:chExt cx="3587768" cy="2522534"/>
          </a:xfrm>
        </p:grpSpPr>
        <p:sp>
          <p:nvSpPr>
            <p:cNvPr id="27" name="Cube 26"/>
            <p:cNvSpPr/>
            <p:nvPr/>
          </p:nvSpPr>
          <p:spPr>
            <a:xfrm>
              <a:off x="5869014" y="2643182"/>
              <a:ext cx="2809875" cy="2019300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8"/>
            <p:cNvGrpSpPr/>
            <p:nvPr/>
          </p:nvGrpSpPr>
          <p:grpSpPr>
            <a:xfrm>
              <a:off x="5869014" y="2795582"/>
              <a:ext cx="2828925" cy="533400"/>
              <a:chOff x="2971800" y="2686050"/>
              <a:chExt cx="2828925" cy="533400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31"/>
            <p:cNvGrpSpPr/>
            <p:nvPr/>
          </p:nvGrpSpPr>
          <p:grpSpPr>
            <a:xfrm>
              <a:off x="5869014" y="2947982"/>
              <a:ext cx="2828925" cy="533400"/>
              <a:chOff x="2971800" y="2686050"/>
              <a:chExt cx="2828925" cy="533400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34"/>
            <p:cNvGrpSpPr/>
            <p:nvPr/>
          </p:nvGrpSpPr>
          <p:grpSpPr>
            <a:xfrm>
              <a:off x="5869014" y="3100382"/>
              <a:ext cx="2828925" cy="533400"/>
              <a:chOff x="2971800" y="2686050"/>
              <a:chExt cx="2828925" cy="533400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37"/>
            <p:cNvGrpSpPr/>
            <p:nvPr/>
          </p:nvGrpSpPr>
          <p:grpSpPr>
            <a:xfrm>
              <a:off x="5869014" y="3233732"/>
              <a:ext cx="2828925" cy="533400"/>
              <a:chOff x="2971800" y="2686050"/>
              <a:chExt cx="2828925" cy="533400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40"/>
            <p:cNvGrpSpPr/>
            <p:nvPr/>
          </p:nvGrpSpPr>
          <p:grpSpPr>
            <a:xfrm>
              <a:off x="5869014" y="3386132"/>
              <a:ext cx="2828925" cy="533400"/>
              <a:chOff x="2971800" y="2686050"/>
              <a:chExt cx="2828925" cy="53340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43"/>
            <p:cNvGrpSpPr/>
            <p:nvPr/>
          </p:nvGrpSpPr>
          <p:grpSpPr>
            <a:xfrm>
              <a:off x="5869014" y="3538532"/>
              <a:ext cx="2828925" cy="533400"/>
              <a:chOff x="2971800" y="2686050"/>
              <a:chExt cx="2828925" cy="533400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46"/>
            <p:cNvGrpSpPr/>
            <p:nvPr/>
          </p:nvGrpSpPr>
          <p:grpSpPr>
            <a:xfrm>
              <a:off x="5869014" y="3690932"/>
              <a:ext cx="2828925" cy="533400"/>
              <a:chOff x="2971800" y="2686050"/>
              <a:chExt cx="2828925" cy="533400"/>
            </a:xfrm>
          </p:grpSpPr>
          <p:cxnSp>
            <p:nvCxnSpPr>
              <p:cNvPr id="48" name="Straight Connector 47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49"/>
            <p:cNvGrpSpPr/>
            <p:nvPr/>
          </p:nvGrpSpPr>
          <p:grpSpPr>
            <a:xfrm>
              <a:off x="5869014" y="3843332"/>
              <a:ext cx="2828925" cy="533400"/>
              <a:chOff x="2971800" y="2686050"/>
              <a:chExt cx="2828925" cy="53340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52"/>
            <p:cNvGrpSpPr/>
            <p:nvPr/>
          </p:nvGrpSpPr>
          <p:grpSpPr>
            <a:xfrm>
              <a:off x="5869014" y="3995732"/>
              <a:ext cx="2828925" cy="533400"/>
              <a:chOff x="2971800" y="2686050"/>
              <a:chExt cx="2828925" cy="533400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55"/>
            <p:cNvGrpSpPr/>
            <p:nvPr/>
          </p:nvGrpSpPr>
          <p:grpSpPr>
            <a:xfrm>
              <a:off x="6011889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58"/>
            <p:cNvGrpSpPr/>
            <p:nvPr/>
          </p:nvGrpSpPr>
          <p:grpSpPr>
            <a:xfrm>
              <a:off x="6164289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61"/>
            <p:cNvGrpSpPr/>
            <p:nvPr/>
          </p:nvGrpSpPr>
          <p:grpSpPr>
            <a:xfrm>
              <a:off x="6326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64"/>
            <p:cNvGrpSpPr/>
            <p:nvPr/>
          </p:nvGrpSpPr>
          <p:grpSpPr>
            <a:xfrm>
              <a:off x="6478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67"/>
            <p:cNvGrpSpPr/>
            <p:nvPr/>
          </p:nvGrpSpPr>
          <p:grpSpPr>
            <a:xfrm>
              <a:off x="66310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70"/>
            <p:cNvGrpSpPr/>
            <p:nvPr/>
          </p:nvGrpSpPr>
          <p:grpSpPr>
            <a:xfrm>
              <a:off x="67834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73"/>
            <p:cNvGrpSpPr/>
            <p:nvPr/>
          </p:nvGrpSpPr>
          <p:grpSpPr>
            <a:xfrm>
              <a:off x="69358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76"/>
            <p:cNvGrpSpPr/>
            <p:nvPr/>
          </p:nvGrpSpPr>
          <p:grpSpPr>
            <a:xfrm>
              <a:off x="7088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78" name="Straight Connector 77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79"/>
            <p:cNvGrpSpPr/>
            <p:nvPr/>
          </p:nvGrpSpPr>
          <p:grpSpPr>
            <a:xfrm>
              <a:off x="7240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81" name="Straight Connector 80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82"/>
            <p:cNvGrpSpPr/>
            <p:nvPr/>
          </p:nvGrpSpPr>
          <p:grpSpPr>
            <a:xfrm>
              <a:off x="73930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85"/>
            <p:cNvGrpSpPr/>
            <p:nvPr/>
          </p:nvGrpSpPr>
          <p:grpSpPr>
            <a:xfrm>
              <a:off x="75454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87" name="Straight Connector 86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88"/>
            <p:cNvGrpSpPr/>
            <p:nvPr/>
          </p:nvGrpSpPr>
          <p:grpSpPr>
            <a:xfrm>
              <a:off x="76978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91"/>
            <p:cNvGrpSpPr/>
            <p:nvPr/>
          </p:nvGrpSpPr>
          <p:grpSpPr>
            <a:xfrm>
              <a:off x="7850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93" name="Straight Connector 92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94"/>
            <p:cNvGrpSpPr/>
            <p:nvPr/>
          </p:nvGrpSpPr>
          <p:grpSpPr>
            <a:xfrm>
              <a:off x="8002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8" name="Straight Connector 97"/>
            <p:cNvCxnSpPr/>
            <p:nvPr/>
          </p:nvCxnSpPr>
          <p:spPr>
            <a:xfrm>
              <a:off x="5945214" y="303370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7517633" y="379570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6040464" y="293845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>
              <a:off x="7612883" y="370045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6145239" y="284320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>
              <a:off x="7717658" y="360520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6240489" y="274795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>
              <a:off x="7812908" y="350995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6" name="Object 105"/>
            <p:cNvGraphicFramePr>
              <a:graphicFrameLocks noChangeAspect="1"/>
            </p:cNvGraphicFramePr>
            <p:nvPr/>
          </p:nvGraphicFramePr>
          <p:xfrm>
            <a:off x="6745328" y="4589453"/>
            <a:ext cx="576263" cy="576263"/>
          </p:xfrm>
          <a:graphic>
            <a:graphicData uri="http://schemas.openxmlformats.org/presentationml/2006/ole">
              <p:oleObj spid="_x0000_s177156" name="Equation" r:id="rId5" imgW="215640" imgH="215640" progId="Equation.3">
                <p:embed/>
              </p:oleObj>
            </a:graphicData>
          </a:graphic>
        </p:graphicFrame>
        <p:sp>
          <p:nvSpPr>
            <p:cNvPr id="110" name="Oval 109"/>
            <p:cNvSpPr/>
            <p:nvPr/>
          </p:nvSpPr>
          <p:spPr>
            <a:xfrm>
              <a:off x="7278710" y="3631591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65909" name="Object 21"/>
            <p:cNvGraphicFramePr>
              <a:graphicFrameLocks noChangeAspect="1"/>
            </p:cNvGraphicFramePr>
            <p:nvPr/>
          </p:nvGraphicFramePr>
          <p:xfrm>
            <a:off x="5341950" y="3522642"/>
            <a:ext cx="508000" cy="611188"/>
          </p:xfrm>
          <a:graphic>
            <a:graphicData uri="http://schemas.openxmlformats.org/presentationml/2006/ole">
              <p:oleObj spid="_x0000_s177157" name="Equation" r:id="rId6" imgW="190440" imgH="228600" progId="Equation.3">
                <p:embed/>
              </p:oleObj>
            </a:graphicData>
          </a:graphic>
        </p:graphicFrame>
        <p:graphicFrame>
          <p:nvGraphicFramePr>
            <p:cNvPr id="165910" name="Object 22"/>
            <p:cNvGraphicFramePr>
              <a:graphicFrameLocks noChangeAspect="1"/>
            </p:cNvGraphicFramePr>
            <p:nvPr/>
          </p:nvGraphicFramePr>
          <p:xfrm>
            <a:off x="8421718" y="4214818"/>
            <a:ext cx="508000" cy="611188"/>
          </p:xfrm>
          <a:graphic>
            <a:graphicData uri="http://schemas.openxmlformats.org/presentationml/2006/ole">
              <p:oleObj spid="_x0000_s177158" name="Equation" r:id="rId7" imgW="190440" imgH="228600" progId="Equation.3">
                <p:embed/>
              </p:oleObj>
            </a:graphicData>
          </a:graphic>
        </p:graphicFrame>
        <p:sp>
          <p:nvSpPr>
            <p:cNvPr id="107" name="Oval 106"/>
            <p:cNvSpPr/>
            <p:nvPr/>
          </p:nvSpPr>
          <p:spPr>
            <a:xfrm>
              <a:off x="6671681" y="3469299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6492536" y="39096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6974286" y="40620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7409507" y="42144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4091" name="Object 11"/>
          <p:cNvGraphicFramePr>
            <a:graphicFrameLocks noChangeAspect="1"/>
          </p:cNvGraphicFramePr>
          <p:nvPr/>
        </p:nvGraphicFramePr>
        <p:xfrm>
          <a:off x="3571868" y="1357298"/>
          <a:ext cx="3219450" cy="1265238"/>
        </p:xfrm>
        <a:graphic>
          <a:graphicData uri="http://schemas.openxmlformats.org/presentationml/2006/ole">
            <p:oleObj spid="_x0000_s177163" name="Equation" r:id="rId8" imgW="1130040" imgH="444240" progId="Equation.3">
              <p:embed/>
            </p:oleObj>
          </a:graphicData>
        </a:graphic>
      </p:graphicFrame>
      <p:sp>
        <p:nvSpPr>
          <p:cNvPr id="119" name="Rounded Rectangle 118"/>
          <p:cNvSpPr/>
          <p:nvPr/>
        </p:nvSpPr>
        <p:spPr bwMode="auto">
          <a:xfrm>
            <a:off x="714348" y="3938359"/>
            <a:ext cx="4071966" cy="9194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defRPr/>
            </a:pPr>
            <a:r>
              <a:rPr lang="en-US" b="1" i="0" dirty="0" smtClean="0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is </a:t>
            </a:r>
            <a:r>
              <a:rPr lang="en-US" b="1" i="0" dirty="0" smtClean="0">
                <a:solidFill>
                  <a:srgbClr val="FF0000"/>
                </a:solidFill>
                <a:latin typeface="Arial" charset="0"/>
              </a:rPr>
              <a:t>sparse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if the target scene is sparse.</a:t>
            </a:r>
            <a:endParaRPr lang="en-US" i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8" name="Left Brace 117"/>
          <p:cNvSpPr/>
          <p:nvPr/>
        </p:nvSpPr>
        <p:spPr bwMode="auto">
          <a:xfrm rot="16200000">
            <a:off x="2428860" y="1928802"/>
            <a:ext cx="142876" cy="857256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graphicFrame>
        <p:nvGraphicFramePr>
          <p:cNvPr id="120" name="Object 12"/>
          <p:cNvGraphicFramePr>
            <a:graphicFrameLocks noChangeAspect="1"/>
          </p:cNvGraphicFramePr>
          <p:nvPr/>
        </p:nvGraphicFramePr>
        <p:xfrm>
          <a:off x="2309430" y="2258635"/>
          <a:ext cx="571504" cy="641963"/>
        </p:xfrm>
        <a:graphic>
          <a:graphicData uri="http://schemas.openxmlformats.org/presentationml/2006/ole">
            <p:oleObj spid="_x0000_s177164" name="Equation" r:id="rId9" imgW="20304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52" name="Object 4"/>
          <p:cNvGraphicFramePr>
            <a:graphicFrameLocks noChangeAspect="1"/>
          </p:cNvGraphicFramePr>
          <p:nvPr/>
        </p:nvGraphicFramePr>
        <p:xfrm>
          <a:off x="642910" y="1285860"/>
          <a:ext cx="3020210" cy="1428760"/>
        </p:xfrm>
        <a:graphic>
          <a:graphicData uri="http://schemas.openxmlformats.org/presentationml/2006/ole">
            <p:oleObj spid="_x0000_s178178" name="Equation" r:id="rId3" imgW="939600" imgH="444240" progId="Equation.3">
              <p:embed/>
            </p:oleObj>
          </a:graphicData>
        </a:graphic>
      </p:graphicFrame>
      <p:sp>
        <p:nvSpPr>
          <p:cNvPr id="117" name="Rectangle 73"/>
          <p:cNvSpPr>
            <a:spLocks noChangeArrowheads="1"/>
          </p:cNvSpPr>
          <p:nvPr/>
        </p:nvSpPr>
        <p:spPr bwMode="auto">
          <a:xfrm>
            <a:off x="3571868" y="1643050"/>
            <a:ext cx="3286148" cy="928694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pitchFamily="34" charset="0"/>
              </a:rPr>
              <a:t>Compressed Sensing MIMO Radar Receiver</a:t>
            </a:r>
            <a:endParaRPr lang="en-US" sz="28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38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243926" y="1480878"/>
            <a:ext cx="184731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endParaRPr lang="en-US" i="0" dirty="0" smtClean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aphicFrame>
        <p:nvGraphicFramePr>
          <p:cNvPr id="165897" name="Object 9"/>
          <p:cNvGraphicFramePr>
            <a:graphicFrameLocks noChangeAspect="1"/>
          </p:cNvGraphicFramePr>
          <p:nvPr/>
        </p:nvGraphicFramePr>
        <p:xfrm>
          <a:off x="667456" y="2706755"/>
          <a:ext cx="2857520" cy="650807"/>
        </p:xfrm>
        <a:graphic>
          <a:graphicData uri="http://schemas.openxmlformats.org/presentationml/2006/ole">
            <p:oleObj spid="_x0000_s178179" name="Equation" r:id="rId4" imgW="1002960" imgH="228600" progId="Equation.3">
              <p:embed/>
            </p:oleObj>
          </a:graphicData>
        </a:graphic>
      </p:graphicFrame>
      <p:grpSp>
        <p:nvGrpSpPr>
          <p:cNvPr id="2" name="Group 117"/>
          <p:cNvGrpSpPr/>
          <p:nvPr/>
        </p:nvGrpSpPr>
        <p:grpSpPr>
          <a:xfrm>
            <a:off x="5341950" y="2643182"/>
            <a:ext cx="3587768" cy="2522534"/>
            <a:chOff x="5341950" y="2643182"/>
            <a:chExt cx="3587768" cy="2522534"/>
          </a:xfrm>
        </p:grpSpPr>
        <p:sp>
          <p:nvSpPr>
            <p:cNvPr id="27" name="Cube 26"/>
            <p:cNvSpPr/>
            <p:nvPr/>
          </p:nvSpPr>
          <p:spPr>
            <a:xfrm>
              <a:off x="5869014" y="2643182"/>
              <a:ext cx="2809875" cy="2019300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8"/>
            <p:cNvGrpSpPr/>
            <p:nvPr/>
          </p:nvGrpSpPr>
          <p:grpSpPr>
            <a:xfrm>
              <a:off x="5869014" y="2795582"/>
              <a:ext cx="2828925" cy="533400"/>
              <a:chOff x="2971800" y="2686050"/>
              <a:chExt cx="2828925" cy="533400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31"/>
            <p:cNvGrpSpPr/>
            <p:nvPr/>
          </p:nvGrpSpPr>
          <p:grpSpPr>
            <a:xfrm>
              <a:off x="5869014" y="2947982"/>
              <a:ext cx="2828925" cy="533400"/>
              <a:chOff x="2971800" y="2686050"/>
              <a:chExt cx="2828925" cy="533400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34"/>
            <p:cNvGrpSpPr/>
            <p:nvPr/>
          </p:nvGrpSpPr>
          <p:grpSpPr>
            <a:xfrm>
              <a:off x="5869014" y="3100382"/>
              <a:ext cx="2828925" cy="533400"/>
              <a:chOff x="2971800" y="2686050"/>
              <a:chExt cx="2828925" cy="533400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37"/>
            <p:cNvGrpSpPr/>
            <p:nvPr/>
          </p:nvGrpSpPr>
          <p:grpSpPr>
            <a:xfrm>
              <a:off x="5869014" y="3233732"/>
              <a:ext cx="2828925" cy="533400"/>
              <a:chOff x="2971800" y="2686050"/>
              <a:chExt cx="2828925" cy="533400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40"/>
            <p:cNvGrpSpPr/>
            <p:nvPr/>
          </p:nvGrpSpPr>
          <p:grpSpPr>
            <a:xfrm>
              <a:off x="5869014" y="3386132"/>
              <a:ext cx="2828925" cy="533400"/>
              <a:chOff x="2971800" y="2686050"/>
              <a:chExt cx="2828925" cy="53340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43"/>
            <p:cNvGrpSpPr/>
            <p:nvPr/>
          </p:nvGrpSpPr>
          <p:grpSpPr>
            <a:xfrm>
              <a:off x="5869014" y="3538532"/>
              <a:ext cx="2828925" cy="533400"/>
              <a:chOff x="2971800" y="2686050"/>
              <a:chExt cx="2828925" cy="533400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46"/>
            <p:cNvGrpSpPr/>
            <p:nvPr/>
          </p:nvGrpSpPr>
          <p:grpSpPr>
            <a:xfrm>
              <a:off x="5869014" y="3690932"/>
              <a:ext cx="2828925" cy="533400"/>
              <a:chOff x="2971800" y="2686050"/>
              <a:chExt cx="2828925" cy="533400"/>
            </a:xfrm>
          </p:grpSpPr>
          <p:cxnSp>
            <p:nvCxnSpPr>
              <p:cNvPr id="48" name="Straight Connector 47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49"/>
            <p:cNvGrpSpPr/>
            <p:nvPr/>
          </p:nvGrpSpPr>
          <p:grpSpPr>
            <a:xfrm>
              <a:off x="5869014" y="3843332"/>
              <a:ext cx="2828925" cy="533400"/>
              <a:chOff x="2971800" y="2686050"/>
              <a:chExt cx="2828925" cy="53340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52"/>
            <p:cNvGrpSpPr/>
            <p:nvPr/>
          </p:nvGrpSpPr>
          <p:grpSpPr>
            <a:xfrm>
              <a:off x="5869014" y="3995732"/>
              <a:ext cx="2828925" cy="533400"/>
              <a:chOff x="2971800" y="2686050"/>
              <a:chExt cx="2828925" cy="533400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55"/>
            <p:cNvGrpSpPr/>
            <p:nvPr/>
          </p:nvGrpSpPr>
          <p:grpSpPr>
            <a:xfrm>
              <a:off x="6011889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58"/>
            <p:cNvGrpSpPr/>
            <p:nvPr/>
          </p:nvGrpSpPr>
          <p:grpSpPr>
            <a:xfrm>
              <a:off x="6164289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61"/>
            <p:cNvGrpSpPr/>
            <p:nvPr/>
          </p:nvGrpSpPr>
          <p:grpSpPr>
            <a:xfrm>
              <a:off x="6326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64"/>
            <p:cNvGrpSpPr/>
            <p:nvPr/>
          </p:nvGrpSpPr>
          <p:grpSpPr>
            <a:xfrm>
              <a:off x="6478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67"/>
            <p:cNvGrpSpPr/>
            <p:nvPr/>
          </p:nvGrpSpPr>
          <p:grpSpPr>
            <a:xfrm>
              <a:off x="66310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70"/>
            <p:cNvGrpSpPr/>
            <p:nvPr/>
          </p:nvGrpSpPr>
          <p:grpSpPr>
            <a:xfrm>
              <a:off x="67834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73"/>
            <p:cNvGrpSpPr/>
            <p:nvPr/>
          </p:nvGrpSpPr>
          <p:grpSpPr>
            <a:xfrm>
              <a:off x="69358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76"/>
            <p:cNvGrpSpPr/>
            <p:nvPr/>
          </p:nvGrpSpPr>
          <p:grpSpPr>
            <a:xfrm>
              <a:off x="7088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78" name="Straight Connector 77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79"/>
            <p:cNvGrpSpPr/>
            <p:nvPr/>
          </p:nvGrpSpPr>
          <p:grpSpPr>
            <a:xfrm>
              <a:off x="7240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81" name="Straight Connector 80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82"/>
            <p:cNvGrpSpPr/>
            <p:nvPr/>
          </p:nvGrpSpPr>
          <p:grpSpPr>
            <a:xfrm>
              <a:off x="73930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85"/>
            <p:cNvGrpSpPr/>
            <p:nvPr/>
          </p:nvGrpSpPr>
          <p:grpSpPr>
            <a:xfrm>
              <a:off x="75454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87" name="Straight Connector 86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88"/>
            <p:cNvGrpSpPr/>
            <p:nvPr/>
          </p:nvGrpSpPr>
          <p:grpSpPr>
            <a:xfrm>
              <a:off x="76978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91"/>
            <p:cNvGrpSpPr/>
            <p:nvPr/>
          </p:nvGrpSpPr>
          <p:grpSpPr>
            <a:xfrm>
              <a:off x="7850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93" name="Straight Connector 92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94"/>
            <p:cNvGrpSpPr/>
            <p:nvPr/>
          </p:nvGrpSpPr>
          <p:grpSpPr>
            <a:xfrm>
              <a:off x="8002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8" name="Straight Connector 97"/>
            <p:cNvCxnSpPr/>
            <p:nvPr/>
          </p:nvCxnSpPr>
          <p:spPr>
            <a:xfrm>
              <a:off x="5945214" y="303370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7517633" y="379570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6040464" y="293845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>
              <a:off x="7612883" y="370045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6145239" y="284320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>
              <a:off x="7717658" y="360520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6240489" y="274795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>
              <a:off x="7812908" y="350995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6" name="Object 105"/>
            <p:cNvGraphicFramePr>
              <a:graphicFrameLocks noChangeAspect="1"/>
            </p:cNvGraphicFramePr>
            <p:nvPr/>
          </p:nvGraphicFramePr>
          <p:xfrm>
            <a:off x="6745328" y="4589453"/>
            <a:ext cx="576263" cy="576263"/>
          </p:xfrm>
          <a:graphic>
            <a:graphicData uri="http://schemas.openxmlformats.org/presentationml/2006/ole">
              <p:oleObj spid="_x0000_s178180" name="Equation" r:id="rId5" imgW="215640" imgH="215640" progId="Equation.3">
                <p:embed/>
              </p:oleObj>
            </a:graphicData>
          </a:graphic>
        </p:graphicFrame>
        <p:sp>
          <p:nvSpPr>
            <p:cNvPr id="110" name="Oval 109"/>
            <p:cNvSpPr/>
            <p:nvPr/>
          </p:nvSpPr>
          <p:spPr>
            <a:xfrm>
              <a:off x="7278710" y="3631591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65909" name="Object 21"/>
            <p:cNvGraphicFramePr>
              <a:graphicFrameLocks noChangeAspect="1"/>
            </p:cNvGraphicFramePr>
            <p:nvPr/>
          </p:nvGraphicFramePr>
          <p:xfrm>
            <a:off x="5341950" y="3522642"/>
            <a:ext cx="508000" cy="611188"/>
          </p:xfrm>
          <a:graphic>
            <a:graphicData uri="http://schemas.openxmlformats.org/presentationml/2006/ole">
              <p:oleObj spid="_x0000_s178181" name="Equation" r:id="rId6" imgW="190440" imgH="228600" progId="Equation.3">
                <p:embed/>
              </p:oleObj>
            </a:graphicData>
          </a:graphic>
        </p:graphicFrame>
        <p:graphicFrame>
          <p:nvGraphicFramePr>
            <p:cNvPr id="165910" name="Object 22"/>
            <p:cNvGraphicFramePr>
              <a:graphicFrameLocks noChangeAspect="1"/>
            </p:cNvGraphicFramePr>
            <p:nvPr/>
          </p:nvGraphicFramePr>
          <p:xfrm>
            <a:off x="8421718" y="4214818"/>
            <a:ext cx="508000" cy="611188"/>
          </p:xfrm>
          <a:graphic>
            <a:graphicData uri="http://schemas.openxmlformats.org/presentationml/2006/ole">
              <p:oleObj spid="_x0000_s178182" name="Equation" r:id="rId7" imgW="190440" imgH="228600" progId="Equation.3">
                <p:embed/>
              </p:oleObj>
            </a:graphicData>
          </a:graphic>
        </p:graphicFrame>
        <p:sp>
          <p:nvSpPr>
            <p:cNvPr id="107" name="Oval 106"/>
            <p:cNvSpPr/>
            <p:nvPr/>
          </p:nvSpPr>
          <p:spPr>
            <a:xfrm>
              <a:off x="6671681" y="3469299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6492536" y="39096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6974286" y="40620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7409507" y="42144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4091" name="Object 11"/>
          <p:cNvGraphicFramePr>
            <a:graphicFrameLocks noChangeAspect="1"/>
          </p:cNvGraphicFramePr>
          <p:nvPr/>
        </p:nvGraphicFramePr>
        <p:xfrm>
          <a:off x="3571868" y="1357298"/>
          <a:ext cx="3219450" cy="1265238"/>
        </p:xfrm>
        <a:graphic>
          <a:graphicData uri="http://schemas.openxmlformats.org/presentationml/2006/ole">
            <p:oleObj spid="_x0000_s178183" name="Equation" r:id="rId8" imgW="1130040" imgH="444240" progId="Equation.3">
              <p:embed/>
            </p:oleObj>
          </a:graphicData>
        </a:graphic>
      </p:graphicFrame>
      <p:sp>
        <p:nvSpPr>
          <p:cNvPr id="119" name="Rounded Rectangle 118"/>
          <p:cNvSpPr/>
          <p:nvPr/>
        </p:nvSpPr>
        <p:spPr bwMode="auto">
          <a:xfrm>
            <a:off x="714348" y="3938359"/>
            <a:ext cx="4071966" cy="9194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defRPr/>
            </a:pPr>
            <a:r>
              <a:rPr lang="en-US" b="1" i="0" dirty="0" smtClean="0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is </a:t>
            </a:r>
            <a:r>
              <a:rPr lang="en-US" b="1" i="0" dirty="0" smtClean="0">
                <a:solidFill>
                  <a:srgbClr val="FF0000"/>
                </a:solidFill>
                <a:latin typeface="Arial" charset="0"/>
              </a:rPr>
              <a:t>sparse</a:t>
            </a:r>
            <a:r>
              <a:rPr lang="en-US" i="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if the target scene is sparse.</a:t>
            </a:r>
            <a:endParaRPr lang="en-US" i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6" name="Rounded Rectangle 115"/>
          <p:cNvSpPr/>
          <p:nvPr/>
        </p:nvSpPr>
        <p:spPr bwMode="auto">
          <a:xfrm>
            <a:off x="714348" y="5000636"/>
            <a:ext cx="6143668" cy="9194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defRPr/>
            </a:pPr>
            <a:r>
              <a:rPr lang="en-US" b="1" i="0" dirty="0" smtClean="0">
                <a:solidFill>
                  <a:srgbClr val="3333FF"/>
                </a:solidFill>
                <a:latin typeface="Arial" charset="0"/>
              </a:rPr>
              <a:t>Compressed sensing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 algorithm can effectively recover </a:t>
            </a:r>
            <a:r>
              <a:rPr lang="en-US" b="1" i="0" dirty="0" smtClean="0">
                <a:solidFill>
                  <a:schemeClr val="tx1"/>
                </a:solidFill>
                <a:latin typeface="Arial" charset="0"/>
              </a:rPr>
              <a:t>s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 if </a:t>
            </a:r>
            <a:r>
              <a:rPr lang="en-US" b="1" i="0" dirty="0" smtClean="0">
                <a:solidFill>
                  <a:schemeClr val="tx1"/>
                </a:solidFill>
                <a:latin typeface="Symbol" pitchFamily="18" charset="2"/>
              </a:rPr>
              <a:t>F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 is </a:t>
            </a:r>
            <a:r>
              <a:rPr lang="en-US" b="1" i="0" dirty="0" smtClean="0">
                <a:solidFill>
                  <a:srgbClr val="FF0000"/>
                </a:solidFill>
                <a:latin typeface="Arial" charset="0"/>
              </a:rPr>
              <a:t>incoherent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.</a:t>
            </a:r>
            <a:endParaRPr lang="en-US" i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" name="Left Brace 111"/>
          <p:cNvSpPr/>
          <p:nvPr/>
        </p:nvSpPr>
        <p:spPr bwMode="auto">
          <a:xfrm rot="16200000">
            <a:off x="2428860" y="1928802"/>
            <a:ext cx="142876" cy="857256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graphicFrame>
        <p:nvGraphicFramePr>
          <p:cNvPr id="113" name="Object 12"/>
          <p:cNvGraphicFramePr>
            <a:graphicFrameLocks noChangeAspect="1"/>
          </p:cNvGraphicFramePr>
          <p:nvPr/>
        </p:nvGraphicFramePr>
        <p:xfrm>
          <a:off x="2309430" y="2258635"/>
          <a:ext cx="571504" cy="641963"/>
        </p:xfrm>
        <a:graphic>
          <a:graphicData uri="http://schemas.openxmlformats.org/presentationml/2006/ole">
            <p:oleObj spid="_x0000_s178184" name="Equation" r:id="rId9" imgW="20304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091" name="Object 11"/>
          <p:cNvGraphicFramePr>
            <a:graphicFrameLocks noChangeAspect="1"/>
          </p:cNvGraphicFramePr>
          <p:nvPr/>
        </p:nvGraphicFramePr>
        <p:xfrm>
          <a:off x="3571868" y="1357298"/>
          <a:ext cx="3219450" cy="1265238"/>
        </p:xfrm>
        <a:graphic>
          <a:graphicData uri="http://schemas.openxmlformats.org/presentationml/2006/ole">
            <p:oleObj spid="_x0000_s179207" name="Equation" r:id="rId3" imgW="1130040" imgH="444240" progId="Equation.3">
              <p:embed/>
            </p:oleObj>
          </a:graphicData>
        </a:graphic>
      </p:graphicFrame>
      <p:graphicFrame>
        <p:nvGraphicFramePr>
          <p:cNvPr id="163852" name="Object 4"/>
          <p:cNvGraphicFramePr>
            <a:graphicFrameLocks noChangeAspect="1"/>
          </p:cNvGraphicFramePr>
          <p:nvPr/>
        </p:nvGraphicFramePr>
        <p:xfrm>
          <a:off x="642910" y="1285860"/>
          <a:ext cx="3020210" cy="1428760"/>
        </p:xfrm>
        <a:graphic>
          <a:graphicData uri="http://schemas.openxmlformats.org/presentationml/2006/ole">
            <p:oleObj spid="_x0000_s179202" name="Equation" r:id="rId4" imgW="939600" imgH="444240" progId="Equation.3">
              <p:embed/>
            </p:oleObj>
          </a:graphicData>
        </a:graphic>
      </p:graphicFrame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Waveform Optimization</a:t>
            </a:r>
            <a:endParaRPr lang="en-US" sz="36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39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243926" y="1480878"/>
            <a:ext cx="184731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endParaRPr lang="en-US" i="0" dirty="0" smtClean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pSp>
        <p:nvGrpSpPr>
          <p:cNvPr id="2" name="Group 117"/>
          <p:cNvGrpSpPr/>
          <p:nvPr/>
        </p:nvGrpSpPr>
        <p:grpSpPr>
          <a:xfrm>
            <a:off x="5341950" y="2643182"/>
            <a:ext cx="3587768" cy="2522534"/>
            <a:chOff x="5341950" y="2643182"/>
            <a:chExt cx="3587768" cy="2522534"/>
          </a:xfrm>
        </p:grpSpPr>
        <p:sp>
          <p:nvSpPr>
            <p:cNvPr id="27" name="Cube 26"/>
            <p:cNvSpPr/>
            <p:nvPr/>
          </p:nvSpPr>
          <p:spPr>
            <a:xfrm>
              <a:off x="5869014" y="2643182"/>
              <a:ext cx="2809875" cy="2019300"/>
            </a:xfrm>
            <a:prstGeom prst="cub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8"/>
            <p:cNvGrpSpPr/>
            <p:nvPr/>
          </p:nvGrpSpPr>
          <p:grpSpPr>
            <a:xfrm>
              <a:off x="5869014" y="2795582"/>
              <a:ext cx="2828925" cy="533400"/>
              <a:chOff x="2971800" y="2686050"/>
              <a:chExt cx="2828925" cy="533400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31"/>
            <p:cNvGrpSpPr/>
            <p:nvPr/>
          </p:nvGrpSpPr>
          <p:grpSpPr>
            <a:xfrm>
              <a:off x="5869014" y="2947982"/>
              <a:ext cx="2828925" cy="533400"/>
              <a:chOff x="2971800" y="2686050"/>
              <a:chExt cx="2828925" cy="533400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34"/>
            <p:cNvGrpSpPr/>
            <p:nvPr/>
          </p:nvGrpSpPr>
          <p:grpSpPr>
            <a:xfrm>
              <a:off x="5869014" y="3100382"/>
              <a:ext cx="2828925" cy="533400"/>
              <a:chOff x="2971800" y="2686050"/>
              <a:chExt cx="2828925" cy="533400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37"/>
            <p:cNvGrpSpPr/>
            <p:nvPr/>
          </p:nvGrpSpPr>
          <p:grpSpPr>
            <a:xfrm>
              <a:off x="5869014" y="3233732"/>
              <a:ext cx="2828925" cy="533400"/>
              <a:chOff x="2971800" y="2686050"/>
              <a:chExt cx="2828925" cy="533400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40"/>
            <p:cNvGrpSpPr/>
            <p:nvPr/>
          </p:nvGrpSpPr>
          <p:grpSpPr>
            <a:xfrm>
              <a:off x="5869014" y="3386132"/>
              <a:ext cx="2828925" cy="533400"/>
              <a:chOff x="2971800" y="2686050"/>
              <a:chExt cx="2828925" cy="53340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43"/>
            <p:cNvGrpSpPr/>
            <p:nvPr/>
          </p:nvGrpSpPr>
          <p:grpSpPr>
            <a:xfrm>
              <a:off x="5869014" y="3538532"/>
              <a:ext cx="2828925" cy="533400"/>
              <a:chOff x="2971800" y="2686050"/>
              <a:chExt cx="2828925" cy="533400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46"/>
            <p:cNvGrpSpPr/>
            <p:nvPr/>
          </p:nvGrpSpPr>
          <p:grpSpPr>
            <a:xfrm>
              <a:off x="5869014" y="3690932"/>
              <a:ext cx="2828925" cy="533400"/>
              <a:chOff x="2971800" y="2686050"/>
              <a:chExt cx="2828925" cy="533400"/>
            </a:xfrm>
          </p:grpSpPr>
          <p:cxnSp>
            <p:nvCxnSpPr>
              <p:cNvPr id="48" name="Straight Connector 47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49"/>
            <p:cNvGrpSpPr/>
            <p:nvPr/>
          </p:nvGrpSpPr>
          <p:grpSpPr>
            <a:xfrm>
              <a:off x="5869014" y="3843332"/>
              <a:ext cx="2828925" cy="533400"/>
              <a:chOff x="2971800" y="2686050"/>
              <a:chExt cx="2828925" cy="53340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52"/>
            <p:cNvGrpSpPr/>
            <p:nvPr/>
          </p:nvGrpSpPr>
          <p:grpSpPr>
            <a:xfrm>
              <a:off x="5869014" y="3995732"/>
              <a:ext cx="2828925" cy="533400"/>
              <a:chOff x="2971800" y="2686050"/>
              <a:chExt cx="2828925" cy="533400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2971800" y="3200400"/>
                <a:ext cx="2286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5267325" y="268605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55"/>
            <p:cNvGrpSpPr/>
            <p:nvPr/>
          </p:nvGrpSpPr>
          <p:grpSpPr>
            <a:xfrm>
              <a:off x="6011889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58"/>
            <p:cNvGrpSpPr/>
            <p:nvPr/>
          </p:nvGrpSpPr>
          <p:grpSpPr>
            <a:xfrm>
              <a:off x="6164289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61"/>
            <p:cNvGrpSpPr/>
            <p:nvPr/>
          </p:nvGrpSpPr>
          <p:grpSpPr>
            <a:xfrm>
              <a:off x="6326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64"/>
            <p:cNvGrpSpPr/>
            <p:nvPr/>
          </p:nvGrpSpPr>
          <p:grpSpPr>
            <a:xfrm>
              <a:off x="6478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67"/>
            <p:cNvGrpSpPr/>
            <p:nvPr/>
          </p:nvGrpSpPr>
          <p:grpSpPr>
            <a:xfrm>
              <a:off x="66310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70"/>
            <p:cNvGrpSpPr/>
            <p:nvPr/>
          </p:nvGrpSpPr>
          <p:grpSpPr>
            <a:xfrm>
              <a:off x="67834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73"/>
            <p:cNvGrpSpPr/>
            <p:nvPr/>
          </p:nvGrpSpPr>
          <p:grpSpPr>
            <a:xfrm>
              <a:off x="69358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76"/>
            <p:cNvGrpSpPr/>
            <p:nvPr/>
          </p:nvGrpSpPr>
          <p:grpSpPr>
            <a:xfrm>
              <a:off x="7088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78" name="Straight Connector 77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79"/>
            <p:cNvGrpSpPr/>
            <p:nvPr/>
          </p:nvGrpSpPr>
          <p:grpSpPr>
            <a:xfrm>
              <a:off x="7240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81" name="Straight Connector 80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82"/>
            <p:cNvGrpSpPr/>
            <p:nvPr/>
          </p:nvGrpSpPr>
          <p:grpSpPr>
            <a:xfrm>
              <a:off x="73930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85"/>
            <p:cNvGrpSpPr/>
            <p:nvPr/>
          </p:nvGrpSpPr>
          <p:grpSpPr>
            <a:xfrm>
              <a:off x="75454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87" name="Straight Connector 86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88"/>
            <p:cNvGrpSpPr/>
            <p:nvPr/>
          </p:nvGrpSpPr>
          <p:grpSpPr>
            <a:xfrm>
              <a:off x="76978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91"/>
            <p:cNvGrpSpPr/>
            <p:nvPr/>
          </p:nvGrpSpPr>
          <p:grpSpPr>
            <a:xfrm>
              <a:off x="78502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93" name="Straight Connector 92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94"/>
            <p:cNvGrpSpPr/>
            <p:nvPr/>
          </p:nvGrpSpPr>
          <p:grpSpPr>
            <a:xfrm>
              <a:off x="8002614" y="2643182"/>
              <a:ext cx="533400" cy="2019300"/>
              <a:chOff x="3114675" y="2514600"/>
              <a:chExt cx="533400" cy="2019300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 rot="5400000">
                <a:off x="2362200" y="3771106"/>
                <a:ext cx="15240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5400000" flipH="1" flipV="1">
                <a:off x="3114675" y="2514600"/>
                <a:ext cx="533400" cy="5334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8" name="Straight Connector 97"/>
            <p:cNvCxnSpPr/>
            <p:nvPr/>
          </p:nvCxnSpPr>
          <p:spPr>
            <a:xfrm>
              <a:off x="5945214" y="303370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7517633" y="379570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6040464" y="293845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>
              <a:off x="7612883" y="370045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6145239" y="284320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>
              <a:off x="7717658" y="360520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6240489" y="2747957"/>
              <a:ext cx="23241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>
              <a:off x="7812908" y="3509957"/>
              <a:ext cx="152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6" name="Object 105"/>
            <p:cNvGraphicFramePr>
              <a:graphicFrameLocks noChangeAspect="1"/>
            </p:cNvGraphicFramePr>
            <p:nvPr/>
          </p:nvGraphicFramePr>
          <p:xfrm>
            <a:off x="6745328" y="4589453"/>
            <a:ext cx="576263" cy="576263"/>
          </p:xfrm>
          <a:graphic>
            <a:graphicData uri="http://schemas.openxmlformats.org/presentationml/2006/ole">
              <p:oleObj spid="_x0000_s179204" name="Equation" r:id="rId5" imgW="215640" imgH="215640" progId="Equation.3">
                <p:embed/>
              </p:oleObj>
            </a:graphicData>
          </a:graphic>
        </p:graphicFrame>
        <p:sp>
          <p:nvSpPr>
            <p:cNvPr id="110" name="Oval 109"/>
            <p:cNvSpPr/>
            <p:nvPr/>
          </p:nvSpPr>
          <p:spPr>
            <a:xfrm>
              <a:off x="7278710" y="3631591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65909" name="Object 21"/>
            <p:cNvGraphicFramePr>
              <a:graphicFrameLocks noChangeAspect="1"/>
            </p:cNvGraphicFramePr>
            <p:nvPr/>
          </p:nvGraphicFramePr>
          <p:xfrm>
            <a:off x="5341950" y="3522642"/>
            <a:ext cx="508000" cy="611188"/>
          </p:xfrm>
          <a:graphic>
            <a:graphicData uri="http://schemas.openxmlformats.org/presentationml/2006/ole">
              <p:oleObj spid="_x0000_s179205" name="Equation" r:id="rId6" imgW="190440" imgH="228600" progId="Equation.3">
                <p:embed/>
              </p:oleObj>
            </a:graphicData>
          </a:graphic>
        </p:graphicFrame>
        <p:graphicFrame>
          <p:nvGraphicFramePr>
            <p:cNvPr id="165910" name="Object 22"/>
            <p:cNvGraphicFramePr>
              <a:graphicFrameLocks noChangeAspect="1"/>
            </p:cNvGraphicFramePr>
            <p:nvPr/>
          </p:nvGraphicFramePr>
          <p:xfrm>
            <a:off x="8421718" y="4214818"/>
            <a:ext cx="508000" cy="611188"/>
          </p:xfrm>
          <a:graphic>
            <a:graphicData uri="http://schemas.openxmlformats.org/presentationml/2006/ole">
              <p:oleObj spid="_x0000_s179206" name="Equation" r:id="rId7" imgW="190440" imgH="228600" progId="Equation.3">
                <p:embed/>
              </p:oleObj>
            </a:graphicData>
          </a:graphic>
        </p:graphicFrame>
        <p:sp>
          <p:nvSpPr>
            <p:cNvPr id="107" name="Oval 106"/>
            <p:cNvSpPr/>
            <p:nvPr/>
          </p:nvSpPr>
          <p:spPr>
            <a:xfrm>
              <a:off x="6671681" y="3469299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6492536" y="39096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6974286" y="40620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7409507" y="421445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214282" y="3000372"/>
            <a:ext cx="5000660" cy="2962513"/>
            <a:chOff x="214282" y="2857496"/>
            <a:chExt cx="5000660" cy="2962513"/>
          </a:xfrm>
        </p:grpSpPr>
        <p:sp>
          <p:nvSpPr>
            <p:cNvPr id="119" name="Rounded Rectangle 118"/>
            <p:cNvSpPr/>
            <p:nvPr/>
          </p:nvSpPr>
          <p:spPr bwMode="auto">
            <a:xfrm>
              <a:off x="214282" y="2857496"/>
              <a:ext cx="5000660" cy="2962513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>
                <a:defRPr/>
              </a:pPr>
              <a:r>
                <a:rPr lang="en-US" sz="2800" i="0" dirty="0" smtClean="0">
                  <a:solidFill>
                    <a:schemeClr val="tx1"/>
                  </a:solidFill>
                  <a:latin typeface="Arial" charset="0"/>
                </a:rPr>
                <a:t>Goal: Design </a:t>
              </a:r>
              <a:r>
                <a:rPr lang="en-US" sz="2800" b="1" i="0" dirty="0" smtClean="0">
                  <a:solidFill>
                    <a:schemeClr val="tx1"/>
                  </a:solidFill>
                  <a:latin typeface="Arial" charset="0"/>
                </a:rPr>
                <a:t>u</a:t>
              </a:r>
              <a:r>
                <a:rPr lang="en-US" sz="2800" i="0" dirty="0" smtClean="0">
                  <a:solidFill>
                    <a:schemeClr val="tx1"/>
                  </a:solidFill>
                  <a:latin typeface="Arial" charset="0"/>
                </a:rPr>
                <a:t> such that</a:t>
              </a:r>
            </a:p>
            <a:p>
              <a:pPr>
                <a:defRPr/>
              </a:pPr>
              <a:r>
                <a:rPr lang="en-US" sz="2800" i="0" dirty="0" smtClean="0">
                  <a:solidFill>
                    <a:schemeClr val="tx1"/>
                  </a:solidFill>
                  <a:latin typeface="Arial" charset="0"/>
                </a:rPr>
                <a:t>                                    </a:t>
              </a:r>
            </a:p>
            <a:p>
              <a:pPr>
                <a:defRPr/>
              </a:pPr>
              <a:endParaRPr lang="en-US" sz="2800" i="0" dirty="0" smtClean="0">
                <a:solidFill>
                  <a:schemeClr val="tx1"/>
                </a:solidFill>
                <a:latin typeface="Arial" charset="0"/>
              </a:endParaRPr>
            </a:p>
            <a:p>
              <a:pPr>
                <a:defRPr/>
              </a:pPr>
              <a:endParaRPr lang="en-US" sz="2800" i="0" dirty="0" smtClean="0">
                <a:solidFill>
                  <a:schemeClr val="tx1"/>
                </a:solidFill>
                <a:latin typeface="Arial" charset="0"/>
              </a:endParaRPr>
            </a:p>
            <a:p>
              <a:pPr>
                <a:defRPr/>
              </a:pPr>
              <a:endParaRPr lang="en-US" sz="2800" i="0" dirty="0" smtClean="0">
                <a:solidFill>
                  <a:schemeClr val="tx1"/>
                </a:solidFill>
                <a:latin typeface="Arial" charset="0"/>
              </a:endParaRPr>
            </a:p>
            <a:p>
              <a:pPr>
                <a:defRPr/>
              </a:pPr>
              <a:r>
                <a:rPr lang="en-US" sz="2800" i="0" dirty="0" smtClean="0">
                  <a:solidFill>
                    <a:schemeClr val="tx1"/>
                  </a:solidFill>
                  <a:latin typeface="Arial" charset="0"/>
                </a:rPr>
                <a:t>is small.</a:t>
              </a:r>
            </a:p>
          </p:txBody>
        </p:sp>
        <p:graphicFrame>
          <p:nvGraphicFramePr>
            <p:cNvPr id="179208" name="Object 8"/>
            <p:cNvGraphicFramePr>
              <a:graphicFrameLocks noChangeAspect="1"/>
            </p:cNvGraphicFramePr>
            <p:nvPr/>
          </p:nvGraphicFramePr>
          <p:xfrm>
            <a:off x="287338" y="3632199"/>
            <a:ext cx="4854575" cy="1371600"/>
          </p:xfrm>
          <a:graphic>
            <a:graphicData uri="http://schemas.openxmlformats.org/presentationml/2006/ole">
              <p:oleObj spid="_x0000_s179208" name="Equation" r:id="rId8" imgW="1079280" imgH="304560" progId="Equation.3">
                <p:embed/>
              </p:oleObj>
            </a:graphicData>
          </a:graphic>
        </p:graphicFrame>
      </p:grpSp>
      <p:sp>
        <p:nvSpPr>
          <p:cNvPr id="156" name="Left Brace 155"/>
          <p:cNvSpPr/>
          <p:nvPr/>
        </p:nvSpPr>
        <p:spPr bwMode="auto">
          <a:xfrm rot="16200000">
            <a:off x="2428860" y="1928802"/>
            <a:ext cx="142876" cy="857256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graphicFrame>
        <p:nvGraphicFramePr>
          <p:cNvPr id="157" name="Object 12"/>
          <p:cNvGraphicFramePr>
            <a:graphicFrameLocks noChangeAspect="1"/>
          </p:cNvGraphicFramePr>
          <p:nvPr/>
        </p:nvGraphicFramePr>
        <p:xfrm>
          <a:off x="2309430" y="2258635"/>
          <a:ext cx="571504" cy="641963"/>
        </p:xfrm>
        <a:graphic>
          <a:graphicData uri="http://schemas.openxmlformats.org/presentationml/2006/ole">
            <p:oleObj spid="_x0000_s179209" name="Equation" r:id="rId9" imgW="203040" imgH="2286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Brief Review of Compressed Sensing</a:t>
            </a:r>
          </a:p>
        </p:txBody>
      </p:sp>
      <p:sp>
        <p:nvSpPr>
          <p:cNvPr id="10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EA4FFF6-CD8D-4006-AB1D-9CB3CDE37B71}" type="slidenum">
              <a:rPr lang="en-US" altLang="ja-JP" smtClean="0">
                <a:ea typeface="AppleMyungjo"/>
                <a:cs typeface="AppleMyungjo"/>
              </a:rPr>
              <a:pPr/>
              <a:t>4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03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1026" name="Object 16"/>
          <p:cNvGraphicFramePr>
            <a:graphicFrameLocks noChangeAspect="1"/>
          </p:cNvGraphicFramePr>
          <p:nvPr/>
        </p:nvGraphicFramePr>
        <p:xfrm>
          <a:off x="4572000" y="1571625"/>
          <a:ext cx="2857500" cy="571500"/>
        </p:xfrm>
        <a:graphic>
          <a:graphicData uri="http://schemas.openxmlformats.org/presentationml/2006/ole">
            <p:oleObj spid="_x0000_s1026" name="Equation" r:id="rId3" imgW="1015920" imgH="203040" progId="Equation.3">
              <p:embed/>
            </p:oleObj>
          </a:graphicData>
        </a:graphic>
      </p:graphicFrame>
      <p:grpSp>
        <p:nvGrpSpPr>
          <p:cNvPr id="1034" name="Group 22"/>
          <p:cNvGrpSpPr>
            <a:grpSpLocks/>
          </p:cNvGrpSpPr>
          <p:nvPr/>
        </p:nvGrpSpPr>
        <p:grpSpPr bwMode="auto">
          <a:xfrm>
            <a:off x="642938" y="1285875"/>
            <a:ext cx="3929062" cy="2409825"/>
            <a:chOff x="642910" y="2071678"/>
            <a:chExt cx="3929090" cy="2409464"/>
          </a:xfrm>
        </p:grpSpPr>
        <p:graphicFrame>
          <p:nvGraphicFramePr>
            <p:cNvPr id="1027" name="Object 17"/>
            <p:cNvGraphicFramePr>
              <a:graphicFrameLocks noChangeAspect="1"/>
            </p:cNvGraphicFramePr>
            <p:nvPr/>
          </p:nvGraphicFramePr>
          <p:xfrm>
            <a:off x="642910" y="2071678"/>
            <a:ext cx="3929090" cy="2409464"/>
          </p:xfrm>
          <a:graphic>
            <a:graphicData uri="http://schemas.openxmlformats.org/presentationml/2006/ole">
              <p:oleObj spid="_x0000_s1027" name="Equation" r:id="rId4" imgW="1904760" imgH="1168200" progId="Equation.3">
                <p:embed/>
              </p:oleObj>
            </a:graphicData>
          </a:graphic>
        </p:graphicFrame>
        <p:graphicFrame>
          <p:nvGraphicFramePr>
            <p:cNvPr id="1028" name="Object 18"/>
            <p:cNvGraphicFramePr>
              <a:graphicFrameLocks noChangeAspect="1"/>
            </p:cNvGraphicFramePr>
            <p:nvPr/>
          </p:nvGraphicFramePr>
          <p:xfrm>
            <a:off x="714348" y="3071810"/>
            <a:ext cx="302238" cy="392909"/>
          </p:xfrm>
          <a:graphic>
            <a:graphicData uri="http://schemas.openxmlformats.org/presentationml/2006/ole">
              <p:oleObj spid="_x0000_s1028" name="Equation" r:id="rId5" imgW="126720" imgH="164880" progId="Equation.3">
                <p:embed/>
              </p:oleObj>
            </a:graphicData>
          </a:graphic>
        </p:graphicFrame>
        <p:graphicFrame>
          <p:nvGraphicFramePr>
            <p:cNvPr id="1029" name="Object 19"/>
            <p:cNvGraphicFramePr>
              <a:graphicFrameLocks noChangeAspect="1"/>
            </p:cNvGraphicFramePr>
            <p:nvPr/>
          </p:nvGraphicFramePr>
          <p:xfrm>
            <a:off x="2000232" y="2786058"/>
            <a:ext cx="857256" cy="860193"/>
          </p:xfrm>
          <a:graphic>
            <a:graphicData uri="http://schemas.openxmlformats.org/presentationml/2006/ole">
              <p:oleObj spid="_x0000_s1029" name="Equation" r:id="rId6" imgW="164880" imgH="164880" progId="Equation.3">
                <p:embed/>
              </p:oleObj>
            </a:graphicData>
          </a:graphic>
        </p:graphicFrame>
        <p:graphicFrame>
          <p:nvGraphicFramePr>
            <p:cNvPr id="1030" name="Object 20"/>
            <p:cNvGraphicFramePr>
              <a:graphicFrameLocks noChangeAspect="1"/>
            </p:cNvGraphicFramePr>
            <p:nvPr/>
          </p:nvGraphicFramePr>
          <p:xfrm>
            <a:off x="3786182" y="3071810"/>
            <a:ext cx="285750" cy="392112"/>
          </p:xfrm>
          <a:graphic>
            <a:graphicData uri="http://schemas.openxmlformats.org/presentationml/2006/ole">
              <p:oleObj spid="_x0000_s1030" name="Equation" r:id="rId7" imgW="101520" imgH="139680" progId="Equation.3">
                <p:embed/>
              </p:oleObj>
            </a:graphicData>
          </a:graphic>
        </p:graphicFrame>
      </p:grpSp>
      <p:grpSp>
        <p:nvGrpSpPr>
          <p:cNvPr id="1035" name="Group 38"/>
          <p:cNvGrpSpPr>
            <a:grpSpLocks/>
          </p:cNvGrpSpPr>
          <p:nvPr/>
        </p:nvGrpSpPr>
        <p:grpSpPr bwMode="auto">
          <a:xfrm>
            <a:off x="4643438" y="2357438"/>
            <a:ext cx="3929062" cy="511175"/>
            <a:chOff x="4572000" y="2489594"/>
            <a:chExt cx="3929090" cy="510778"/>
          </a:xfrm>
        </p:grpSpPr>
        <p:sp>
          <p:nvSpPr>
            <p:cNvPr id="38" name="Rounded Rectangle 37"/>
            <p:cNvSpPr/>
            <p:nvPr/>
          </p:nvSpPr>
          <p:spPr bwMode="auto">
            <a:xfrm>
              <a:off x="4572000" y="2489594"/>
              <a:ext cx="3929090" cy="51077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37" name="TextBox 23"/>
            <p:cNvSpPr txBox="1">
              <a:spLocks noChangeArrowheads="1"/>
            </p:cNvSpPr>
            <p:nvPr/>
          </p:nvSpPr>
          <p:spPr bwMode="auto">
            <a:xfrm>
              <a:off x="4572000" y="2500306"/>
              <a:ext cx="39240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Goal: Reconstruct </a:t>
              </a:r>
              <a:r>
                <a:rPr lang="en-US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s </a:t>
              </a:r>
              <a:r>
                <a:rPr lang="en-US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from </a:t>
              </a:r>
              <a:r>
                <a:rPr lang="en-US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y</a:t>
              </a:r>
              <a:r>
                <a:rPr lang="en-US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Waveform Optimization</a:t>
            </a:r>
            <a:endParaRPr lang="en-US" sz="36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40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636285" y="1480878"/>
            <a:ext cx="184731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endParaRPr lang="en-US" i="0" dirty="0" smtClean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pSp>
        <p:nvGrpSpPr>
          <p:cNvPr id="2" name="Group 155"/>
          <p:cNvGrpSpPr/>
          <p:nvPr/>
        </p:nvGrpSpPr>
        <p:grpSpPr>
          <a:xfrm>
            <a:off x="214282" y="4357694"/>
            <a:ext cx="4287380" cy="1804749"/>
            <a:chOff x="510657" y="4143380"/>
            <a:chExt cx="4287380" cy="1804749"/>
          </a:xfrm>
        </p:grpSpPr>
        <p:sp>
          <p:nvSpPr>
            <p:cNvPr id="119" name="Rounded Rectangle 118"/>
            <p:cNvSpPr/>
            <p:nvPr/>
          </p:nvSpPr>
          <p:spPr bwMode="auto">
            <a:xfrm>
              <a:off x="510657" y="4143380"/>
              <a:ext cx="4287380" cy="1804749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>
                <a:defRPr/>
              </a:pPr>
              <a:r>
                <a:rPr lang="en-US" sz="2000" i="0" dirty="0" smtClean="0">
                  <a:solidFill>
                    <a:schemeClr val="tx1"/>
                  </a:solidFill>
                  <a:latin typeface="Arial" charset="0"/>
                </a:rPr>
                <a:t>Goal: Design </a:t>
              </a:r>
              <a:r>
                <a:rPr lang="en-US" sz="2000" b="1" i="0" dirty="0" smtClean="0">
                  <a:solidFill>
                    <a:schemeClr val="tx1"/>
                  </a:solidFill>
                  <a:latin typeface="Arial" charset="0"/>
                </a:rPr>
                <a:t>u</a:t>
              </a:r>
              <a:r>
                <a:rPr lang="en-US" sz="2000" i="0" dirty="0" smtClean="0">
                  <a:solidFill>
                    <a:schemeClr val="tx1"/>
                  </a:solidFill>
                  <a:latin typeface="Arial" charset="0"/>
                </a:rPr>
                <a:t> such that</a:t>
              </a:r>
            </a:p>
            <a:p>
              <a:pPr>
                <a:defRPr/>
              </a:pPr>
              <a:r>
                <a:rPr lang="en-US" sz="2000" i="0" dirty="0" smtClean="0">
                  <a:solidFill>
                    <a:schemeClr val="tx1"/>
                  </a:solidFill>
                  <a:latin typeface="Arial" charset="0"/>
                </a:rPr>
                <a:t>                                    </a:t>
              </a:r>
            </a:p>
            <a:p>
              <a:pPr>
                <a:defRPr/>
              </a:pPr>
              <a:endParaRPr lang="en-US" sz="2000" i="0" dirty="0" smtClean="0">
                <a:solidFill>
                  <a:schemeClr val="tx1"/>
                </a:solidFill>
                <a:latin typeface="Arial" charset="0"/>
              </a:endParaRPr>
            </a:p>
            <a:p>
              <a:pPr>
                <a:defRPr/>
              </a:pPr>
              <a:endParaRPr lang="en-US" sz="2000" i="0" dirty="0" smtClean="0">
                <a:solidFill>
                  <a:schemeClr val="tx1"/>
                </a:solidFill>
                <a:latin typeface="Arial" charset="0"/>
              </a:endParaRPr>
            </a:p>
            <a:p>
              <a:pPr>
                <a:defRPr/>
              </a:pPr>
              <a:r>
                <a:rPr lang="en-US" sz="2000" i="0" dirty="0" smtClean="0">
                  <a:solidFill>
                    <a:schemeClr val="tx1"/>
                  </a:solidFill>
                  <a:latin typeface="Arial" charset="0"/>
                </a:rPr>
                <a:t>is small.</a:t>
              </a:r>
            </a:p>
          </p:txBody>
        </p:sp>
        <p:graphicFrame>
          <p:nvGraphicFramePr>
            <p:cNvPr id="179208" name="Object 8"/>
            <p:cNvGraphicFramePr>
              <a:graphicFrameLocks noChangeAspect="1"/>
            </p:cNvGraphicFramePr>
            <p:nvPr/>
          </p:nvGraphicFramePr>
          <p:xfrm>
            <a:off x="917088" y="4583111"/>
            <a:ext cx="3429000" cy="968375"/>
          </p:xfrm>
          <a:graphic>
            <a:graphicData uri="http://schemas.openxmlformats.org/presentationml/2006/ole">
              <p:oleObj spid="_x0000_s182274" name="Equation" r:id="rId3" imgW="1079280" imgH="304560" progId="Equation.3">
                <p:embed/>
              </p:oleObj>
            </a:graphicData>
          </a:graphic>
        </p:graphicFrame>
      </p:grpSp>
      <p:sp>
        <p:nvSpPr>
          <p:cNvPr id="113" name="AutoShape 30"/>
          <p:cNvSpPr>
            <a:spLocks noChangeArrowheads="1"/>
          </p:cNvSpPr>
          <p:nvPr/>
        </p:nvSpPr>
        <p:spPr bwMode="auto">
          <a:xfrm rot="10800000">
            <a:off x="1535359" y="261937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14" name="Oval 31"/>
          <p:cNvSpPr>
            <a:spLocks noChangeArrowheads="1"/>
          </p:cNvSpPr>
          <p:nvPr/>
        </p:nvSpPr>
        <p:spPr bwMode="auto">
          <a:xfrm>
            <a:off x="1611559" y="300037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15" name="Line 32"/>
          <p:cNvSpPr>
            <a:spLocks noChangeShapeType="1"/>
          </p:cNvSpPr>
          <p:nvPr/>
        </p:nvSpPr>
        <p:spPr bwMode="auto">
          <a:xfrm>
            <a:off x="1643309" y="275907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7" name="AutoShape 30"/>
          <p:cNvSpPr>
            <a:spLocks noChangeArrowheads="1"/>
          </p:cNvSpPr>
          <p:nvPr/>
        </p:nvSpPr>
        <p:spPr bwMode="auto">
          <a:xfrm rot="10800000">
            <a:off x="2202109" y="261937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18" name="Oval 31"/>
          <p:cNvSpPr>
            <a:spLocks noChangeArrowheads="1"/>
          </p:cNvSpPr>
          <p:nvPr/>
        </p:nvSpPr>
        <p:spPr bwMode="auto">
          <a:xfrm>
            <a:off x="2278309" y="300037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20" name="Line 32"/>
          <p:cNvSpPr>
            <a:spLocks noChangeShapeType="1"/>
          </p:cNvSpPr>
          <p:nvPr/>
        </p:nvSpPr>
        <p:spPr bwMode="auto">
          <a:xfrm>
            <a:off x="2310059" y="275907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22" name="AutoShape 30"/>
          <p:cNvSpPr>
            <a:spLocks noChangeArrowheads="1"/>
          </p:cNvSpPr>
          <p:nvPr/>
        </p:nvSpPr>
        <p:spPr bwMode="auto">
          <a:xfrm rot="10800000">
            <a:off x="3318122" y="261937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23" name="Oval 31"/>
          <p:cNvSpPr>
            <a:spLocks noChangeArrowheads="1"/>
          </p:cNvSpPr>
          <p:nvPr/>
        </p:nvSpPr>
        <p:spPr bwMode="auto">
          <a:xfrm>
            <a:off x="3394322" y="300037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24" name="Line 32"/>
          <p:cNvSpPr>
            <a:spLocks noChangeShapeType="1"/>
          </p:cNvSpPr>
          <p:nvPr/>
        </p:nvSpPr>
        <p:spPr bwMode="auto">
          <a:xfrm>
            <a:off x="3426072" y="275907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26" name="TextBox 25"/>
          <p:cNvSpPr txBox="1">
            <a:spLocks noChangeArrowheads="1"/>
          </p:cNvSpPr>
          <p:nvPr/>
        </p:nvSpPr>
        <p:spPr bwMode="auto">
          <a:xfrm>
            <a:off x="2703759" y="2690808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sp>
        <p:nvSpPr>
          <p:cNvPr id="130" name="Oval 66"/>
          <p:cNvSpPr>
            <a:spLocks noChangeArrowheads="1"/>
          </p:cNvSpPr>
          <p:nvPr/>
        </p:nvSpPr>
        <p:spPr bwMode="auto">
          <a:xfrm>
            <a:off x="2892657" y="1590676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53" name="Oval 66"/>
          <p:cNvSpPr>
            <a:spLocks noChangeArrowheads="1"/>
          </p:cNvSpPr>
          <p:nvPr/>
        </p:nvSpPr>
        <p:spPr bwMode="auto">
          <a:xfrm>
            <a:off x="3213321" y="2000240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57" name="Right Arrow 39"/>
          <p:cNvSpPr>
            <a:spLocks noChangeArrowheads="1"/>
          </p:cNvSpPr>
          <p:nvPr/>
        </p:nvSpPr>
        <p:spPr bwMode="auto">
          <a:xfrm rot="-5400000">
            <a:off x="2321153" y="3148007"/>
            <a:ext cx="500062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aphicFrame>
        <p:nvGraphicFramePr>
          <p:cNvPr id="180232" name="Object 8"/>
          <p:cNvGraphicFramePr>
            <a:graphicFrameLocks noChangeAspect="1"/>
          </p:cNvGraphicFramePr>
          <p:nvPr/>
        </p:nvGraphicFramePr>
        <p:xfrm>
          <a:off x="3070445" y="1285860"/>
          <a:ext cx="361950" cy="396875"/>
        </p:xfrm>
        <a:graphic>
          <a:graphicData uri="http://schemas.openxmlformats.org/presentationml/2006/ole">
            <p:oleObj spid="_x0000_s182275" name="Equation" r:id="rId4" imgW="126720" imgH="139680" progId="Equation.3">
              <p:embed/>
            </p:oleObj>
          </a:graphicData>
        </a:graphic>
      </p:graphicFrame>
      <p:graphicFrame>
        <p:nvGraphicFramePr>
          <p:cNvPr id="180233" name="Object 9"/>
          <p:cNvGraphicFramePr>
            <a:graphicFrameLocks noChangeAspect="1"/>
          </p:cNvGraphicFramePr>
          <p:nvPr/>
        </p:nvGraphicFramePr>
        <p:xfrm>
          <a:off x="3499073" y="1714488"/>
          <a:ext cx="434975" cy="504825"/>
        </p:xfrm>
        <a:graphic>
          <a:graphicData uri="http://schemas.openxmlformats.org/presentationml/2006/ole">
            <p:oleObj spid="_x0000_s182276" name="Equation" r:id="rId5" imgW="152280" imgH="177480" progId="Equation.3">
              <p:embed/>
            </p:oleObj>
          </a:graphicData>
        </a:graphic>
      </p:graphicFrame>
      <p:graphicFrame>
        <p:nvGraphicFramePr>
          <p:cNvPr id="180234" name="Object 10"/>
          <p:cNvGraphicFramePr>
            <a:graphicFrameLocks noChangeAspect="1"/>
          </p:cNvGraphicFramePr>
          <p:nvPr/>
        </p:nvGraphicFramePr>
        <p:xfrm>
          <a:off x="2392591" y="3748092"/>
          <a:ext cx="361950" cy="395288"/>
        </p:xfrm>
        <a:graphic>
          <a:graphicData uri="http://schemas.openxmlformats.org/presentationml/2006/ole">
            <p:oleObj spid="_x0000_s182277" name="Equation" r:id="rId6" imgW="126720" imgH="139680" progId="Equation.3">
              <p:embed/>
            </p:oleObj>
          </a:graphicData>
        </a:graphic>
      </p:graphicFrame>
      <p:sp>
        <p:nvSpPr>
          <p:cNvPr id="158" name="Right Arrow 39"/>
          <p:cNvSpPr>
            <a:spLocks noChangeArrowheads="1"/>
          </p:cNvSpPr>
          <p:nvPr/>
        </p:nvSpPr>
        <p:spPr bwMode="auto">
          <a:xfrm rot="18461544">
            <a:off x="2396370" y="1942748"/>
            <a:ext cx="631196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59" name="AutoShape 30"/>
          <p:cNvSpPr>
            <a:spLocks noChangeArrowheads="1"/>
          </p:cNvSpPr>
          <p:nvPr/>
        </p:nvSpPr>
        <p:spPr bwMode="auto">
          <a:xfrm rot="10800000">
            <a:off x="5637504" y="2614611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60" name="Oval 31"/>
          <p:cNvSpPr>
            <a:spLocks noChangeArrowheads="1"/>
          </p:cNvSpPr>
          <p:nvPr/>
        </p:nvSpPr>
        <p:spPr bwMode="auto">
          <a:xfrm>
            <a:off x="5713704" y="2995611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61" name="Line 32"/>
          <p:cNvSpPr>
            <a:spLocks noChangeShapeType="1"/>
          </p:cNvSpPr>
          <p:nvPr/>
        </p:nvSpPr>
        <p:spPr bwMode="auto">
          <a:xfrm>
            <a:off x="5745454" y="2754311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2" name="AutoShape 30"/>
          <p:cNvSpPr>
            <a:spLocks noChangeArrowheads="1"/>
          </p:cNvSpPr>
          <p:nvPr/>
        </p:nvSpPr>
        <p:spPr bwMode="auto">
          <a:xfrm rot="10800000">
            <a:off x="6304254" y="2614611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63" name="Oval 31"/>
          <p:cNvSpPr>
            <a:spLocks noChangeArrowheads="1"/>
          </p:cNvSpPr>
          <p:nvPr/>
        </p:nvSpPr>
        <p:spPr bwMode="auto">
          <a:xfrm>
            <a:off x="6380454" y="2995611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64" name="Line 32"/>
          <p:cNvSpPr>
            <a:spLocks noChangeShapeType="1"/>
          </p:cNvSpPr>
          <p:nvPr/>
        </p:nvSpPr>
        <p:spPr bwMode="auto">
          <a:xfrm>
            <a:off x="6412204" y="2754311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5" name="AutoShape 30"/>
          <p:cNvSpPr>
            <a:spLocks noChangeArrowheads="1"/>
          </p:cNvSpPr>
          <p:nvPr/>
        </p:nvSpPr>
        <p:spPr bwMode="auto">
          <a:xfrm rot="10800000">
            <a:off x="7420267" y="2614611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66" name="Oval 31"/>
          <p:cNvSpPr>
            <a:spLocks noChangeArrowheads="1"/>
          </p:cNvSpPr>
          <p:nvPr/>
        </p:nvSpPr>
        <p:spPr bwMode="auto">
          <a:xfrm>
            <a:off x="7496467" y="2995611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67" name="Line 32"/>
          <p:cNvSpPr>
            <a:spLocks noChangeShapeType="1"/>
          </p:cNvSpPr>
          <p:nvPr/>
        </p:nvSpPr>
        <p:spPr bwMode="auto">
          <a:xfrm>
            <a:off x="7528217" y="2754311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8" name="TextBox 25"/>
          <p:cNvSpPr txBox="1">
            <a:spLocks noChangeArrowheads="1"/>
          </p:cNvSpPr>
          <p:nvPr/>
        </p:nvSpPr>
        <p:spPr bwMode="auto">
          <a:xfrm>
            <a:off x="6805904" y="2686049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sp>
        <p:nvSpPr>
          <p:cNvPr id="169" name="Oval 66"/>
          <p:cNvSpPr>
            <a:spLocks noChangeArrowheads="1"/>
          </p:cNvSpPr>
          <p:nvPr/>
        </p:nvSpPr>
        <p:spPr bwMode="auto">
          <a:xfrm>
            <a:off x="6994802" y="1585917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70" name="Oval 66"/>
          <p:cNvSpPr>
            <a:spLocks noChangeArrowheads="1"/>
          </p:cNvSpPr>
          <p:nvPr/>
        </p:nvSpPr>
        <p:spPr bwMode="auto">
          <a:xfrm>
            <a:off x="7315466" y="1995481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71" name="Right Arrow 39"/>
          <p:cNvSpPr>
            <a:spLocks noChangeArrowheads="1"/>
          </p:cNvSpPr>
          <p:nvPr/>
        </p:nvSpPr>
        <p:spPr bwMode="auto">
          <a:xfrm rot="-5400000" flipH="1">
            <a:off x="6387575" y="3178971"/>
            <a:ext cx="571508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aphicFrame>
        <p:nvGraphicFramePr>
          <p:cNvPr id="172" name="Object 8"/>
          <p:cNvGraphicFramePr>
            <a:graphicFrameLocks noChangeAspect="1"/>
          </p:cNvGraphicFramePr>
          <p:nvPr/>
        </p:nvGraphicFramePr>
        <p:xfrm>
          <a:off x="7172590" y="1281101"/>
          <a:ext cx="361950" cy="396875"/>
        </p:xfrm>
        <a:graphic>
          <a:graphicData uri="http://schemas.openxmlformats.org/presentationml/2006/ole">
            <p:oleObj spid="_x0000_s182278" name="Equation" r:id="rId7" imgW="126720" imgH="139680" progId="Equation.3">
              <p:embed/>
            </p:oleObj>
          </a:graphicData>
        </a:graphic>
      </p:graphicFrame>
      <p:graphicFrame>
        <p:nvGraphicFramePr>
          <p:cNvPr id="173" name="Object 9"/>
          <p:cNvGraphicFramePr>
            <a:graphicFrameLocks noChangeAspect="1"/>
          </p:cNvGraphicFramePr>
          <p:nvPr/>
        </p:nvGraphicFramePr>
        <p:xfrm>
          <a:off x="7601218" y="1709729"/>
          <a:ext cx="434975" cy="504825"/>
        </p:xfrm>
        <a:graphic>
          <a:graphicData uri="http://schemas.openxmlformats.org/presentationml/2006/ole">
            <p:oleObj spid="_x0000_s182279" name="Equation" r:id="rId8" imgW="152280" imgH="177480" progId="Equation.3">
              <p:embed/>
            </p:oleObj>
          </a:graphicData>
        </a:graphic>
      </p:graphicFrame>
      <p:sp>
        <p:nvSpPr>
          <p:cNvPr id="175" name="Right Arrow 39"/>
          <p:cNvSpPr>
            <a:spLocks noChangeArrowheads="1"/>
          </p:cNvSpPr>
          <p:nvPr/>
        </p:nvSpPr>
        <p:spPr bwMode="auto">
          <a:xfrm rot="18461544" flipH="1">
            <a:off x="6462908" y="2020995"/>
            <a:ext cx="659132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aphicFrame>
        <p:nvGraphicFramePr>
          <p:cNvPr id="180238" name="Object 14"/>
          <p:cNvGraphicFramePr>
            <a:graphicFrameLocks noChangeAspect="1"/>
          </p:cNvGraphicFramePr>
          <p:nvPr/>
        </p:nvGraphicFramePr>
        <p:xfrm>
          <a:off x="5178673" y="3571876"/>
          <a:ext cx="3052754" cy="695890"/>
        </p:xfrm>
        <a:graphic>
          <a:graphicData uri="http://schemas.openxmlformats.org/presentationml/2006/ole">
            <p:oleObj spid="_x0000_s182280" name="Equation" r:id="rId9" imgW="1002960" imgH="228600" progId="Equation.3">
              <p:embed/>
            </p:oleObj>
          </a:graphicData>
        </a:graphic>
      </p:graphicFrame>
      <p:sp>
        <p:nvSpPr>
          <p:cNvPr id="48" name="Rounded Rectangle 47"/>
          <p:cNvSpPr/>
          <p:nvPr/>
        </p:nvSpPr>
        <p:spPr bwMode="auto">
          <a:xfrm>
            <a:off x="713248" y="1249590"/>
            <a:ext cx="3679607" cy="2965228"/>
          </a:xfrm>
          <a:prstGeom prst="round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>
            <a:off x="4750045" y="1262414"/>
            <a:ext cx="3679607" cy="2952404"/>
          </a:xfrm>
          <a:prstGeom prst="round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sp>
        <p:nvSpPr>
          <p:cNvPr id="50" name="TextBox 49"/>
          <p:cNvSpPr txBox="1"/>
          <p:nvPr/>
        </p:nvSpPr>
        <p:spPr bwMode="auto">
          <a:xfrm>
            <a:off x="958936" y="1428736"/>
            <a:ext cx="577402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TX</a:t>
            </a:r>
          </a:p>
        </p:txBody>
      </p:sp>
      <p:sp>
        <p:nvSpPr>
          <p:cNvPr id="51" name="TextBox 50"/>
          <p:cNvSpPr txBox="1"/>
          <p:nvPr/>
        </p:nvSpPr>
        <p:spPr bwMode="auto">
          <a:xfrm>
            <a:off x="4959464" y="1395699"/>
            <a:ext cx="612668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RX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Waveform Optimization</a:t>
            </a:r>
            <a:endParaRPr lang="en-US" sz="36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41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636285" y="1480878"/>
            <a:ext cx="184731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endParaRPr lang="en-US" i="0" dirty="0" smtClean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pSp>
        <p:nvGrpSpPr>
          <p:cNvPr id="2" name="Group 155"/>
          <p:cNvGrpSpPr/>
          <p:nvPr/>
        </p:nvGrpSpPr>
        <p:grpSpPr>
          <a:xfrm>
            <a:off x="214282" y="4357694"/>
            <a:ext cx="4287380" cy="1804749"/>
            <a:chOff x="510657" y="4143380"/>
            <a:chExt cx="4287380" cy="1804749"/>
          </a:xfrm>
        </p:grpSpPr>
        <p:sp>
          <p:nvSpPr>
            <p:cNvPr id="119" name="Rounded Rectangle 118"/>
            <p:cNvSpPr/>
            <p:nvPr/>
          </p:nvSpPr>
          <p:spPr bwMode="auto">
            <a:xfrm>
              <a:off x="510657" y="4143380"/>
              <a:ext cx="4287380" cy="1804749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>
                <a:defRPr/>
              </a:pPr>
              <a:r>
                <a:rPr lang="en-US" sz="2000" i="0" dirty="0" smtClean="0">
                  <a:solidFill>
                    <a:schemeClr val="tx1"/>
                  </a:solidFill>
                  <a:latin typeface="Arial" charset="0"/>
                </a:rPr>
                <a:t>Goal: Design </a:t>
              </a:r>
              <a:r>
                <a:rPr lang="en-US" sz="2000" b="1" i="0" dirty="0" smtClean="0">
                  <a:solidFill>
                    <a:schemeClr val="tx1"/>
                  </a:solidFill>
                  <a:latin typeface="Arial" charset="0"/>
                </a:rPr>
                <a:t>u</a:t>
              </a:r>
              <a:r>
                <a:rPr lang="en-US" sz="2000" i="0" dirty="0" smtClean="0">
                  <a:solidFill>
                    <a:schemeClr val="tx1"/>
                  </a:solidFill>
                  <a:latin typeface="Arial" charset="0"/>
                </a:rPr>
                <a:t> such that</a:t>
              </a:r>
            </a:p>
            <a:p>
              <a:pPr>
                <a:defRPr/>
              </a:pPr>
              <a:r>
                <a:rPr lang="en-US" sz="2000" i="0" dirty="0" smtClean="0">
                  <a:solidFill>
                    <a:schemeClr val="tx1"/>
                  </a:solidFill>
                  <a:latin typeface="Arial" charset="0"/>
                </a:rPr>
                <a:t>                                    </a:t>
              </a:r>
            </a:p>
            <a:p>
              <a:pPr>
                <a:defRPr/>
              </a:pPr>
              <a:endParaRPr lang="en-US" sz="2000" i="0" dirty="0" smtClean="0">
                <a:solidFill>
                  <a:schemeClr val="tx1"/>
                </a:solidFill>
                <a:latin typeface="Arial" charset="0"/>
              </a:endParaRPr>
            </a:p>
            <a:p>
              <a:pPr>
                <a:defRPr/>
              </a:pPr>
              <a:endParaRPr lang="en-US" sz="2000" i="0" dirty="0" smtClean="0">
                <a:solidFill>
                  <a:schemeClr val="tx1"/>
                </a:solidFill>
                <a:latin typeface="Arial" charset="0"/>
              </a:endParaRPr>
            </a:p>
            <a:p>
              <a:pPr>
                <a:defRPr/>
              </a:pPr>
              <a:r>
                <a:rPr lang="en-US" sz="2000" i="0" dirty="0" smtClean="0">
                  <a:solidFill>
                    <a:schemeClr val="tx1"/>
                  </a:solidFill>
                  <a:latin typeface="Arial" charset="0"/>
                </a:rPr>
                <a:t>is small.</a:t>
              </a:r>
            </a:p>
          </p:txBody>
        </p:sp>
        <p:graphicFrame>
          <p:nvGraphicFramePr>
            <p:cNvPr id="179208" name="Object 8"/>
            <p:cNvGraphicFramePr>
              <a:graphicFrameLocks noChangeAspect="1"/>
            </p:cNvGraphicFramePr>
            <p:nvPr/>
          </p:nvGraphicFramePr>
          <p:xfrm>
            <a:off x="917088" y="4583111"/>
            <a:ext cx="3429000" cy="968375"/>
          </p:xfrm>
          <a:graphic>
            <a:graphicData uri="http://schemas.openxmlformats.org/presentationml/2006/ole">
              <p:oleObj spid="_x0000_s214018" name="Equation" r:id="rId3" imgW="1079280" imgH="304560" progId="Equation.3">
                <p:embed/>
              </p:oleObj>
            </a:graphicData>
          </a:graphic>
        </p:graphicFrame>
      </p:grpSp>
      <p:sp>
        <p:nvSpPr>
          <p:cNvPr id="113" name="AutoShape 30"/>
          <p:cNvSpPr>
            <a:spLocks noChangeArrowheads="1"/>
          </p:cNvSpPr>
          <p:nvPr/>
        </p:nvSpPr>
        <p:spPr bwMode="auto">
          <a:xfrm rot="10800000">
            <a:off x="1535359" y="261937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14" name="Oval 31"/>
          <p:cNvSpPr>
            <a:spLocks noChangeArrowheads="1"/>
          </p:cNvSpPr>
          <p:nvPr/>
        </p:nvSpPr>
        <p:spPr bwMode="auto">
          <a:xfrm>
            <a:off x="1611559" y="300037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15" name="Line 32"/>
          <p:cNvSpPr>
            <a:spLocks noChangeShapeType="1"/>
          </p:cNvSpPr>
          <p:nvPr/>
        </p:nvSpPr>
        <p:spPr bwMode="auto">
          <a:xfrm>
            <a:off x="1643309" y="275907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7" name="AutoShape 30"/>
          <p:cNvSpPr>
            <a:spLocks noChangeArrowheads="1"/>
          </p:cNvSpPr>
          <p:nvPr/>
        </p:nvSpPr>
        <p:spPr bwMode="auto">
          <a:xfrm rot="10800000">
            <a:off x="2202109" y="261937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18" name="Oval 31"/>
          <p:cNvSpPr>
            <a:spLocks noChangeArrowheads="1"/>
          </p:cNvSpPr>
          <p:nvPr/>
        </p:nvSpPr>
        <p:spPr bwMode="auto">
          <a:xfrm>
            <a:off x="2278309" y="300037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20" name="Line 32"/>
          <p:cNvSpPr>
            <a:spLocks noChangeShapeType="1"/>
          </p:cNvSpPr>
          <p:nvPr/>
        </p:nvSpPr>
        <p:spPr bwMode="auto">
          <a:xfrm>
            <a:off x="2310059" y="275907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22" name="AutoShape 30"/>
          <p:cNvSpPr>
            <a:spLocks noChangeArrowheads="1"/>
          </p:cNvSpPr>
          <p:nvPr/>
        </p:nvSpPr>
        <p:spPr bwMode="auto">
          <a:xfrm rot="10800000">
            <a:off x="3318122" y="2619370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23" name="Oval 31"/>
          <p:cNvSpPr>
            <a:spLocks noChangeArrowheads="1"/>
          </p:cNvSpPr>
          <p:nvPr/>
        </p:nvSpPr>
        <p:spPr bwMode="auto">
          <a:xfrm>
            <a:off x="3394322" y="3000370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24" name="Line 32"/>
          <p:cNvSpPr>
            <a:spLocks noChangeShapeType="1"/>
          </p:cNvSpPr>
          <p:nvPr/>
        </p:nvSpPr>
        <p:spPr bwMode="auto">
          <a:xfrm>
            <a:off x="3426072" y="275907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26" name="TextBox 25"/>
          <p:cNvSpPr txBox="1">
            <a:spLocks noChangeArrowheads="1"/>
          </p:cNvSpPr>
          <p:nvPr/>
        </p:nvSpPr>
        <p:spPr bwMode="auto">
          <a:xfrm>
            <a:off x="2703759" y="2690808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sp>
        <p:nvSpPr>
          <p:cNvPr id="130" name="Oval 66"/>
          <p:cNvSpPr>
            <a:spLocks noChangeArrowheads="1"/>
          </p:cNvSpPr>
          <p:nvPr/>
        </p:nvSpPr>
        <p:spPr bwMode="auto">
          <a:xfrm>
            <a:off x="2892657" y="1590676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53" name="Oval 66"/>
          <p:cNvSpPr>
            <a:spLocks noChangeArrowheads="1"/>
          </p:cNvSpPr>
          <p:nvPr/>
        </p:nvSpPr>
        <p:spPr bwMode="auto">
          <a:xfrm>
            <a:off x="3213321" y="2000240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57" name="Right Arrow 39"/>
          <p:cNvSpPr>
            <a:spLocks noChangeArrowheads="1"/>
          </p:cNvSpPr>
          <p:nvPr/>
        </p:nvSpPr>
        <p:spPr bwMode="auto">
          <a:xfrm rot="-5400000">
            <a:off x="2321153" y="3148007"/>
            <a:ext cx="500062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aphicFrame>
        <p:nvGraphicFramePr>
          <p:cNvPr id="180232" name="Object 8"/>
          <p:cNvGraphicFramePr>
            <a:graphicFrameLocks noChangeAspect="1"/>
          </p:cNvGraphicFramePr>
          <p:nvPr/>
        </p:nvGraphicFramePr>
        <p:xfrm>
          <a:off x="3070445" y="1285860"/>
          <a:ext cx="361950" cy="396875"/>
        </p:xfrm>
        <a:graphic>
          <a:graphicData uri="http://schemas.openxmlformats.org/presentationml/2006/ole">
            <p:oleObj spid="_x0000_s214019" name="Equation" r:id="rId4" imgW="126720" imgH="139680" progId="Equation.3">
              <p:embed/>
            </p:oleObj>
          </a:graphicData>
        </a:graphic>
      </p:graphicFrame>
      <p:graphicFrame>
        <p:nvGraphicFramePr>
          <p:cNvPr id="180233" name="Object 9"/>
          <p:cNvGraphicFramePr>
            <a:graphicFrameLocks noChangeAspect="1"/>
          </p:cNvGraphicFramePr>
          <p:nvPr/>
        </p:nvGraphicFramePr>
        <p:xfrm>
          <a:off x="3499073" y="1714488"/>
          <a:ext cx="434975" cy="504825"/>
        </p:xfrm>
        <a:graphic>
          <a:graphicData uri="http://schemas.openxmlformats.org/presentationml/2006/ole">
            <p:oleObj spid="_x0000_s214020" name="Equation" r:id="rId5" imgW="152280" imgH="177480" progId="Equation.3">
              <p:embed/>
            </p:oleObj>
          </a:graphicData>
        </a:graphic>
      </p:graphicFrame>
      <p:graphicFrame>
        <p:nvGraphicFramePr>
          <p:cNvPr id="180234" name="Object 10"/>
          <p:cNvGraphicFramePr>
            <a:graphicFrameLocks noChangeAspect="1"/>
          </p:cNvGraphicFramePr>
          <p:nvPr/>
        </p:nvGraphicFramePr>
        <p:xfrm>
          <a:off x="2392591" y="3748092"/>
          <a:ext cx="361950" cy="395288"/>
        </p:xfrm>
        <a:graphic>
          <a:graphicData uri="http://schemas.openxmlformats.org/presentationml/2006/ole">
            <p:oleObj spid="_x0000_s214021" name="Equation" r:id="rId6" imgW="126720" imgH="139680" progId="Equation.3">
              <p:embed/>
            </p:oleObj>
          </a:graphicData>
        </a:graphic>
      </p:graphicFrame>
      <p:sp>
        <p:nvSpPr>
          <p:cNvPr id="158" name="Right Arrow 39"/>
          <p:cNvSpPr>
            <a:spLocks noChangeArrowheads="1"/>
          </p:cNvSpPr>
          <p:nvPr/>
        </p:nvSpPr>
        <p:spPr bwMode="auto">
          <a:xfrm rot="18461544">
            <a:off x="2396370" y="1942748"/>
            <a:ext cx="631196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59" name="AutoShape 30"/>
          <p:cNvSpPr>
            <a:spLocks noChangeArrowheads="1"/>
          </p:cNvSpPr>
          <p:nvPr/>
        </p:nvSpPr>
        <p:spPr bwMode="auto">
          <a:xfrm rot="10800000">
            <a:off x="5637504" y="2614611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60" name="Oval 31"/>
          <p:cNvSpPr>
            <a:spLocks noChangeArrowheads="1"/>
          </p:cNvSpPr>
          <p:nvPr/>
        </p:nvSpPr>
        <p:spPr bwMode="auto">
          <a:xfrm>
            <a:off x="5713704" y="2995611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61" name="Line 32"/>
          <p:cNvSpPr>
            <a:spLocks noChangeShapeType="1"/>
          </p:cNvSpPr>
          <p:nvPr/>
        </p:nvSpPr>
        <p:spPr bwMode="auto">
          <a:xfrm>
            <a:off x="5745454" y="2754311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2" name="AutoShape 30"/>
          <p:cNvSpPr>
            <a:spLocks noChangeArrowheads="1"/>
          </p:cNvSpPr>
          <p:nvPr/>
        </p:nvSpPr>
        <p:spPr bwMode="auto">
          <a:xfrm rot="10800000">
            <a:off x="6304254" y="2614611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63" name="Oval 31"/>
          <p:cNvSpPr>
            <a:spLocks noChangeArrowheads="1"/>
          </p:cNvSpPr>
          <p:nvPr/>
        </p:nvSpPr>
        <p:spPr bwMode="auto">
          <a:xfrm>
            <a:off x="6380454" y="2995611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64" name="Line 32"/>
          <p:cNvSpPr>
            <a:spLocks noChangeShapeType="1"/>
          </p:cNvSpPr>
          <p:nvPr/>
        </p:nvSpPr>
        <p:spPr bwMode="auto">
          <a:xfrm>
            <a:off x="6412204" y="2754311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5" name="AutoShape 30"/>
          <p:cNvSpPr>
            <a:spLocks noChangeArrowheads="1"/>
          </p:cNvSpPr>
          <p:nvPr/>
        </p:nvSpPr>
        <p:spPr bwMode="auto">
          <a:xfrm rot="10800000">
            <a:off x="7420267" y="2614611"/>
            <a:ext cx="228600" cy="152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66" name="Oval 31"/>
          <p:cNvSpPr>
            <a:spLocks noChangeArrowheads="1"/>
          </p:cNvSpPr>
          <p:nvPr/>
        </p:nvSpPr>
        <p:spPr bwMode="auto">
          <a:xfrm>
            <a:off x="7496467" y="2995611"/>
            <a:ext cx="76200" cy="76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167" name="Line 32"/>
          <p:cNvSpPr>
            <a:spLocks noChangeShapeType="1"/>
          </p:cNvSpPr>
          <p:nvPr/>
        </p:nvSpPr>
        <p:spPr bwMode="auto">
          <a:xfrm>
            <a:off x="7528217" y="2754311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8" name="TextBox 25"/>
          <p:cNvSpPr txBox="1">
            <a:spLocks noChangeArrowheads="1"/>
          </p:cNvSpPr>
          <p:nvPr/>
        </p:nvSpPr>
        <p:spPr bwMode="auto">
          <a:xfrm>
            <a:off x="6805904" y="2686049"/>
            <a:ext cx="40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sp>
        <p:nvSpPr>
          <p:cNvPr id="169" name="Oval 66"/>
          <p:cNvSpPr>
            <a:spLocks noChangeArrowheads="1"/>
          </p:cNvSpPr>
          <p:nvPr/>
        </p:nvSpPr>
        <p:spPr bwMode="auto">
          <a:xfrm>
            <a:off x="6994802" y="1585917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70" name="Oval 66"/>
          <p:cNvSpPr>
            <a:spLocks noChangeArrowheads="1"/>
          </p:cNvSpPr>
          <p:nvPr/>
        </p:nvSpPr>
        <p:spPr bwMode="auto">
          <a:xfrm>
            <a:off x="7315466" y="1995481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71" name="Right Arrow 39"/>
          <p:cNvSpPr>
            <a:spLocks noChangeArrowheads="1"/>
          </p:cNvSpPr>
          <p:nvPr/>
        </p:nvSpPr>
        <p:spPr bwMode="auto">
          <a:xfrm rot="-5400000" flipH="1">
            <a:off x="6387575" y="3178971"/>
            <a:ext cx="571508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aphicFrame>
        <p:nvGraphicFramePr>
          <p:cNvPr id="172" name="Object 8"/>
          <p:cNvGraphicFramePr>
            <a:graphicFrameLocks noChangeAspect="1"/>
          </p:cNvGraphicFramePr>
          <p:nvPr/>
        </p:nvGraphicFramePr>
        <p:xfrm>
          <a:off x="7172590" y="1281101"/>
          <a:ext cx="361950" cy="396875"/>
        </p:xfrm>
        <a:graphic>
          <a:graphicData uri="http://schemas.openxmlformats.org/presentationml/2006/ole">
            <p:oleObj spid="_x0000_s214022" name="Equation" r:id="rId7" imgW="126720" imgH="139680" progId="Equation.3">
              <p:embed/>
            </p:oleObj>
          </a:graphicData>
        </a:graphic>
      </p:graphicFrame>
      <p:graphicFrame>
        <p:nvGraphicFramePr>
          <p:cNvPr id="173" name="Object 9"/>
          <p:cNvGraphicFramePr>
            <a:graphicFrameLocks noChangeAspect="1"/>
          </p:cNvGraphicFramePr>
          <p:nvPr/>
        </p:nvGraphicFramePr>
        <p:xfrm>
          <a:off x="7601218" y="1709729"/>
          <a:ext cx="434975" cy="504825"/>
        </p:xfrm>
        <a:graphic>
          <a:graphicData uri="http://schemas.openxmlformats.org/presentationml/2006/ole">
            <p:oleObj spid="_x0000_s214023" name="Equation" r:id="rId8" imgW="152280" imgH="177480" progId="Equation.3">
              <p:embed/>
            </p:oleObj>
          </a:graphicData>
        </a:graphic>
      </p:graphicFrame>
      <p:sp>
        <p:nvSpPr>
          <p:cNvPr id="175" name="Right Arrow 39"/>
          <p:cNvSpPr>
            <a:spLocks noChangeArrowheads="1"/>
          </p:cNvSpPr>
          <p:nvPr/>
        </p:nvSpPr>
        <p:spPr bwMode="auto">
          <a:xfrm rot="18461544" flipH="1">
            <a:off x="6462908" y="2020995"/>
            <a:ext cx="659132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aphicFrame>
        <p:nvGraphicFramePr>
          <p:cNvPr id="180238" name="Object 14"/>
          <p:cNvGraphicFramePr>
            <a:graphicFrameLocks noChangeAspect="1"/>
          </p:cNvGraphicFramePr>
          <p:nvPr/>
        </p:nvGraphicFramePr>
        <p:xfrm>
          <a:off x="5178673" y="3571876"/>
          <a:ext cx="3052754" cy="695890"/>
        </p:xfrm>
        <a:graphic>
          <a:graphicData uri="http://schemas.openxmlformats.org/presentationml/2006/ole">
            <p:oleObj spid="_x0000_s214024" name="Equation" r:id="rId9" imgW="1002960" imgH="228600" progId="Equation.3">
              <p:embed/>
            </p:oleObj>
          </a:graphicData>
        </a:graphic>
      </p:graphicFrame>
      <p:sp>
        <p:nvSpPr>
          <p:cNvPr id="176" name="TextBox 175"/>
          <p:cNvSpPr txBox="1"/>
          <p:nvPr/>
        </p:nvSpPr>
        <p:spPr bwMode="auto">
          <a:xfrm>
            <a:off x="5250111" y="4714884"/>
            <a:ext cx="2945037" cy="5232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800" i="0" dirty="0" smtClean="0">
                <a:solidFill>
                  <a:srgbClr val="3333FF"/>
                </a:solidFill>
                <a:latin typeface="Arial" pitchFamily="34" charset="0"/>
                <a:ea typeface="新細明體" charset="-120"/>
                <a:cs typeface="Arial" pitchFamily="34" charset="0"/>
              </a:rPr>
              <a:t>Small Correlation</a:t>
            </a:r>
            <a:endParaRPr lang="en-US" sz="2800" i="0" dirty="0">
              <a:solidFill>
                <a:srgbClr val="3333FF"/>
              </a:solidFill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cxnSp>
        <p:nvCxnSpPr>
          <p:cNvPr id="180" name="Straight Arrow Connector 179"/>
          <p:cNvCxnSpPr/>
          <p:nvPr/>
        </p:nvCxnSpPr>
        <p:spPr bwMode="auto">
          <a:xfrm rot="5400000" flipH="1" flipV="1">
            <a:off x="7178143" y="4500570"/>
            <a:ext cx="571504" cy="1588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3" name="Oval 182"/>
          <p:cNvSpPr/>
          <p:nvPr/>
        </p:nvSpPr>
        <p:spPr bwMode="auto">
          <a:xfrm>
            <a:off x="6678871" y="3643314"/>
            <a:ext cx="1643074" cy="571504"/>
          </a:xfrm>
          <a:prstGeom prst="ellipse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cxnSp>
        <p:nvCxnSpPr>
          <p:cNvPr id="184" name="Straight Arrow Connector 183"/>
          <p:cNvCxnSpPr/>
          <p:nvPr/>
        </p:nvCxnSpPr>
        <p:spPr bwMode="auto">
          <a:xfrm rot="5400000" flipH="1" flipV="1">
            <a:off x="5463631" y="4499776"/>
            <a:ext cx="571504" cy="1588"/>
          </a:xfrm>
          <a:prstGeom prst="straightConnector1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5" name="Oval 184"/>
          <p:cNvSpPr/>
          <p:nvPr/>
        </p:nvSpPr>
        <p:spPr bwMode="auto">
          <a:xfrm>
            <a:off x="4964359" y="3642520"/>
            <a:ext cx="1643074" cy="571504"/>
          </a:xfrm>
          <a:prstGeom prst="ellipse">
            <a:avLst/>
          </a:prstGeom>
          <a:noFill/>
          <a:ln w="38100" cap="flat" cmpd="sng" algn="ctr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sp>
        <p:nvSpPr>
          <p:cNvPr id="48" name="Rounded Rectangle 47"/>
          <p:cNvSpPr/>
          <p:nvPr/>
        </p:nvSpPr>
        <p:spPr bwMode="auto">
          <a:xfrm>
            <a:off x="713248" y="1249590"/>
            <a:ext cx="3679607" cy="2965228"/>
          </a:xfrm>
          <a:prstGeom prst="round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>
            <a:off x="4750045" y="1262414"/>
            <a:ext cx="3679607" cy="2952404"/>
          </a:xfrm>
          <a:prstGeom prst="round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sp>
        <p:nvSpPr>
          <p:cNvPr id="50" name="TextBox 49"/>
          <p:cNvSpPr txBox="1"/>
          <p:nvPr/>
        </p:nvSpPr>
        <p:spPr bwMode="auto">
          <a:xfrm>
            <a:off x="958936" y="1428736"/>
            <a:ext cx="577402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TX</a:t>
            </a:r>
          </a:p>
        </p:txBody>
      </p:sp>
      <p:sp>
        <p:nvSpPr>
          <p:cNvPr id="51" name="TextBox 50"/>
          <p:cNvSpPr txBox="1"/>
          <p:nvPr/>
        </p:nvSpPr>
        <p:spPr bwMode="auto">
          <a:xfrm>
            <a:off x="4959464" y="1395699"/>
            <a:ext cx="612668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RX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73"/>
          <p:cNvSpPr>
            <a:spLocks noChangeArrowheads="1"/>
          </p:cNvSpPr>
          <p:nvPr/>
        </p:nvSpPr>
        <p:spPr bwMode="auto">
          <a:xfrm>
            <a:off x="214282" y="2000240"/>
            <a:ext cx="8572560" cy="857256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pitchFamily="34" charset="0"/>
              </a:rPr>
              <a:t>Waveform Optimization: Dimension Reduction</a:t>
            </a:r>
            <a:endParaRPr lang="en-US" sz="28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42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179208" name="Object 8"/>
          <p:cNvGraphicFramePr>
            <a:graphicFrameLocks noChangeAspect="1"/>
          </p:cNvGraphicFramePr>
          <p:nvPr/>
        </p:nvGraphicFramePr>
        <p:xfrm>
          <a:off x="357158" y="1392467"/>
          <a:ext cx="1857388" cy="619940"/>
        </p:xfrm>
        <a:graphic>
          <a:graphicData uri="http://schemas.openxmlformats.org/presentationml/2006/ole">
            <p:oleObj spid="_x0000_s183298" name="Equation" r:id="rId3" imgW="761760" imgH="253800" progId="Equation.3">
              <p:embed/>
            </p:oleObj>
          </a:graphicData>
        </a:graphic>
      </p:graphicFrame>
      <p:graphicFrame>
        <p:nvGraphicFramePr>
          <p:cNvPr id="183305" name="Object 9"/>
          <p:cNvGraphicFramePr>
            <a:graphicFrameLocks noChangeAspect="1"/>
          </p:cNvGraphicFramePr>
          <p:nvPr/>
        </p:nvGraphicFramePr>
        <p:xfrm>
          <a:off x="214282" y="2071678"/>
          <a:ext cx="8602571" cy="797470"/>
        </p:xfrm>
        <a:graphic>
          <a:graphicData uri="http://schemas.openxmlformats.org/presentationml/2006/ole">
            <p:oleObj spid="_x0000_s183305" name="Equation" r:id="rId4" imgW="2743200" imgH="2538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3"/>
          <p:cNvSpPr>
            <a:spLocks noChangeArrowheads="1"/>
          </p:cNvSpPr>
          <p:nvPr/>
        </p:nvSpPr>
        <p:spPr bwMode="auto">
          <a:xfrm>
            <a:off x="285720" y="2714620"/>
            <a:ext cx="8572560" cy="857256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pitchFamily="34" charset="0"/>
              </a:rPr>
              <a:t>Waveform Optimization: Dimension Reduction</a:t>
            </a:r>
            <a:endParaRPr lang="en-US" sz="28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43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179208" name="Object 8"/>
          <p:cNvGraphicFramePr>
            <a:graphicFrameLocks noChangeAspect="1"/>
          </p:cNvGraphicFramePr>
          <p:nvPr/>
        </p:nvGraphicFramePr>
        <p:xfrm>
          <a:off x="357158" y="1392467"/>
          <a:ext cx="1857388" cy="619940"/>
        </p:xfrm>
        <a:graphic>
          <a:graphicData uri="http://schemas.openxmlformats.org/presentationml/2006/ole">
            <p:oleObj spid="_x0000_s185346" name="Equation" r:id="rId3" imgW="761760" imgH="253800" progId="Equation.3">
              <p:embed/>
            </p:oleObj>
          </a:graphicData>
        </a:graphic>
      </p:graphicFrame>
      <p:graphicFrame>
        <p:nvGraphicFramePr>
          <p:cNvPr id="183305" name="Object 9"/>
          <p:cNvGraphicFramePr>
            <a:graphicFrameLocks noChangeAspect="1"/>
          </p:cNvGraphicFramePr>
          <p:nvPr/>
        </p:nvGraphicFramePr>
        <p:xfrm>
          <a:off x="416873" y="1905356"/>
          <a:ext cx="6643734" cy="615883"/>
        </p:xfrm>
        <a:graphic>
          <a:graphicData uri="http://schemas.openxmlformats.org/presentationml/2006/ole">
            <p:oleObj spid="_x0000_s185347" name="Equation" r:id="rId4" imgW="2743200" imgH="253800" progId="Equation.3">
              <p:embed/>
            </p:oleObj>
          </a:graphicData>
        </a:graphic>
      </p:graphicFrame>
      <p:graphicFrame>
        <p:nvGraphicFramePr>
          <p:cNvPr id="183306" name="Object 10"/>
          <p:cNvGraphicFramePr>
            <a:graphicFrameLocks noChangeAspect="1"/>
          </p:cNvGraphicFramePr>
          <p:nvPr/>
        </p:nvGraphicFramePr>
        <p:xfrm>
          <a:off x="214282" y="2643182"/>
          <a:ext cx="8724485" cy="952140"/>
        </p:xfrm>
        <a:graphic>
          <a:graphicData uri="http://schemas.openxmlformats.org/presentationml/2006/ole">
            <p:oleObj spid="_x0000_s185348" name="Equation" r:id="rId5" imgW="2450880" imgH="266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3"/>
          <p:cNvSpPr>
            <a:spLocks noChangeArrowheads="1"/>
          </p:cNvSpPr>
          <p:nvPr/>
        </p:nvSpPr>
        <p:spPr bwMode="auto">
          <a:xfrm>
            <a:off x="285720" y="3071810"/>
            <a:ext cx="6929486" cy="857256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pitchFamily="34" charset="0"/>
              </a:rPr>
              <a:t>Waveform Optimization: Dimension Reduction</a:t>
            </a:r>
            <a:endParaRPr lang="en-US" sz="28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44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179208" name="Object 8"/>
          <p:cNvGraphicFramePr>
            <a:graphicFrameLocks noChangeAspect="1"/>
          </p:cNvGraphicFramePr>
          <p:nvPr/>
        </p:nvGraphicFramePr>
        <p:xfrm>
          <a:off x="357158" y="1392467"/>
          <a:ext cx="1857388" cy="619940"/>
        </p:xfrm>
        <a:graphic>
          <a:graphicData uri="http://schemas.openxmlformats.org/presentationml/2006/ole">
            <p:oleObj spid="_x0000_s184322" name="Equation" r:id="rId3" imgW="761760" imgH="253800" progId="Equation.3">
              <p:embed/>
            </p:oleObj>
          </a:graphicData>
        </a:graphic>
      </p:graphicFrame>
      <p:graphicFrame>
        <p:nvGraphicFramePr>
          <p:cNvPr id="183305" name="Object 9"/>
          <p:cNvGraphicFramePr>
            <a:graphicFrameLocks noChangeAspect="1"/>
          </p:cNvGraphicFramePr>
          <p:nvPr/>
        </p:nvGraphicFramePr>
        <p:xfrm>
          <a:off x="416873" y="1905356"/>
          <a:ext cx="6643734" cy="615883"/>
        </p:xfrm>
        <a:graphic>
          <a:graphicData uri="http://schemas.openxmlformats.org/presentationml/2006/ole">
            <p:oleObj spid="_x0000_s184323" name="Equation" r:id="rId4" imgW="2743200" imgH="253800" progId="Equation.3">
              <p:embed/>
            </p:oleObj>
          </a:graphicData>
        </a:graphic>
      </p:graphicFrame>
      <p:graphicFrame>
        <p:nvGraphicFramePr>
          <p:cNvPr id="183306" name="Object 10"/>
          <p:cNvGraphicFramePr>
            <a:graphicFrameLocks noChangeAspect="1"/>
          </p:cNvGraphicFramePr>
          <p:nvPr/>
        </p:nvGraphicFramePr>
        <p:xfrm>
          <a:off x="416873" y="2476860"/>
          <a:ext cx="6110860" cy="666904"/>
        </p:xfrm>
        <a:graphic>
          <a:graphicData uri="http://schemas.openxmlformats.org/presentationml/2006/ole">
            <p:oleObj spid="_x0000_s184324" name="Equation" r:id="rId5" imgW="2450880" imgH="266400" progId="Equation.3">
              <p:embed/>
            </p:oleObj>
          </a:graphicData>
        </a:graphic>
      </p:graphicFrame>
      <p:graphicFrame>
        <p:nvGraphicFramePr>
          <p:cNvPr id="183307" name="Object 11"/>
          <p:cNvGraphicFramePr>
            <a:graphicFrameLocks noChangeAspect="1"/>
          </p:cNvGraphicFramePr>
          <p:nvPr/>
        </p:nvGraphicFramePr>
        <p:xfrm>
          <a:off x="285720" y="3071810"/>
          <a:ext cx="6727863" cy="857256"/>
        </p:xfrm>
        <a:graphic>
          <a:graphicData uri="http://schemas.openxmlformats.org/presentationml/2006/ole">
            <p:oleObj spid="_x0000_s184325" name="Equation" r:id="rId6" imgW="2095200" imgH="266400" progId="Equation.3">
              <p:embed/>
            </p:oleObj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6643702" y="3713231"/>
            <a:ext cx="2357454" cy="2378993"/>
            <a:chOff x="6643702" y="3713231"/>
            <a:chExt cx="2357454" cy="2378993"/>
          </a:xfrm>
        </p:grpSpPr>
        <p:graphicFrame>
          <p:nvGraphicFramePr>
            <p:cNvPr id="183308" name="Object 12"/>
            <p:cNvGraphicFramePr>
              <a:graphicFrameLocks noChangeAspect="1"/>
            </p:cNvGraphicFramePr>
            <p:nvPr/>
          </p:nvGraphicFramePr>
          <p:xfrm>
            <a:off x="6643702" y="4263968"/>
            <a:ext cx="2357454" cy="1828256"/>
          </p:xfrm>
          <a:graphic>
            <a:graphicData uri="http://schemas.openxmlformats.org/presentationml/2006/ole">
              <p:oleObj spid="_x0000_s184326" name="Equation" r:id="rId7" imgW="1473120" imgH="1143000" progId="Equation.3">
                <p:embed/>
              </p:oleObj>
            </a:graphicData>
          </a:graphic>
        </p:graphicFrame>
        <p:graphicFrame>
          <p:nvGraphicFramePr>
            <p:cNvPr id="183309" name="Object 13"/>
            <p:cNvGraphicFramePr>
              <a:graphicFrameLocks noChangeAspect="1"/>
            </p:cNvGraphicFramePr>
            <p:nvPr/>
          </p:nvGraphicFramePr>
          <p:xfrm>
            <a:off x="7358082" y="3713231"/>
            <a:ext cx="357190" cy="501587"/>
          </p:xfrm>
          <a:graphic>
            <a:graphicData uri="http://schemas.openxmlformats.org/presentationml/2006/ole">
              <p:oleObj spid="_x0000_s184327" name="Equation" r:id="rId8" imgW="126720" imgH="177480" progId="Equation.3">
                <p:embed/>
              </p:oleObj>
            </a:graphicData>
          </a:graphic>
        </p:graphicFrame>
        <p:cxnSp>
          <p:nvCxnSpPr>
            <p:cNvPr id="15" name="Straight Arrow Connector 14"/>
            <p:cNvCxnSpPr/>
            <p:nvPr/>
          </p:nvCxnSpPr>
          <p:spPr bwMode="auto">
            <a:xfrm>
              <a:off x="7286644" y="4214818"/>
              <a:ext cx="428628" cy="1588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3"/>
          <p:cNvSpPr>
            <a:spLocks noChangeArrowheads="1"/>
          </p:cNvSpPr>
          <p:nvPr/>
        </p:nvSpPr>
        <p:spPr bwMode="auto">
          <a:xfrm>
            <a:off x="357158" y="3857628"/>
            <a:ext cx="5857916" cy="1071570"/>
          </a:xfrm>
          <a:prstGeom prst="rect">
            <a:avLst/>
          </a:prstGeom>
          <a:solidFill>
            <a:srgbClr val="FFFF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pitchFamily="34" charset="0"/>
              </a:rPr>
              <a:t>Waveform Optimization: Dimension Reduction</a:t>
            </a:r>
            <a:endParaRPr lang="en-US" sz="28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45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179208" name="Object 8"/>
          <p:cNvGraphicFramePr>
            <a:graphicFrameLocks noChangeAspect="1"/>
          </p:cNvGraphicFramePr>
          <p:nvPr/>
        </p:nvGraphicFramePr>
        <p:xfrm>
          <a:off x="357158" y="1392467"/>
          <a:ext cx="1857388" cy="619940"/>
        </p:xfrm>
        <a:graphic>
          <a:graphicData uri="http://schemas.openxmlformats.org/presentationml/2006/ole">
            <p:oleObj spid="_x0000_s186370" name="Equation" r:id="rId3" imgW="761760" imgH="253800" progId="Equation.3">
              <p:embed/>
            </p:oleObj>
          </a:graphicData>
        </a:graphic>
      </p:graphicFrame>
      <p:graphicFrame>
        <p:nvGraphicFramePr>
          <p:cNvPr id="183305" name="Object 9"/>
          <p:cNvGraphicFramePr>
            <a:graphicFrameLocks noChangeAspect="1"/>
          </p:cNvGraphicFramePr>
          <p:nvPr/>
        </p:nvGraphicFramePr>
        <p:xfrm>
          <a:off x="416873" y="1905356"/>
          <a:ext cx="6643734" cy="615883"/>
        </p:xfrm>
        <a:graphic>
          <a:graphicData uri="http://schemas.openxmlformats.org/presentationml/2006/ole">
            <p:oleObj spid="_x0000_s186371" name="Equation" r:id="rId4" imgW="2743200" imgH="253800" progId="Equation.3">
              <p:embed/>
            </p:oleObj>
          </a:graphicData>
        </a:graphic>
      </p:graphicFrame>
      <p:graphicFrame>
        <p:nvGraphicFramePr>
          <p:cNvPr id="183306" name="Object 10"/>
          <p:cNvGraphicFramePr>
            <a:graphicFrameLocks noChangeAspect="1"/>
          </p:cNvGraphicFramePr>
          <p:nvPr/>
        </p:nvGraphicFramePr>
        <p:xfrm>
          <a:off x="416873" y="2476860"/>
          <a:ext cx="6110860" cy="666904"/>
        </p:xfrm>
        <a:graphic>
          <a:graphicData uri="http://schemas.openxmlformats.org/presentationml/2006/ole">
            <p:oleObj spid="_x0000_s186372" name="Equation" r:id="rId5" imgW="2450880" imgH="266400" progId="Equation.3">
              <p:embed/>
            </p:oleObj>
          </a:graphicData>
        </a:graphic>
      </p:graphicFrame>
      <p:graphicFrame>
        <p:nvGraphicFramePr>
          <p:cNvPr id="183307" name="Object 11"/>
          <p:cNvGraphicFramePr>
            <a:graphicFrameLocks noChangeAspect="1"/>
          </p:cNvGraphicFramePr>
          <p:nvPr/>
        </p:nvGraphicFramePr>
        <p:xfrm>
          <a:off x="428596" y="3071810"/>
          <a:ext cx="5429287" cy="691793"/>
        </p:xfrm>
        <a:graphic>
          <a:graphicData uri="http://schemas.openxmlformats.org/presentationml/2006/ole">
            <p:oleObj spid="_x0000_s186373" name="Equation" r:id="rId6" imgW="2095200" imgH="266400" progId="Equation.3">
              <p:embed/>
            </p:oleObj>
          </a:graphicData>
        </a:graphic>
      </p:graphicFrame>
      <p:graphicFrame>
        <p:nvGraphicFramePr>
          <p:cNvPr id="184331" name="Object 11"/>
          <p:cNvGraphicFramePr>
            <a:graphicFrameLocks noChangeAspect="1"/>
          </p:cNvGraphicFramePr>
          <p:nvPr/>
        </p:nvGraphicFramePr>
        <p:xfrm>
          <a:off x="285719" y="3929066"/>
          <a:ext cx="5995697" cy="1000132"/>
        </p:xfrm>
        <a:graphic>
          <a:graphicData uri="http://schemas.openxmlformats.org/presentationml/2006/ole">
            <p:oleObj spid="_x0000_s186377" name="Equation" r:id="rId7" imgW="1371600" imgH="228600" progId="Equation.3">
              <p:embed/>
            </p:oleObj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6643702" y="3713231"/>
            <a:ext cx="2357454" cy="2378993"/>
            <a:chOff x="6643702" y="3713231"/>
            <a:chExt cx="2357454" cy="2378993"/>
          </a:xfrm>
        </p:grpSpPr>
        <p:graphicFrame>
          <p:nvGraphicFramePr>
            <p:cNvPr id="16" name="Object 12"/>
            <p:cNvGraphicFramePr>
              <a:graphicFrameLocks noChangeAspect="1"/>
            </p:cNvGraphicFramePr>
            <p:nvPr/>
          </p:nvGraphicFramePr>
          <p:xfrm>
            <a:off x="6643702" y="4263968"/>
            <a:ext cx="2357454" cy="1828256"/>
          </p:xfrm>
          <a:graphic>
            <a:graphicData uri="http://schemas.openxmlformats.org/presentationml/2006/ole">
              <p:oleObj spid="_x0000_s186378" name="Equation" r:id="rId8" imgW="1473120" imgH="1143000" progId="Equation.3">
                <p:embed/>
              </p:oleObj>
            </a:graphicData>
          </a:graphic>
        </p:graphicFrame>
        <p:graphicFrame>
          <p:nvGraphicFramePr>
            <p:cNvPr id="18" name="Object 13"/>
            <p:cNvGraphicFramePr>
              <a:graphicFrameLocks noChangeAspect="1"/>
            </p:cNvGraphicFramePr>
            <p:nvPr/>
          </p:nvGraphicFramePr>
          <p:xfrm>
            <a:off x="7358082" y="3713231"/>
            <a:ext cx="357190" cy="501587"/>
          </p:xfrm>
          <a:graphic>
            <a:graphicData uri="http://schemas.openxmlformats.org/presentationml/2006/ole">
              <p:oleObj spid="_x0000_s186379" name="Equation" r:id="rId9" imgW="126720" imgH="177480" progId="Equation.3">
                <p:embed/>
              </p:oleObj>
            </a:graphicData>
          </a:graphic>
        </p:graphicFrame>
        <p:cxnSp>
          <p:nvCxnSpPr>
            <p:cNvPr id="19" name="Straight Arrow Connector 18"/>
            <p:cNvCxnSpPr/>
            <p:nvPr/>
          </p:nvCxnSpPr>
          <p:spPr bwMode="auto">
            <a:xfrm>
              <a:off x="7286644" y="4214818"/>
              <a:ext cx="428628" cy="1588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 bwMode="auto">
          <a:xfrm>
            <a:off x="214282" y="4357695"/>
            <a:ext cx="6072230" cy="180474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2000" i="0" dirty="0" smtClean="0">
                <a:solidFill>
                  <a:schemeClr val="tx1"/>
                </a:solidFill>
                <a:latin typeface="Arial" charset="0"/>
              </a:rPr>
              <a:t>Goal: Design </a:t>
            </a:r>
            <a:r>
              <a:rPr lang="en-US" sz="2000" b="1" i="0" dirty="0" smtClean="0">
                <a:solidFill>
                  <a:schemeClr val="tx1"/>
                </a:solidFill>
                <a:latin typeface="Arial" charset="0"/>
              </a:rPr>
              <a:t>u</a:t>
            </a:r>
            <a:r>
              <a:rPr lang="en-US" sz="2000" i="0" dirty="0" smtClean="0">
                <a:solidFill>
                  <a:schemeClr val="tx1"/>
                </a:solidFill>
                <a:latin typeface="Arial" charset="0"/>
              </a:rPr>
              <a:t> such that</a:t>
            </a:r>
          </a:p>
          <a:p>
            <a:pPr>
              <a:defRPr/>
            </a:pPr>
            <a:r>
              <a:rPr lang="en-US" sz="2000" i="0" dirty="0" smtClean="0">
                <a:solidFill>
                  <a:schemeClr val="tx1"/>
                </a:solidFill>
                <a:latin typeface="Arial" charset="0"/>
              </a:rPr>
              <a:t>                                    </a:t>
            </a:r>
          </a:p>
          <a:p>
            <a:pPr>
              <a:defRPr/>
            </a:pPr>
            <a:endParaRPr lang="en-US" sz="2000" i="0" dirty="0" smtClean="0">
              <a:solidFill>
                <a:schemeClr val="tx1"/>
              </a:solidFill>
              <a:latin typeface="Arial" charset="0"/>
            </a:endParaRPr>
          </a:p>
          <a:p>
            <a:pPr>
              <a:defRPr/>
            </a:pPr>
            <a:endParaRPr lang="en-US" sz="2000" i="0" dirty="0" smtClean="0">
              <a:solidFill>
                <a:schemeClr val="tx1"/>
              </a:solidFill>
              <a:latin typeface="Arial" charset="0"/>
            </a:endParaRPr>
          </a:p>
          <a:p>
            <a:pPr>
              <a:defRPr/>
            </a:pPr>
            <a:r>
              <a:rPr lang="en-US" sz="2000" i="0" dirty="0" smtClean="0">
                <a:solidFill>
                  <a:schemeClr val="tx1"/>
                </a:solidFill>
                <a:latin typeface="Arial" charset="0"/>
              </a:rPr>
              <a:t>is small.</a:t>
            </a:r>
          </a:p>
        </p:txBody>
      </p:sp>
      <p:graphicFrame>
        <p:nvGraphicFramePr>
          <p:cNvPr id="184330" name="Object 10"/>
          <p:cNvGraphicFramePr>
            <a:graphicFrameLocks noChangeAspect="1"/>
          </p:cNvGraphicFramePr>
          <p:nvPr/>
        </p:nvGraphicFramePr>
        <p:xfrm>
          <a:off x="839788" y="4729163"/>
          <a:ext cx="4673600" cy="1030287"/>
        </p:xfrm>
        <a:graphic>
          <a:graphicData uri="http://schemas.openxmlformats.org/presentationml/2006/ole">
            <p:oleObj spid="_x0000_s187400" name="Equation" r:id="rId3" imgW="1841400" imgH="406080" progId="Equation.3">
              <p:embed/>
            </p:oleObj>
          </a:graphicData>
        </a:graphic>
      </p:graphicFrame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Arial" pitchFamily="34" charset="0"/>
              </a:rPr>
              <a:t>Waveform Optimization: Dimension Reduction</a:t>
            </a:r>
            <a:endParaRPr lang="en-US" sz="28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46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179208" name="Object 8"/>
          <p:cNvGraphicFramePr>
            <a:graphicFrameLocks noChangeAspect="1"/>
          </p:cNvGraphicFramePr>
          <p:nvPr/>
        </p:nvGraphicFramePr>
        <p:xfrm>
          <a:off x="357158" y="1392467"/>
          <a:ext cx="1857388" cy="619940"/>
        </p:xfrm>
        <a:graphic>
          <a:graphicData uri="http://schemas.openxmlformats.org/presentationml/2006/ole">
            <p:oleObj spid="_x0000_s187394" name="Equation" r:id="rId4" imgW="761760" imgH="253800" progId="Equation.3">
              <p:embed/>
            </p:oleObj>
          </a:graphicData>
        </a:graphic>
      </p:graphicFrame>
      <p:graphicFrame>
        <p:nvGraphicFramePr>
          <p:cNvPr id="183305" name="Object 9"/>
          <p:cNvGraphicFramePr>
            <a:graphicFrameLocks noChangeAspect="1"/>
          </p:cNvGraphicFramePr>
          <p:nvPr/>
        </p:nvGraphicFramePr>
        <p:xfrm>
          <a:off x="416873" y="1905356"/>
          <a:ext cx="6643734" cy="615883"/>
        </p:xfrm>
        <a:graphic>
          <a:graphicData uri="http://schemas.openxmlformats.org/presentationml/2006/ole">
            <p:oleObj spid="_x0000_s187395" name="Equation" r:id="rId5" imgW="2743200" imgH="253800" progId="Equation.3">
              <p:embed/>
            </p:oleObj>
          </a:graphicData>
        </a:graphic>
      </p:graphicFrame>
      <p:graphicFrame>
        <p:nvGraphicFramePr>
          <p:cNvPr id="183306" name="Object 10"/>
          <p:cNvGraphicFramePr>
            <a:graphicFrameLocks noChangeAspect="1"/>
          </p:cNvGraphicFramePr>
          <p:nvPr/>
        </p:nvGraphicFramePr>
        <p:xfrm>
          <a:off x="416873" y="2476860"/>
          <a:ext cx="6110860" cy="666904"/>
        </p:xfrm>
        <a:graphic>
          <a:graphicData uri="http://schemas.openxmlformats.org/presentationml/2006/ole">
            <p:oleObj spid="_x0000_s187396" name="Equation" r:id="rId6" imgW="2450880" imgH="266400" progId="Equation.3">
              <p:embed/>
            </p:oleObj>
          </a:graphicData>
        </a:graphic>
      </p:graphicFrame>
      <p:graphicFrame>
        <p:nvGraphicFramePr>
          <p:cNvPr id="183307" name="Object 11"/>
          <p:cNvGraphicFramePr>
            <a:graphicFrameLocks noChangeAspect="1"/>
          </p:cNvGraphicFramePr>
          <p:nvPr/>
        </p:nvGraphicFramePr>
        <p:xfrm>
          <a:off x="428596" y="3071810"/>
          <a:ext cx="5429287" cy="691793"/>
        </p:xfrm>
        <a:graphic>
          <a:graphicData uri="http://schemas.openxmlformats.org/presentationml/2006/ole">
            <p:oleObj spid="_x0000_s187397" name="Equation" r:id="rId7" imgW="2095200" imgH="266400" progId="Equation.3">
              <p:embed/>
            </p:oleObj>
          </a:graphicData>
        </a:graphic>
      </p:graphicFrame>
      <p:graphicFrame>
        <p:nvGraphicFramePr>
          <p:cNvPr id="184331" name="Object 11"/>
          <p:cNvGraphicFramePr>
            <a:graphicFrameLocks noChangeAspect="1"/>
          </p:cNvGraphicFramePr>
          <p:nvPr/>
        </p:nvGraphicFramePr>
        <p:xfrm>
          <a:off x="428596" y="3714752"/>
          <a:ext cx="3740150" cy="623888"/>
        </p:xfrm>
        <a:graphic>
          <a:graphicData uri="http://schemas.openxmlformats.org/presentationml/2006/ole">
            <p:oleObj spid="_x0000_s187401" name="Equation" r:id="rId8" imgW="1371600" imgH="228600" progId="Equation.3">
              <p:embed/>
            </p:oleObj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6643702" y="3713231"/>
            <a:ext cx="2357454" cy="2378993"/>
            <a:chOff x="6643702" y="3713231"/>
            <a:chExt cx="2357454" cy="2378993"/>
          </a:xfrm>
        </p:grpSpPr>
        <p:graphicFrame>
          <p:nvGraphicFramePr>
            <p:cNvPr id="17" name="Object 12"/>
            <p:cNvGraphicFramePr>
              <a:graphicFrameLocks noChangeAspect="1"/>
            </p:cNvGraphicFramePr>
            <p:nvPr/>
          </p:nvGraphicFramePr>
          <p:xfrm>
            <a:off x="6643702" y="4263968"/>
            <a:ext cx="2357454" cy="1828256"/>
          </p:xfrm>
          <a:graphic>
            <a:graphicData uri="http://schemas.openxmlformats.org/presentationml/2006/ole">
              <p:oleObj spid="_x0000_s187402" name="Equation" r:id="rId9" imgW="1473120" imgH="1143000" progId="Equation.3">
                <p:embed/>
              </p:oleObj>
            </a:graphicData>
          </a:graphic>
        </p:graphicFrame>
        <p:graphicFrame>
          <p:nvGraphicFramePr>
            <p:cNvPr id="18" name="Object 13"/>
            <p:cNvGraphicFramePr>
              <a:graphicFrameLocks noChangeAspect="1"/>
            </p:cNvGraphicFramePr>
            <p:nvPr/>
          </p:nvGraphicFramePr>
          <p:xfrm>
            <a:off x="7358082" y="3713231"/>
            <a:ext cx="357190" cy="501587"/>
          </p:xfrm>
          <a:graphic>
            <a:graphicData uri="http://schemas.openxmlformats.org/presentationml/2006/ole">
              <p:oleObj spid="_x0000_s187403" name="Equation" r:id="rId10" imgW="126720" imgH="177480" progId="Equation.3">
                <p:embed/>
              </p:oleObj>
            </a:graphicData>
          </a:graphic>
        </p:graphicFrame>
        <p:cxnSp>
          <p:nvCxnSpPr>
            <p:cNvPr id="19" name="Straight Arrow Connector 18"/>
            <p:cNvCxnSpPr/>
            <p:nvPr/>
          </p:nvCxnSpPr>
          <p:spPr bwMode="auto">
            <a:xfrm>
              <a:off x="7286644" y="4214818"/>
              <a:ext cx="428628" cy="1588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Arial" pitchFamily="34" charset="0"/>
              </a:rPr>
              <a:t>Waveform Optimization: Beamforming</a:t>
            </a:r>
            <a:endParaRPr lang="en-US" sz="32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47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642910" y="2331171"/>
            <a:ext cx="3786214" cy="1240705"/>
            <a:chOff x="1258" y="1260"/>
            <a:chExt cx="4608" cy="816"/>
          </a:xfrm>
        </p:grpSpPr>
        <p:sp>
          <p:nvSpPr>
            <p:cNvPr id="15" name="AutoShape 79"/>
            <p:cNvSpPr>
              <a:spLocks noChangeArrowheads="1"/>
            </p:cNvSpPr>
            <p:nvPr/>
          </p:nvSpPr>
          <p:spPr bwMode="auto">
            <a:xfrm>
              <a:off x="1258" y="1260"/>
              <a:ext cx="4608" cy="816"/>
            </a:xfrm>
            <a:prstGeom prst="roundRect">
              <a:avLst>
                <a:gd name="adj" fmla="val 21116"/>
              </a:avLst>
            </a:prstGeom>
            <a:gradFill rotWithShape="0">
              <a:gsLst>
                <a:gs pos="0">
                  <a:srgbClr val="BEFF88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448604"/>
              </a:solidFill>
              <a:round/>
              <a:headEnd/>
              <a:tailEnd/>
            </a:ln>
            <a:effectLst>
              <a:outerShdw dist="81320" dir="2319588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 sz="2000" i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endParaRPr>
            </a:p>
          </p:txBody>
        </p:sp>
        <p:sp>
          <p:nvSpPr>
            <p:cNvPr id="16" name="Text Box 80"/>
            <p:cNvSpPr txBox="1">
              <a:spLocks noChangeArrowheads="1"/>
            </p:cNvSpPr>
            <p:nvPr/>
          </p:nvSpPr>
          <p:spPr bwMode="auto">
            <a:xfrm>
              <a:off x="1378" y="1289"/>
              <a:ext cx="4368" cy="41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endParaRPr kumimoji="0" lang="en-US" altLang="zh-TW" sz="2000" i="0">
                <a:latin typeface="Arial" pitchFamily="34" charset="0"/>
              </a:endParaRPr>
            </a:p>
          </p:txBody>
        </p:sp>
      </p:grpSp>
      <p:graphicFrame>
        <p:nvGraphicFramePr>
          <p:cNvPr id="17" name="Object 10"/>
          <p:cNvGraphicFramePr>
            <a:graphicFrameLocks noChangeAspect="1"/>
          </p:cNvGraphicFramePr>
          <p:nvPr/>
        </p:nvGraphicFramePr>
        <p:xfrm>
          <a:off x="935038" y="2187575"/>
          <a:ext cx="3059112" cy="1381125"/>
        </p:xfrm>
        <a:graphic>
          <a:graphicData uri="http://schemas.openxmlformats.org/presentationml/2006/ole">
            <p:oleObj spid="_x0000_s199682" name="Equation" r:id="rId3" imgW="1041120" imgH="46980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 bwMode="auto">
          <a:xfrm>
            <a:off x="4643438" y="2428868"/>
            <a:ext cx="3898824" cy="95410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B: the set consisting of </a:t>
            </a:r>
          </a:p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     angles of interest.</a:t>
            </a:r>
            <a:endParaRPr lang="en-US" sz="28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8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509706"/>
            <a:ext cx="8572560" cy="1276352"/>
          </a:xfrm>
        </p:spPr>
        <p:txBody>
          <a:bodyPr/>
          <a:lstStyle/>
          <a:p>
            <a:r>
              <a:rPr lang="en-US" dirty="0" smtClean="0">
                <a:ea typeface="新細明體" charset="-120"/>
              </a:rPr>
              <a:t>To concentrate the transmit energy on the angles of interest, we want the following term to be small</a:t>
            </a:r>
            <a:endParaRPr lang="zh-TW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Arial" pitchFamily="34" charset="0"/>
              </a:rPr>
              <a:t>Waveform Optimization: Beamforming</a:t>
            </a:r>
            <a:endParaRPr lang="en-US" sz="32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48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642910" y="2331171"/>
            <a:ext cx="3786214" cy="1240705"/>
            <a:chOff x="1258" y="1260"/>
            <a:chExt cx="4608" cy="816"/>
          </a:xfrm>
        </p:grpSpPr>
        <p:sp>
          <p:nvSpPr>
            <p:cNvPr id="15" name="AutoShape 79"/>
            <p:cNvSpPr>
              <a:spLocks noChangeArrowheads="1"/>
            </p:cNvSpPr>
            <p:nvPr/>
          </p:nvSpPr>
          <p:spPr bwMode="auto">
            <a:xfrm>
              <a:off x="1258" y="1260"/>
              <a:ext cx="4608" cy="816"/>
            </a:xfrm>
            <a:prstGeom prst="roundRect">
              <a:avLst>
                <a:gd name="adj" fmla="val 21116"/>
              </a:avLst>
            </a:prstGeom>
            <a:gradFill rotWithShape="0">
              <a:gsLst>
                <a:gs pos="0">
                  <a:srgbClr val="BEFF88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448604"/>
              </a:solidFill>
              <a:round/>
              <a:headEnd/>
              <a:tailEnd/>
            </a:ln>
            <a:effectLst>
              <a:outerShdw dist="81320" dir="2319588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 sz="2000" i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endParaRPr>
            </a:p>
          </p:txBody>
        </p:sp>
        <p:sp>
          <p:nvSpPr>
            <p:cNvPr id="16" name="Text Box 80"/>
            <p:cNvSpPr txBox="1">
              <a:spLocks noChangeArrowheads="1"/>
            </p:cNvSpPr>
            <p:nvPr/>
          </p:nvSpPr>
          <p:spPr bwMode="auto">
            <a:xfrm>
              <a:off x="1378" y="1289"/>
              <a:ext cx="4368" cy="41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endParaRPr kumimoji="0" lang="en-US" altLang="zh-TW" sz="2000" i="0">
                <a:latin typeface="Arial" pitchFamily="34" charset="0"/>
              </a:endParaRPr>
            </a:p>
          </p:txBody>
        </p:sp>
      </p:grpSp>
      <p:graphicFrame>
        <p:nvGraphicFramePr>
          <p:cNvPr id="17" name="Object 10"/>
          <p:cNvGraphicFramePr>
            <a:graphicFrameLocks noChangeAspect="1"/>
          </p:cNvGraphicFramePr>
          <p:nvPr/>
        </p:nvGraphicFramePr>
        <p:xfrm>
          <a:off x="935038" y="2187575"/>
          <a:ext cx="3059112" cy="1381125"/>
        </p:xfrm>
        <a:graphic>
          <a:graphicData uri="http://schemas.openxmlformats.org/presentationml/2006/ole">
            <p:oleObj spid="_x0000_s215042" name="Equation" r:id="rId3" imgW="1041120" imgH="469800" progId="Equation.3">
              <p:embed/>
            </p:oleObj>
          </a:graphicData>
        </a:graphic>
      </p:graphicFrame>
      <p:grpSp>
        <p:nvGrpSpPr>
          <p:cNvPr id="3" name="Group 78"/>
          <p:cNvGrpSpPr>
            <a:grpSpLocks/>
          </p:cNvGrpSpPr>
          <p:nvPr/>
        </p:nvGrpSpPr>
        <p:grpSpPr bwMode="auto">
          <a:xfrm>
            <a:off x="642910" y="4786322"/>
            <a:ext cx="6500858" cy="1357322"/>
            <a:chOff x="1258" y="1260"/>
            <a:chExt cx="4608" cy="816"/>
          </a:xfrm>
        </p:grpSpPr>
        <p:sp>
          <p:nvSpPr>
            <p:cNvPr id="33" name="AutoShape 79"/>
            <p:cNvSpPr>
              <a:spLocks noChangeArrowheads="1"/>
            </p:cNvSpPr>
            <p:nvPr/>
          </p:nvSpPr>
          <p:spPr bwMode="auto">
            <a:xfrm>
              <a:off x="1258" y="1260"/>
              <a:ext cx="4608" cy="816"/>
            </a:xfrm>
            <a:prstGeom prst="roundRect">
              <a:avLst>
                <a:gd name="adj" fmla="val 21116"/>
              </a:avLst>
            </a:prstGeom>
            <a:gradFill rotWithShape="0">
              <a:gsLst>
                <a:gs pos="0">
                  <a:srgbClr val="BEFF88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448604"/>
              </a:solidFill>
              <a:round/>
              <a:headEnd/>
              <a:tailEnd/>
            </a:ln>
            <a:effectLst>
              <a:outerShdw dist="81320" dir="2319588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 sz="2000" i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endParaRPr>
            </a:p>
          </p:txBody>
        </p:sp>
        <p:sp>
          <p:nvSpPr>
            <p:cNvPr id="34" name="Text Box 80"/>
            <p:cNvSpPr txBox="1">
              <a:spLocks noChangeArrowheads="1"/>
            </p:cNvSpPr>
            <p:nvPr/>
          </p:nvSpPr>
          <p:spPr bwMode="auto">
            <a:xfrm>
              <a:off x="1378" y="1289"/>
              <a:ext cx="4368" cy="41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endParaRPr kumimoji="0" lang="en-US" altLang="zh-TW" sz="2000" i="0">
                <a:latin typeface="Arial" pitchFamily="34" charset="0"/>
              </a:endParaRPr>
            </a:p>
          </p:txBody>
        </p:sp>
      </p:grpSp>
      <p:graphicFrame>
        <p:nvGraphicFramePr>
          <p:cNvPr id="194569" name="Object 9"/>
          <p:cNvGraphicFramePr>
            <a:graphicFrameLocks noChangeAspect="1"/>
          </p:cNvGraphicFramePr>
          <p:nvPr/>
        </p:nvGraphicFramePr>
        <p:xfrm>
          <a:off x="1098550" y="4857750"/>
          <a:ext cx="5521325" cy="1195388"/>
        </p:xfrm>
        <a:graphic>
          <a:graphicData uri="http://schemas.openxmlformats.org/presentationml/2006/ole">
            <p:oleObj spid="_x0000_s215043" name="Equation" r:id="rId4" imgW="2463480" imgH="533160" progId="Equation.3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 bwMode="auto">
          <a:xfrm>
            <a:off x="500034" y="3955325"/>
            <a:ext cx="184731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endParaRPr lang="en-US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357158" y="3938598"/>
            <a:ext cx="8572560" cy="1276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To uniformly illuminate the angles of interest, we want the following term to be small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1" lang="zh-TW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357158" y="1509706"/>
            <a:ext cx="8572560" cy="1276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1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2B2C47"/>
                </a:solidFill>
                <a:effectLst/>
                <a:uLnTx/>
                <a:uFillTx/>
                <a:latin typeface="Arial" pitchFamily="34" charset="0"/>
                <a:ea typeface="新細明體" charset="-120"/>
                <a:cs typeface="Arial" pitchFamily="34" charset="0"/>
              </a:rPr>
              <a:t>To concentrate the transmit energy on the angles of interest, we want the following term to be small</a:t>
            </a:r>
            <a:endParaRPr kumimoji="1" lang="zh-TW" alt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8" name="TextBox 18"/>
          <p:cNvSpPr txBox="1"/>
          <p:nvPr/>
        </p:nvSpPr>
        <p:spPr bwMode="auto">
          <a:xfrm>
            <a:off x="4643438" y="2428868"/>
            <a:ext cx="3898824" cy="95410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B: the set consisting of </a:t>
            </a:r>
          </a:p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     angles of interest.</a:t>
            </a:r>
            <a:endParaRPr lang="en-US" sz="28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3071802" y="1357298"/>
            <a:ext cx="5214974" cy="1214446"/>
            <a:chOff x="1258" y="1260"/>
            <a:chExt cx="4608" cy="816"/>
          </a:xfrm>
        </p:grpSpPr>
        <p:sp>
          <p:nvSpPr>
            <p:cNvPr id="12" name="AutoShape 79"/>
            <p:cNvSpPr>
              <a:spLocks noChangeArrowheads="1"/>
            </p:cNvSpPr>
            <p:nvPr/>
          </p:nvSpPr>
          <p:spPr bwMode="auto">
            <a:xfrm>
              <a:off x="1258" y="1260"/>
              <a:ext cx="4608" cy="816"/>
            </a:xfrm>
            <a:prstGeom prst="roundRect">
              <a:avLst>
                <a:gd name="adj" fmla="val 21116"/>
              </a:avLst>
            </a:prstGeom>
            <a:gradFill rotWithShape="0">
              <a:gsLst>
                <a:gs pos="0">
                  <a:srgbClr val="BEFF88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448604"/>
              </a:solidFill>
              <a:round/>
              <a:headEnd/>
              <a:tailEnd/>
            </a:ln>
            <a:effectLst>
              <a:outerShdw dist="81320" dir="2319588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 sz="2000" i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endParaRPr>
            </a:p>
          </p:txBody>
        </p:sp>
        <p:sp>
          <p:nvSpPr>
            <p:cNvPr id="13" name="Text Box 80"/>
            <p:cNvSpPr txBox="1">
              <a:spLocks noChangeArrowheads="1"/>
            </p:cNvSpPr>
            <p:nvPr/>
          </p:nvSpPr>
          <p:spPr bwMode="auto">
            <a:xfrm>
              <a:off x="1378" y="1289"/>
              <a:ext cx="4368" cy="41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endParaRPr kumimoji="0" lang="en-US" altLang="zh-TW" sz="2000" i="0">
                <a:latin typeface="Arial" pitchFamily="34" charset="0"/>
              </a:endParaRPr>
            </a:p>
          </p:txBody>
        </p:sp>
      </p:grp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Arial" pitchFamily="34" charset="0"/>
              </a:rPr>
              <a:t>Waveform Optimization: Cost function</a:t>
            </a:r>
            <a:endParaRPr lang="en-US" sz="32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49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25" name="Object 10"/>
          <p:cNvGraphicFramePr>
            <a:graphicFrameLocks noChangeAspect="1"/>
          </p:cNvGraphicFramePr>
          <p:nvPr/>
        </p:nvGraphicFramePr>
        <p:xfrm>
          <a:off x="3357554" y="1500174"/>
          <a:ext cx="4531553" cy="1000132"/>
        </p:xfrm>
        <a:graphic>
          <a:graphicData uri="http://schemas.openxmlformats.org/presentationml/2006/ole">
            <p:oleObj spid="_x0000_s200706" name="Equation" r:id="rId3" imgW="1841400" imgH="406080" progId="Equation.3">
              <p:embed/>
            </p:oleObj>
          </a:graphicData>
        </a:graphic>
      </p:graphicFrame>
      <p:grpSp>
        <p:nvGrpSpPr>
          <p:cNvPr id="23" name="Group 78"/>
          <p:cNvGrpSpPr>
            <a:grpSpLocks/>
          </p:cNvGrpSpPr>
          <p:nvPr/>
        </p:nvGrpSpPr>
        <p:grpSpPr bwMode="auto">
          <a:xfrm>
            <a:off x="3786182" y="3071810"/>
            <a:ext cx="3786214" cy="1240705"/>
            <a:chOff x="1258" y="1260"/>
            <a:chExt cx="4608" cy="816"/>
          </a:xfrm>
        </p:grpSpPr>
        <p:sp>
          <p:nvSpPr>
            <p:cNvPr id="24" name="AutoShape 79"/>
            <p:cNvSpPr>
              <a:spLocks noChangeArrowheads="1"/>
            </p:cNvSpPr>
            <p:nvPr/>
          </p:nvSpPr>
          <p:spPr bwMode="auto">
            <a:xfrm>
              <a:off x="1258" y="1260"/>
              <a:ext cx="4608" cy="816"/>
            </a:xfrm>
            <a:prstGeom prst="roundRect">
              <a:avLst>
                <a:gd name="adj" fmla="val 21116"/>
              </a:avLst>
            </a:prstGeom>
            <a:gradFill rotWithShape="0">
              <a:gsLst>
                <a:gs pos="0">
                  <a:srgbClr val="BEFF88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448604"/>
              </a:solidFill>
              <a:round/>
              <a:headEnd/>
              <a:tailEnd/>
            </a:ln>
            <a:effectLst>
              <a:outerShdw dist="81320" dir="2319588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 sz="2000" i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endParaRPr>
            </a:p>
          </p:txBody>
        </p:sp>
        <p:sp>
          <p:nvSpPr>
            <p:cNvPr id="26" name="Text Box 80"/>
            <p:cNvSpPr txBox="1">
              <a:spLocks noChangeArrowheads="1"/>
            </p:cNvSpPr>
            <p:nvPr/>
          </p:nvSpPr>
          <p:spPr bwMode="auto">
            <a:xfrm>
              <a:off x="1378" y="1289"/>
              <a:ext cx="4368" cy="41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endParaRPr kumimoji="0" lang="en-US" altLang="zh-TW" sz="2000" i="0">
                <a:latin typeface="Arial" pitchFamily="34" charset="0"/>
              </a:endParaRPr>
            </a:p>
          </p:txBody>
        </p:sp>
      </p:grpSp>
      <p:graphicFrame>
        <p:nvGraphicFramePr>
          <p:cNvPr id="27" name="Object 10"/>
          <p:cNvGraphicFramePr>
            <a:graphicFrameLocks noChangeAspect="1"/>
          </p:cNvGraphicFramePr>
          <p:nvPr/>
        </p:nvGraphicFramePr>
        <p:xfrm>
          <a:off x="4005263" y="2928938"/>
          <a:ext cx="3060700" cy="1381125"/>
        </p:xfrm>
        <a:graphic>
          <a:graphicData uri="http://schemas.openxmlformats.org/presentationml/2006/ole">
            <p:oleObj spid="_x0000_s200709" name="Equation" r:id="rId4" imgW="1041120" imgH="469800" progId="Equation.3">
              <p:embed/>
            </p:oleObj>
          </a:graphicData>
        </a:graphic>
      </p:graphicFrame>
      <p:sp>
        <p:nvSpPr>
          <p:cNvPr id="32" name="TextBox 31"/>
          <p:cNvSpPr txBox="1"/>
          <p:nvPr/>
        </p:nvSpPr>
        <p:spPr bwMode="auto">
          <a:xfrm>
            <a:off x="857224" y="1643050"/>
            <a:ext cx="2119491" cy="5847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3200" i="0" dirty="0" smtClean="0">
                <a:solidFill>
                  <a:srgbClr val="3333FF"/>
                </a:solidFill>
                <a:latin typeface="Arial" pitchFamily="34" charset="0"/>
                <a:ea typeface="新細明體" charset="-120"/>
                <a:cs typeface="Arial" pitchFamily="34" charset="0"/>
              </a:rPr>
              <a:t>Incoherent</a:t>
            </a:r>
            <a:endParaRPr lang="en-US" sz="3200" i="0" dirty="0">
              <a:solidFill>
                <a:srgbClr val="3333FF"/>
              </a:solidFill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 bwMode="auto">
          <a:xfrm>
            <a:off x="1714480" y="3357562"/>
            <a:ext cx="1938351" cy="5847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3200" i="0" dirty="0" err="1" smtClean="0">
                <a:solidFill>
                  <a:srgbClr val="3333FF"/>
                </a:solidFill>
                <a:latin typeface="Arial" pitchFamily="34" charset="0"/>
                <a:ea typeface="新細明體" charset="-120"/>
                <a:cs typeface="Arial" pitchFamily="34" charset="0"/>
              </a:rPr>
              <a:t>Stopband</a:t>
            </a:r>
            <a:endParaRPr lang="en-US" sz="3200" i="0" dirty="0">
              <a:solidFill>
                <a:srgbClr val="3333FF"/>
              </a:solidFill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 bwMode="auto">
          <a:xfrm>
            <a:off x="500034" y="5072074"/>
            <a:ext cx="2007281" cy="5847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3200" i="0" dirty="0" err="1" smtClean="0">
                <a:solidFill>
                  <a:srgbClr val="3333FF"/>
                </a:solidFill>
                <a:latin typeface="Arial" pitchFamily="34" charset="0"/>
                <a:ea typeface="新細明體" charset="-120"/>
                <a:cs typeface="Arial" pitchFamily="34" charset="0"/>
              </a:rPr>
              <a:t>Passband</a:t>
            </a:r>
            <a:endParaRPr lang="en-US" sz="3200" i="0" dirty="0">
              <a:solidFill>
                <a:srgbClr val="3333FF"/>
              </a:solidFill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pSp>
        <p:nvGrpSpPr>
          <p:cNvPr id="20" name="Group 78"/>
          <p:cNvGrpSpPr>
            <a:grpSpLocks/>
          </p:cNvGrpSpPr>
          <p:nvPr/>
        </p:nvGrpSpPr>
        <p:grpSpPr bwMode="auto">
          <a:xfrm>
            <a:off x="2643174" y="4786322"/>
            <a:ext cx="6357982" cy="1214446"/>
            <a:chOff x="1258" y="1260"/>
            <a:chExt cx="4608" cy="816"/>
          </a:xfrm>
        </p:grpSpPr>
        <p:sp>
          <p:nvSpPr>
            <p:cNvPr id="21" name="AutoShape 79"/>
            <p:cNvSpPr>
              <a:spLocks noChangeArrowheads="1"/>
            </p:cNvSpPr>
            <p:nvPr/>
          </p:nvSpPr>
          <p:spPr bwMode="auto">
            <a:xfrm>
              <a:off x="1258" y="1260"/>
              <a:ext cx="4608" cy="816"/>
            </a:xfrm>
            <a:prstGeom prst="roundRect">
              <a:avLst>
                <a:gd name="adj" fmla="val 21116"/>
              </a:avLst>
            </a:prstGeom>
            <a:gradFill rotWithShape="0">
              <a:gsLst>
                <a:gs pos="0">
                  <a:srgbClr val="BEFF88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448604"/>
              </a:solidFill>
              <a:round/>
              <a:headEnd/>
              <a:tailEnd/>
            </a:ln>
            <a:effectLst>
              <a:outerShdw dist="81320" dir="2319588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 sz="2000" i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endParaRPr>
            </a:p>
          </p:txBody>
        </p:sp>
        <p:sp>
          <p:nvSpPr>
            <p:cNvPr id="22" name="Text Box 80"/>
            <p:cNvSpPr txBox="1">
              <a:spLocks noChangeArrowheads="1"/>
            </p:cNvSpPr>
            <p:nvPr/>
          </p:nvSpPr>
          <p:spPr bwMode="auto">
            <a:xfrm>
              <a:off x="1378" y="1289"/>
              <a:ext cx="4368" cy="41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endParaRPr kumimoji="0" lang="en-US" altLang="zh-TW" sz="2000" i="0">
                <a:latin typeface="Arial" pitchFamily="34" charset="0"/>
              </a:endParaRPr>
            </a:p>
          </p:txBody>
        </p:sp>
      </p:grpSp>
      <p:graphicFrame>
        <p:nvGraphicFramePr>
          <p:cNvPr id="33" name="Object 8"/>
          <p:cNvGraphicFramePr>
            <a:graphicFrameLocks noChangeAspect="1"/>
          </p:cNvGraphicFramePr>
          <p:nvPr/>
        </p:nvGraphicFramePr>
        <p:xfrm>
          <a:off x="3194079" y="4786322"/>
          <a:ext cx="5521325" cy="1195388"/>
        </p:xfrm>
        <a:graphic>
          <a:graphicData uri="http://schemas.openxmlformats.org/presentationml/2006/ole">
            <p:oleObj spid="_x0000_s200711" name="Equation" r:id="rId5" imgW="2463480" imgH="53316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Brief Review of Compressed Sensing</a:t>
            </a:r>
          </a:p>
        </p:txBody>
      </p:sp>
      <p:sp>
        <p:nvSpPr>
          <p:cNvPr id="20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C70B942-7CEE-474C-B791-68E4C563FE31}" type="slidenum">
              <a:rPr lang="en-US" altLang="ja-JP" smtClean="0">
                <a:ea typeface="AppleMyungjo"/>
                <a:cs typeface="AppleMyungjo"/>
              </a:rPr>
              <a:pPr/>
              <a:t>5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205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572000" y="1571625"/>
          <a:ext cx="2857500" cy="571500"/>
        </p:xfrm>
        <a:graphic>
          <a:graphicData uri="http://schemas.openxmlformats.org/presentationml/2006/ole">
            <p:oleObj spid="_x0000_s2050" name="Equation" r:id="rId3" imgW="1015920" imgH="203040" progId="Equation.3">
              <p:embed/>
            </p:oleObj>
          </a:graphicData>
        </a:graphic>
      </p:graphicFrame>
      <p:grpSp>
        <p:nvGrpSpPr>
          <p:cNvPr id="2059" name="Group 22"/>
          <p:cNvGrpSpPr>
            <a:grpSpLocks/>
          </p:cNvGrpSpPr>
          <p:nvPr/>
        </p:nvGrpSpPr>
        <p:grpSpPr bwMode="auto">
          <a:xfrm>
            <a:off x="642938" y="1285875"/>
            <a:ext cx="3929062" cy="2409825"/>
            <a:chOff x="642910" y="2071678"/>
            <a:chExt cx="3929090" cy="2409464"/>
          </a:xfrm>
        </p:grpSpPr>
        <p:graphicFrame>
          <p:nvGraphicFramePr>
            <p:cNvPr id="2052" name="Object 3"/>
            <p:cNvGraphicFramePr>
              <a:graphicFrameLocks noChangeAspect="1"/>
            </p:cNvGraphicFramePr>
            <p:nvPr/>
          </p:nvGraphicFramePr>
          <p:xfrm>
            <a:off x="642910" y="2071678"/>
            <a:ext cx="3929090" cy="2409464"/>
          </p:xfrm>
          <a:graphic>
            <a:graphicData uri="http://schemas.openxmlformats.org/presentationml/2006/ole">
              <p:oleObj spid="_x0000_s2052" name="Equation" r:id="rId4" imgW="1904760" imgH="1168200" progId="Equation.3">
                <p:embed/>
              </p:oleObj>
            </a:graphicData>
          </a:graphic>
        </p:graphicFrame>
        <p:graphicFrame>
          <p:nvGraphicFramePr>
            <p:cNvPr id="2053" name="Object 4"/>
            <p:cNvGraphicFramePr>
              <a:graphicFrameLocks noChangeAspect="1"/>
            </p:cNvGraphicFramePr>
            <p:nvPr/>
          </p:nvGraphicFramePr>
          <p:xfrm>
            <a:off x="714348" y="3071810"/>
            <a:ext cx="302238" cy="392909"/>
          </p:xfrm>
          <a:graphic>
            <a:graphicData uri="http://schemas.openxmlformats.org/presentationml/2006/ole">
              <p:oleObj spid="_x0000_s2053" name="Equation" r:id="rId5" imgW="126720" imgH="164880" progId="Equation.3">
                <p:embed/>
              </p:oleObj>
            </a:graphicData>
          </a:graphic>
        </p:graphicFrame>
        <p:graphicFrame>
          <p:nvGraphicFramePr>
            <p:cNvPr id="2054" name="Object 5"/>
            <p:cNvGraphicFramePr>
              <a:graphicFrameLocks noChangeAspect="1"/>
            </p:cNvGraphicFramePr>
            <p:nvPr/>
          </p:nvGraphicFramePr>
          <p:xfrm>
            <a:off x="2000232" y="2786058"/>
            <a:ext cx="857256" cy="860193"/>
          </p:xfrm>
          <a:graphic>
            <a:graphicData uri="http://schemas.openxmlformats.org/presentationml/2006/ole">
              <p:oleObj spid="_x0000_s2054" name="Equation" r:id="rId6" imgW="164880" imgH="164880" progId="Equation.3">
                <p:embed/>
              </p:oleObj>
            </a:graphicData>
          </a:graphic>
        </p:graphicFrame>
        <p:graphicFrame>
          <p:nvGraphicFramePr>
            <p:cNvPr id="2055" name="Object 6"/>
            <p:cNvGraphicFramePr>
              <a:graphicFrameLocks noChangeAspect="1"/>
            </p:cNvGraphicFramePr>
            <p:nvPr/>
          </p:nvGraphicFramePr>
          <p:xfrm>
            <a:off x="3786182" y="3071810"/>
            <a:ext cx="285750" cy="392112"/>
          </p:xfrm>
          <a:graphic>
            <a:graphicData uri="http://schemas.openxmlformats.org/presentationml/2006/ole">
              <p:oleObj spid="_x0000_s2055" name="Equation" r:id="rId7" imgW="101520" imgH="139680" progId="Equation.3">
                <p:embed/>
              </p:oleObj>
            </a:graphicData>
          </a:graphic>
        </p:graphicFrame>
      </p:grpSp>
      <p:grpSp>
        <p:nvGrpSpPr>
          <p:cNvPr id="2060" name="Group 38"/>
          <p:cNvGrpSpPr>
            <a:grpSpLocks/>
          </p:cNvGrpSpPr>
          <p:nvPr/>
        </p:nvGrpSpPr>
        <p:grpSpPr bwMode="auto">
          <a:xfrm>
            <a:off x="4643438" y="2357438"/>
            <a:ext cx="3929062" cy="511175"/>
            <a:chOff x="4572000" y="2489594"/>
            <a:chExt cx="3929090" cy="510778"/>
          </a:xfrm>
        </p:grpSpPr>
        <p:sp>
          <p:nvSpPr>
            <p:cNvPr id="38" name="Rounded Rectangle 37"/>
            <p:cNvSpPr/>
            <p:nvPr/>
          </p:nvSpPr>
          <p:spPr bwMode="auto">
            <a:xfrm>
              <a:off x="4572000" y="2489594"/>
              <a:ext cx="3929090" cy="51077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067" name="TextBox 23"/>
            <p:cNvSpPr txBox="1">
              <a:spLocks noChangeArrowheads="1"/>
            </p:cNvSpPr>
            <p:nvPr/>
          </p:nvSpPr>
          <p:spPr bwMode="auto">
            <a:xfrm>
              <a:off x="4572000" y="2500306"/>
              <a:ext cx="39240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Goal: Reconstruct </a:t>
              </a:r>
              <a:r>
                <a:rPr lang="en-US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s </a:t>
              </a:r>
              <a:r>
                <a:rPr lang="en-US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from </a:t>
              </a:r>
              <a:r>
                <a:rPr lang="en-US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y</a:t>
              </a:r>
              <a:r>
                <a:rPr lang="en-US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.</a:t>
              </a:r>
            </a:p>
          </p:txBody>
        </p:sp>
      </p:grpSp>
      <p:sp>
        <p:nvSpPr>
          <p:cNvPr id="2062" name="Right Arrow 39"/>
          <p:cNvSpPr>
            <a:spLocks noChangeArrowheads="1"/>
          </p:cNvSpPr>
          <p:nvPr/>
        </p:nvSpPr>
        <p:spPr bwMode="auto">
          <a:xfrm rot="-5400000">
            <a:off x="1893094" y="3107532"/>
            <a:ext cx="1143000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pSp>
        <p:nvGrpSpPr>
          <p:cNvPr id="20" name="Group 30"/>
          <p:cNvGrpSpPr>
            <a:grpSpLocks/>
          </p:cNvGrpSpPr>
          <p:nvPr/>
        </p:nvGrpSpPr>
        <p:grpSpPr bwMode="auto">
          <a:xfrm>
            <a:off x="357188" y="3929063"/>
            <a:ext cx="3813175" cy="1643062"/>
            <a:chOff x="428596" y="3857628"/>
            <a:chExt cx="3813510" cy="1643074"/>
          </a:xfrm>
        </p:grpSpPr>
        <p:sp>
          <p:nvSpPr>
            <p:cNvPr id="21" name="Rounded Rectangle 29"/>
            <p:cNvSpPr/>
            <p:nvPr/>
          </p:nvSpPr>
          <p:spPr bwMode="auto">
            <a:xfrm>
              <a:off x="428596" y="3857628"/>
              <a:ext cx="3786520" cy="1643074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i="0">
                <a:solidFill>
                  <a:schemeClr val="tx1"/>
                </a:solidFill>
                <a:latin typeface="Arial" charset="0"/>
              </a:endParaRPr>
            </a:p>
          </p:txBody>
        </p:sp>
        <p:graphicFrame>
          <p:nvGraphicFramePr>
            <p:cNvPr id="22" name="Object 7"/>
            <p:cNvGraphicFramePr>
              <a:graphicFrameLocks noChangeAspect="1"/>
            </p:cNvGraphicFramePr>
            <p:nvPr/>
          </p:nvGraphicFramePr>
          <p:xfrm>
            <a:off x="642910" y="4500570"/>
            <a:ext cx="2214578" cy="886135"/>
          </p:xfrm>
          <a:graphic>
            <a:graphicData uri="http://schemas.openxmlformats.org/presentationml/2006/ole">
              <p:oleObj spid="_x0000_s2056" name="Equation" r:id="rId8" imgW="825480" imgH="330120" progId="Equation.3">
                <p:embed/>
              </p:oleObj>
            </a:graphicData>
          </a:graphic>
        </p:graphicFrame>
        <p:sp>
          <p:nvSpPr>
            <p:cNvPr id="23" name="TextBox 26"/>
            <p:cNvSpPr txBox="1">
              <a:spLocks noChangeArrowheads="1"/>
            </p:cNvSpPr>
            <p:nvPr/>
          </p:nvSpPr>
          <p:spPr bwMode="auto">
            <a:xfrm>
              <a:off x="571472" y="4000504"/>
              <a:ext cx="2424275" cy="523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0" dirty="0" smtClean="0">
                  <a:solidFill>
                    <a:srgbClr val="FF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Incoherence:</a:t>
              </a:r>
              <a:endParaRPr lang="en-US" sz="2800" b="1" i="0" dirty="0">
                <a:solidFill>
                  <a:srgbClr val="FF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24" name="TextBox 27"/>
            <p:cNvSpPr txBox="1">
              <a:spLocks noChangeArrowheads="1"/>
            </p:cNvSpPr>
            <p:nvPr/>
          </p:nvSpPr>
          <p:spPr bwMode="auto">
            <a:xfrm>
              <a:off x="2928926" y="4714884"/>
              <a:ext cx="13131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is small.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3071802" y="1357298"/>
            <a:ext cx="5214974" cy="1214446"/>
            <a:chOff x="1258" y="1260"/>
            <a:chExt cx="4608" cy="816"/>
          </a:xfrm>
        </p:grpSpPr>
        <p:sp>
          <p:nvSpPr>
            <p:cNvPr id="12" name="AutoShape 79"/>
            <p:cNvSpPr>
              <a:spLocks noChangeArrowheads="1"/>
            </p:cNvSpPr>
            <p:nvPr/>
          </p:nvSpPr>
          <p:spPr bwMode="auto">
            <a:xfrm>
              <a:off x="1258" y="1260"/>
              <a:ext cx="4608" cy="816"/>
            </a:xfrm>
            <a:prstGeom prst="roundRect">
              <a:avLst>
                <a:gd name="adj" fmla="val 21116"/>
              </a:avLst>
            </a:prstGeom>
            <a:gradFill rotWithShape="0">
              <a:gsLst>
                <a:gs pos="0">
                  <a:srgbClr val="BEFF88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448604"/>
              </a:solidFill>
              <a:round/>
              <a:headEnd/>
              <a:tailEnd/>
            </a:ln>
            <a:effectLst>
              <a:outerShdw dist="81320" dir="2319588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 sz="2000" i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endParaRPr>
            </a:p>
          </p:txBody>
        </p:sp>
        <p:sp>
          <p:nvSpPr>
            <p:cNvPr id="13" name="Text Box 80"/>
            <p:cNvSpPr txBox="1">
              <a:spLocks noChangeArrowheads="1"/>
            </p:cNvSpPr>
            <p:nvPr/>
          </p:nvSpPr>
          <p:spPr bwMode="auto">
            <a:xfrm>
              <a:off x="1378" y="1289"/>
              <a:ext cx="4368" cy="41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endParaRPr kumimoji="0" lang="en-US" altLang="zh-TW" sz="2000" i="0">
                <a:latin typeface="Arial" pitchFamily="34" charset="0"/>
              </a:endParaRPr>
            </a:p>
          </p:txBody>
        </p:sp>
      </p:grp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Arial" pitchFamily="34" charset="0"/>
              </a:rPr>
              <a:t>Waveform Optimization: Cost function</a:t>
            </a:r>
            <a:endParaRPr lang="en-US" sz="32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50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25" name="Object 10"/>
          <p:cNvGraphicFramePr>
            <a:graphicFrameLocks noChangeAspect="1"/>
          </p:cNvGraphicFramePr>
          <p:nvPr/>
        </p:nvGraphicFramePr>
        <p:xfrm>
          <a:off x="3357554" y="1500174"/>
          <a:ext cx="4531553" cy="1000132"/>
        </p:xfrm>
        <a:graphic>
          <a:graphicData uri="http://schemas.openxmlformats.org/presentationml/2006/ole">
            <p:oleObj spid="_x0000_s205826" name="Equation" r:id="rId3" imgW="1841400" imgH="406080" progId="Equation.3">
              <p:embed/>
            </p:oleObj>
          </a:graphicData>
        </a:graphic>
      </p:graphicFrame>
      <p:grpSp>
        <p:nvGrpSpPr>
          <p:cNvPr id="3" name="Group 78"/>
          <p:cNvGrpSpPr>
            <a:grpSpLocks/>
          </p:cNvGrpSpPr>
          <p:nvPr/>
        </p:nvGrpSpPr>
        <p:grpSpPr bwMode="auto">
          <a:xfrm>
            <a:off x="3786182" y="3071810"/>
            <a:ext cx="3786214" cy="1240705"/>
            <a:chOff x="1258" y="1260"/>
            <a:chExt cx="4608" cy="816"/>
          </a:xfrm>
        </p:grpSpPr>
        <p:sp>
          <p:nvSpPr>
            <p:cNvPr id="24" name="AutoShape 79"/>
            <p:cNvSpPr>
              <a:spLocks noChangeArrowheads="1"/>
            </p:cNvSpPr>
            <p:nvPr/>
          </p:nvSpPr>
          <p:spPr bwMode="auto">
            <a:xfrm>
              <a:off x="1258" y="1260"/>
              <a:ext cx="4608" cy="816"/>
            </a:xfrm>
            <a:prstGeom prst="roundRect">
              <a:avLst>
                <a:gd name="adj" fmla="val 21116"/>
              </a:avLst>
            </a:prstGeom>
            <a:gradFill rotWithShape="0">
              <a:gsLst>
                <a:gs pos="0">
                  <a:srgbClr val="BEFF88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448604"/>
              </a:solidFill>
              <a:round/>
              <a:headEnd/>
              <a:tailEnd/>
            </a:ln>
            <a:effectLst>
              <a:outerShdw dist="81320" dir="2319588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 sz="2000" i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endParaRPr>
            </a:p>
          </p:txBody>
        </p:sp>
        <p:sp>
          <p:nvSpPr>
            <p:cNvPr id="26" name="Text Box 80"/>
            <p:cNvSpPr txBox="1">
              <a:spLocks noChangeArrowheads="1"/>
            </p:cNvSpPr>
            <p:nvPr/>
          </p:nvSpPr>
          <p:spPr bwMode="auto">
            <a:xfrm>
              <a:off x="1378" y="1289"/>
              <a:ext cx="4368" cy="41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endParaRPr kumimoji="0" lang="en-US" altLang="zh-TW" sz="2000" i="0">
                <a:latin typeface="Arial" pitchFamily="34" charset="0"/>
              </a:endParaRPr>
            </a:p>
          </p:txBody>
        </p:sp>
      </p:grpSp>
      <p:grpSp>
        <p:nvGrpSpPr>
          <p:cNvPr id="4" name="Group 78"/>
          <p:cNvGrpSpPr>
            <a:grpSpLocks/>
          </p:cNvGrpSpPr>
          <p:nvPr/>
        </p:nvGrpSpPr>
        <p:grpSpPr bwMode="auto">
          <a:xfrm>
            <a:off x="2643174" y="4786322"/>
            <a:ext cx="6357982" cy="1214446"/>
            <a:chOff x="1258" y="1260"/>
            <a:chExt cx="4608" cy="816"/>
          </a:xfrm>
        </p:grpSpPr>
        <p:sp>
          <p:nvSpPr>
            <p:cNvPr id="29" name="AutoShape 79"/>
            <p:cNvSpPr>
              <a:spLocks noChangeArrowheads="1"/>
            </p:cNvSpPr>
            <p:nvPr/>
          </p:nvSpPr>
          <p:spPr bwMode="auto">
            <a:xfrm>
              <a:off x="1258" y="1260"/>
              <a:ext cx="4608" cy="816"/>
            </a:xfrm>
            <a:prstGeom prst="roundRect">
              <a:avLst>
                <a:gd name="adj" fmla="val 21116"/>
              </a:avLst>
            </a:prstGeom>
            <a:gradFill rotWithShape="0">
              <a:gsLst>
                <a:gs pos="0">
                  <a:srgbClr val="BEFF88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448604"/>
              </a:solidFill>
              <a:round/>
              <a:headEnd/>
              <a:tailEnd/>
            </a:ln>
            <a:effectLst>
              <a:outerShdw dist="81320" dir="2319588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 sz="2000" i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endParaRPr>
            </a:p>
          </p:txBody>
        </p:sp>
        <p:sp>
          <p:nvSpPr>
            <p:cNvPr id="30" name="Text Box 80"/>
            <p:cNvSpPr txBox="1">
              <a:spLocks noChangeArrowheads="1"/>
            </p:cNvSpPr>
            <p:nvPr/>
          </p:nvSpPr>
          <p:spPr bwMode="auto">
            <a:xfrm>
              <a:off x="1378" y="1289"/>
              <a:ext cx="4368" cy="41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endParaRPr kumimoji="0" lang="en-US" altLang="zh-TW" sz="2000" i="0">
                <a:latin typeface="Arial" pitchFamily="34" charset="0"/>
              </a:endParaRPr>
            </a:p>
          </p:txBody>
        </p:sp>
      </p:grpSp>
      <p:graphicFrame>
        <p:nvGraphicFramePr>
          <p:cNvPr id="200711" name="Object 7"/>
          <p:cNvGraphicFramePr>
            <a:graphicFrameLocks noChangeAspect="1"/>
          </p:cNvGraphicFramePr>
          <p:nvPr/>
        </p:nvGraphicFramePr>
        <p:xfrm>
          <a:off x="2285984" y="1491354"/>
          <a:ext cx="725504" cy="723209"/>
        </p:xfrm>
        <a:graphic>
          <a:graphicData uri="http://schemas.openxmlformats.org/presentationml/2006/ole">
            <p:oleObj spid="_x0000_s205829" name="Equation" r:id="rId4" imgW="203040" imgH="203040" progId="Equation.3">
              <p:embed/>
            </p:oleObj>
          </a:graphicData>
        </a:graphic>
      </p:graphicFrame>
      <p:graphicFrame>
        <p:nvGraphicFramePr>
          <p:cNvPr id="200712" name="Object 8"/>
          <p:cNvGraphicFramePr>
            <a:graphicFrameLocks noChangeAspect="1"/>
          </p:cNvGraphicFramePr>
          <p:nvPr/>
        </p:nvGraphicFramePr>
        <p:xfrm>
          <a:off x="3000364" y="3304222"/>
          <a:ext cx="622311" cy="577216"/>
        </p:xfrm>
        <a:graphic>
          <a:graphicData uri="http://schemas.openxmlformats.org/presentationml/2006/ole">
            <p:oleObj spid="_x0000_s205830" name="Equation" r:id="rId5" imgW="177480" imgH="164880" progId="Equation.3">
              <p:embed/>
            </p:oleObj>
          </a:graphicData>
        </a:graphic>
      </p:graphicFrame>
      <p:graphicFrame>
        <p:nvGraphicFramePr>
          <p:cNvPr id="200713" name="Object 9"/>
          <p:cNvGraphicFramePr>
            <a:graphicFrameLocks noChangeAspect="1"/>
          </p:cNvGraphicFramePr>
          <p:nvPr/>
        </p:nvGraphicFramePr>
        <p:xfrm>
          <a:off x="391859" y="5143512"/>
          <a:ext cx="2251315" cy="642942"/>
        </p:xfrm>
        <a:graphic>
          <a:graphicData uri="http://schemas.openxmlformats.org/presentationml/2006/ole">
            <p:oleObj spid="_x0000_s205831" name="Equation" r:id="rId6" imgW="711000" imgH="203040" progId="Equation.3">
              <p:embed/>
            </p:oleObj>
          </a:graphicData>
        </a:graphic>
      </p:graphicFrame>
      <p:sp>
        <p:nvSpPr>
          <p:cNvPr id="38" name="TextBox 37"/>
          <p:cNvSpPr txBox="1"/>
          <p:nvPr/>
        </p:nvSpPr>
        <p:spPr bwMode="auto">
          <a:xfrm>
            <a:off x="5429256" y="2428868"/>
            <a:ext cx="582211" cy="76944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4400" b="1" i="0" dirty="0" smtClean="0">
                <a:latin typeface="Georgia" pitchFamily="18" charset="0"/>
                <a:ea typeface="新細明體" charset="-120"/>
              </a:rPr>
              <a:t>+</a:t>
            </a:r>
            <a:endParaRPr lang="en-US" sz="4400" b="1" i="0" dirty="0">
              <a:latin typeface="Georgia" pitchFamily="18" charset="0"/>
              <a:ea typeface="新細明體" charset="-120"/>
            </a:endParaRPr>
          </a:p>
        </p:txBody>
      </p:sp>
      <p:sp>
        <p:nvSpPr>
          <p:cNvPr id="39" name="TextBox 38"/>
          <p:cNvSpPr txBox="1"/>
          <p:nvPr/>
        </p:nvSpPr>
        <p:spPr bwMode="auto">
          <a:xfrm>
            <a:off x="5464425" y="4124588"/>
            <a:ext cx="582211" cy="76944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4400" b="1" i="0" dirty="0" smtClean="0">
                <a:latin typeface="Georgia" pitchFamily="18" charset="0"/>
                <a:ea typeface="新細明體" charset="-120"/>
              </a:rPr>
              <a:t>+</a:t>
            </a:r>
            <a:endParaRPr lang="en-US" sz="4400" b="1" i="0" dirty="0">
              <a:latin typeface="Georgia" pitchFamily="18" charset="0"/>
              <a:ea typeface="新細明體" charset="-120"/>
            </a:endParaRPr>
          </a:p>
        </p:txBody>
      </p:sp>
      <p:graphicFrame>
        <p:nvGraphicFramePr>
          <p:cNvPr id="205832" name="Object 8"/>
          <p:cNvGraphicFramePr>
            <a:graphicFrameLocks noChangeAspect="1"/>
          </p:cNvGraphicFramePr>
          <p:nvPr/>
        </p:nvGraphicFramePr>
        <p:xfrm>
          <a:off x="3194079" y="4786322"/>
          <a:ext cx="5521325" cy="1195388"/>
        </p:xfrm>
        <a:graphic>
          <a:graphicData uri="http://schemas.openxmlformats.org/presentationml/2006/ole">
            <p:oleObj spid="_x0000_s205832" name="Equation" r:id="rId7" imgW="2463480" imgH="533160" progId="Equation.3">
              <p:embed/>
            </p:oleObj>
          </a:graphicData>
        </a:graphic>
      </p:graphicFrame>
      <p:graphicFrame>
        <p:nvGraphicFramePr>
          <p:cNvPr id="205833" name="Object 9"/>
          <p:cNvGraphicFramePr>
            <a:graphicFrameLocks noChangeAspect="1"/>
          </p:cNvGraphicFramePr>
          <p:nvPr/>
        </p:nvGraphicFramePr>
        <p:xfrm>
          <a:off x="4005263" y="2928938"/>
          <a:ext cx="3060700" cy="1381125"/>
        </p:xfrm>
        <a:graphic>
          <a:graphicData uri="http://schemas.openxmlformats.org/presentationml/2006/ole">
            <p:oleObj spid="_x0000_s205833" name="Equation" r:id="rId8" imgW="1041120" imgH="4698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Arial" pitchFamily="34" charset="0"/>
              </a:rPr>
              <a:t>Waveform Optimization: Cost function</a:t>
            </a:r>
            <a:endParaRPr lang="en-US" sz="3200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51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25" name="Object 10"/>
          <p:cNvGraphicFramePr>
            <a:graphicFrameLocks noChangeAspect="1"/>
          </p:cNvGraphicFramePr>
          <p:nvPr/>
        </p:nvGraphicFramePr>
        <p:xfrm>
          <a:off x="344488" y="2357438"/>
          <a:ext cx="8347075" cy="2428875"/>
        </p:xfrm>
        <a:graphic>
          <a:graphicData uri="http://schemas.openxmlformats.org/presentationml/2006/ole">
            <p:oleObj spid="_x0000_s204802" name="Equation" r:id="rId3" imgW="3670200" imgH="1066680" progId="Equation.3">
              <p:embed/>
            </p:oleObj>
          </a:graphicData>
        </a:graphic>
      </p:graphicFrame>
      <p:sp>
        <p:nvSpPr>
          <p:cNvPr id="28" name="TextBox 27"/>
          <p:cNvSpPr txBox="1"/>
          <p:nvPr/>
        </p:nvSpPr>
        <p:spPr bwMode="auto">
          <a:xfrm>
            <a:off x="2000232" y="2071678"/>
            <a:ext cx="2119491" cy="5847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3200" i="0" dirty="0" smtClean="0">
                <a:solidFill>
                  <a:srgbClr val="3333FF"/>
                </a:solidFill>
                <a:latin typeface="Arial" pitchFamily="34" charset="0"/>
                <a:ea typeface="新細明體" charset="-120"/>
                <a:cs typeface="Arial" pitchFamily="34" charset="0"/>
              </a:rPr>
              <a:t>Incoherent</a:t>
            </a:r>
            <a:endParaRPr lang="en-US" sz="3200" i="0" dirty="0">
              <a:solidFill>
                <a:srgbClr val="3333FF"/>
              </a:solidFill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 bwMode="auto">
          <a:xfrm>
            <a:off x="6143636" y="2071678"/>
            <a:ext cx="1938351" cy="5847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3200" i="0" dirty="0" err="1" smtClean="0">
                <a:solidFill>
                  <a:srgbClr val="3333FF"/>
                </a:solidFill>
                <a:latin typeface="Arial" pitchFamily="34" charset="0"/>
                <a:ea typeface="新細明體" charset="-120"/>
                <a:cs typeface="Arial" pitchFamily="34" charset="0"/>
              </a:rPr>
              <a:t>Stopband</a:t>
            </a:r>
            <a:endParaRPr lang="en-US" sz="3200" i="0" dirty="0">
              <a:solidFill>
                <a:srgbClr val="3333FF"/>
              </a:solidFill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3571868" y="4572008"/>
            <a:ext cx="2007281" cy="5847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3200" i="0" dirty="0" err="1" smtClean="0">
                <a:solidFill>
                  <a:srgbClr val="3333FF"/>
                </a:solidFill>
                <a:latin typeface="Arial" pitchFamily="34" charset="0"/>
                <a:ea typeface="新細明體" charset="-120"/>
                <a:cs typeface="Arial" pitchFamily="34" charset="0"/>
              </a:rPr>
              <a:t>Passband</a:t>
            </a:r>
            <a:endParaRPr lang="en-US" sz="3200" i="0" dirty="0">
              <a:solidFill>
                <a:srgbClr val="3333FF"/>
              </a:solidFill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rial" pitchFamily="34" charset="0"/>
              </a:rPr>
              <a:t>Phase Hopping Waveform</a:t>
            </a:r>
            <a:endParaRPr lang="en-US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52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500034" y="1357298"/>
            <a:ext cx="5429288" cy="51077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defRPr/>
            </a:pP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Consider </a:t>
            </a:r>
            <a:r>
              <a:rPr lang="en-US" b="1" i="0" dirty="0" smtClean="0">
                <a:solidFill>
                  <a:srgbClr val="3333FF"/>
                </a:solidFill>
                <a:latin typeface="Arial" charset="0"/>
              </a:rPr>
              <a:t>constant-modulus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 signal:</a:t>
            </a:r>
          </a:p>
        </p:txBody>
      </p:sp>
      <p:graphicFrame>
        <p:nvGraphicFramePr>
          <p:cNvPr id="188427" name="Object 11"/>
          <p:cNvGraphicFramePr>
            <a:graphicFrameLocks noChangeAspect="1"/>
          </p:cNvGraphicFramePr>
          <p:nvPr/>
        </p:nvGraphicFramePr>
        <p:xfrm>
          <a:off x="1428729" y="1833973"/>
          <a:ext cx="6131791" cy="1666465"/>
        </p:xfrm>
        <a:graphic>
          <a:graphicData uri="http://schemas.openxmlformats.org/presentationml/2006/ole">
            <p:oleObj spid="_x0000_s206850" name="Equation" r:id="rId3" imgW="888840" imgH="2412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rial" pitchFamily="34" charset="0"/>
              </a:rPr>
              <a:t>Phase Hopping Waveform</a:t>
            </a:r>
            <a:endParaRPr lang="en-US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53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500034" y="1357298"/>
            <a:ext cx="5429288" cy="51077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defRPr/>
            </a:pP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Consider </a:t>
            </a:r>
            <a:r>
              <a:rPr lang="en-US" b="1" i="0" dirty="0" smtClean="0">
                <a:solidFill>
                  <a:srgbClr val="3333FF"/>
                </a:solidFill>
                <a:latin typeface="Arial" charset="0"/>
              </a:rPr>
              <a:t>constant-modulus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 signal:</a:t>
            </a:r>
          </a:p>
        </p:txBody>
      </p:sp>
      <p:graphicFrame>
        <p:nvGraphicFramePr>
          <p:cNvPr id="188427" name="Object 11"/>
          <p:cNvGraphicFramePr>
            <a:graphicFrameLocks noChangeAspect="1"/>
          </p:cNvGraphicFramePr>
          <p:nvPr/>
        </p:nvGraphicFramePr>
        <p:xfrm>
          <a:off x="1428729" y="1833973"/>
          <a:ext cx="2714643" cy="737771"/>
        </p:xfrm>
        <a:graphic>
          <a:graphicData uri="http://schemas.openxmlformats.org/presentationml/2006/ole">
            <p:oleObj spid="_x0000_s207874" name="Equation" r:id="rId3" imgW="888840" imgH="241200" progId="Equation.3">
              <p:embed/>
            </p:oleObj>
          </a:graphicData>
        </a:graphic>
      </p:graphicFrame>
      <p:sp>
        <p:nvSpPr>
          <p:cNvPr id="21" name="Rounded Rectangle 20"/>
          <p:cNvSpPr/>
          <p:nvPr/>
        </p:nvSpPr>
        <p:spPr bwMode="auto">
          <a:xfrm>
            <a:off x="500034" y="2643182"/>
            <a:ext cx="4572032" cy="51077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defRPr/>
            </a:pP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Consider phase on a </a:t>
            </a:r>
            <a:r>
              <a:rPr lang="en-US" b="1" i="0" dirty="0" smtClean="0">
                <a:solidFill>
                  <a:srgbClr val="3333FF"/>
                </a:solidFill>
                <a:latin typeface="Arial" charset="0"/>
              </a:rPr>
              <a:t>lattice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:</a:t>
            </a:r>
          </a:p>
        </p:txBody>
      </p:sp>
      <p:graphicFrame>
        <p:nvGraphicFramePr>
          <p:cNvPr id="22" name="Object 11"/>
          <p:cNvGraphicFramePr>
            <a:graphicFrameLocks noChangeAspect="1"/>
          </p:cNvGraphicFramePr>
          <p:nvPr/>
        </p:nvGraphicFramePr>
        <p:xfrm>
          <a:off x="1500165" y="3143248"/>
          <a:ext cx="7359147" cy="1500198"/>
        </p:xfrm>
        <a:graphic>
          <a:graphicData uri="http://schemas.openxmlformats.org/presentationml/2006/ole">
            <p:oleObj spid="_x0000_s207875" name="Equation" r:id="rId4" imgW="1930320" imgH="393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 bwMode="auto">
          <a:xfrm>
            <a:off x="428596" y="4130557"/>
            <a:ext cx="7929618" cy="200026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>
              <a:defRPr/>
            </a:pPr>
            <a:endParaRPr lang="en-US" i="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rial" pitchFamily="34" charset="0"/>
              </a:rPr>
              <a:t>Phase Hopping Waveform</a:t>
            </a:r>
            <a:endParaRPr lang="en-US" dirty="0" smtClean="0">
              <a:latin typeface="Arial" pitchFamily="34" charset="0"/>
            </a:endParaRP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B929B4C-1B8D-4973-87C6-EA8B4AFCC063}" type="slidenum">
              <a:rPr lang="en-US" altLang="ja-JP" smtClean="0">
                <a:ea typeface="AppleMyungjo"/>
                <a:cs typeface="AppleMyungjo"/>
              </a:rPr>
              <a:pPr/>
              <a:t>54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500034" y="1357298"/>
            <a:ext cx="5429288" cy="51077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defRPr/>
            </a:pP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Consider </a:t>
            </a:r>
            <a:r>
              <a:rPr lang="en-US" b="1" i="0" dirty="0" smtClean="0">
                <a:solidFill>
                  <a:srgbClr val="3333FF"/>
                </a:solidFill>
                <a:latin typeface="Arial" charset="0"/>
              </a:rPr>
              <a:t>constant-modulus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 signal:</a:t>
            </a:r>
          </a:p>
        </p:txBody>
      </p:sp>
      <p:graphicFrame>
        <p:nvGraphicFramePr>
          <p:cNvPr id="188427" name="Object 11"/>
          <p:cNvGraphicFramePr>
            <a:graphicFrameLocks noChangeAspect="1"/>
          </p:cNvGraphicFramePr>
          <p:nvPr/>
        </p:nvGraphicFramePr>
        <p:xfrm>
          <a:off x="1428729" y="1833973"/>
          <a:ext cx="2714643" cy="737771"/>
        </p:xfrm>
        <a:graphic>
          <a:graphicData uri="http://schemas.openxmlformats.org/presentationml/2006/ole">
            <p:oleObj spid="_x0000_s203778" name="Equation" r:id="rId3" imgW="888840" imgH="241200" progId="Equation.3">
              <p:embed/>
            </p:oleObj>
          </a:graphicData>
        </a:graphic>
      </p:graphicFrame>
      <p:sp>
        <p:nvSpPr>
          <p:cNvPr id="21" name="Rounded Rectangle 20"/>
          <p:cNvSpPr/>
          <p:nvPr/>
        </p:nvSpPr>
        <p:spPr bwMode="auto">
          <a:xfrm>
            <a:off x="500034" y="2643182"/>
            <a:ext cx="4572032" cy="51077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defRPr/>
            </a:pP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Consider phase on a </a:t>
            </a:r>
            <a:r>
              <a:rPr lang="en-US" b="1" i="0" dirty="0" smtClean="0">
                <a:solidFill>
                  <a:srgbClr val="3333FF"/>
                </a:solidFill>
                <a:latin typeface="Arial" charset="0"/>
              </a:rPr>
              <a:t>lattice</a:t>
            </a:r>
            <a:r>
              <a:rPr lang="en-US" i="0" dirty="0" smtClean="0">
                <a:solidFill>
                  <a:schemeClr val="tx1"/>
                </a:solidFill>
                <a:latin typeface="Arial" charset="0"/>
              </a:rPr>
              <a:t>:</a:t>
            </a:r>
          </a:p>
        </p:txBody>
      </p:sp>
      <p:graphicFrame>
        <p:nvGraphicFramePr>
          <p:cNvPr id="22" name="Object 11"/>
          <p:cNvGraphicFramePr>
            <a:graphicFrameLocks noChangeAspect="1"/>
          </p:cNvGraphicFramePr>
          <p:nvPr/>
        </p:nvGraphicFramePr>
        <p:xfrm>
          <a:off x="1500166" y="3143248"/>
          <a:ext cx="4429156" cy="902905"/>
        </p:xfrm>
        <a:graphic>
          <a:graphicData uri="http://schemas.openxmlformats.org/presentationml/2006/ole">
            <p:oleObj spid="_x0000_s203779" name="Equation" r:id="rId4" imgW="1930320" imgH="393480" progId="Equation.3">
              <p:embed/>
            </p:oleObj>
          </a:graphicData>
        </a:graphic>
      </p:graphicFrame>
      <p:graphicFrame>
        <p:nvGraphicFramePr>
          <p:cNvPr id="203782" name="Object 6"/>
          <p:cNvGraphicFramePr>
            <a:graphicFrameLocks noChangeAspect="1"/>
          </p:cNvGraphicFramePr>
          <p:nvPr/>
        </p:nvGraphicFramePr>
        <p:xfrm>
          <a:off x="1643042" y="4201995"/>
          <a:ext cx="6215106" cy="1873194"/>
        </p:xfrm>
        <a:graphic>
          <a:graphicData uri="http://schemas.openxmlformats.org/presentationml/2006/ole">
            <p:oleObj spid="_x0000_s203782" name="Equation" r:id="rId5" imgW="3543120" imgH="1066680" progId="Equation.3">
              <p:embed/>
            </p:oleObj>
          </a:graphicData>
        </a:graphic>
      </p:graphicFrame>
      <p:graphicFrame>
        <p:nvGraphicFramePr>
          <p:cNvPr id="203783" name="Object 7"/>
          <p:cNvGraphicFramePr>
            <a:graphicFrameLocks noChangeAspect="1"/>
          </p:cNvGraphicFramePr>
          <p:nvPr/>
        </p:nvGraphicFramePr>
        <p:xfrm>
          <a:off x="631187" y="4559185"/>
          <a:ext cx="1074744" cy="1074744"/>
        </p:xfrm>
        <a:graphic>
          <a:graphicData uri="http://schemas.openxmlformats.org/presentationml/2006/ole">
            <p:oleObj spid="_x0000_s203783" name="Equation" r:id="rId6" imgW="291960" imgH="29196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9"/>
          <p:cNvSpPr>
            <a:spLocks noChangeArrowheads="1"/>
          </p:cNvSpPr>
          <p:nvPr/>
        </p:nvSpPr>
        <p:spPr bwMode="auto">
          <a:xfrm>
            <a:off x="3632200" y="3690938"/>
            <a:ext cx="357188" cy="357187"/>
          </a:xfrm>
          <a:prstGeom prst="rect">
            <a:avLst/>
          </a:prstGeom>
          <a:solidFill>
            <a:srgbClr val="CCFFFF"/>
          </a:solidFill>
          <a:ln w="1905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36870" name="Rectangle 30"/>
          <p:cNvSpPr>
            <a:spLocks noChangeArrowheads="1"/>
          </p:cNvSpPr>
          <p:nvPr/>
        </p:nvSpPr>
        <p:spPr bwMode="auto">
          <a:xfrm>
            <a:off x="3238500" y="4533900"/>
            <a:ext cx="357188" cy="357188"/>
          </a:xfrm>
          <a:prstGeom prst="rect">
            <a:avLst/>
          </a:prstGeom>
          <a:solidFill>
            <a:srgbClr val="CCFFFF"/>
          </a:solidFill>
          <a:ln w="1905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857250" y="1392238"/>
            <a:ext cx="4572000" cy="655637"/>
            <a:chOff x="1258" y="1260"/>
            <a:chExt cx="4608" cy="816"/>
          </a:xfrm>
        </p:grpSpPr>
        <p:sp>
          <p:nvSpPr>
            <p:cNvPr id="27" name="AutoShape 79"/>
            <p:cNvSpPr>
              <a:spLocks noChangeArrowheads="1"/>
            </p:cNvSpPr>
            <p:nvPr/>
          </p:nvSpPr>
          <p:spPr bwMode="auto">
            <a:xfrm>
              <a:off x="1258" y="1260"/>
              <a:ext cx="4608" cy="816"/>
            </a:xfrm>
            <a:prstGeom prst="roundRect">
              <a:avLst>
                <a:gd name="adj" fmla="val 21116"/>
              </a:avLst>
            </a:prstGeom>
            <a:gradFill rotWithShape="0">
              <a:gsLst>
                <a:gs pos="0">
                  <a:srgbClr val="BEFF88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448604"/>
              </a:solidFill>
              <a:round/>
              <a:headEnd/>
              <a:tailEnd/>
            </a:ln>
            <a:effectLst>
              <a:outerShdw dist="81320" dir="2319588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 sz="2000" i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endParaRPr>
            </a:p>
          </p:txBody>
        </p:sp>
        <p:sp>
          <p:nvSpPr>
            <p:cNvPr id="36894" name="Text Box 80"/>
            <p:cNvSpPr txBox="1">
              <a:spLocks noChangeArrowheads="1"/>
            </p:cNvSpPr>
            <p:nvPr/>
          </p:nvSpPr>
          <p:spPr bwMode="auto">
            <a:xfrm>
              <a:off x="1378" y="1289"/>
              <a:ext cx="4368" cy="41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endParaRPr kumimoji="0" lang="en-US" altLang="zh-TW" sz="2000" i="0">
                <a:latin typeface="Arial" pitchFamily="34" charset="0"/>
              </a:endParaRPr>
            </a:p>
          </p:txBody>
        </p:sp>
      </p:grpSp>
      <p:sp>
        <p:nvSpPr>
          <p:cNvPr id="368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Simulated Annealing Algorithm</a:t>
            </a:r>
          </a:p>
        </p:txBody>
      </p:sp>
      <p:sp>
        <p:nvSpPr>
          <p:cNvPr id="3687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610600" cy="3743325"/>
          </a:xfrm>
        </p:spPr>
        <p:txBody>
          <a:bodyPr/>
          <a:lstStyle/>
          <a:p>
            <a:r>
              <a:rPr lang="en-US" dirty="0" smtClean="0"/>
              <a:t>Simulated annealing</a:t>
            </a:r>
          </a:p>
          <a:p>
            <a:pPr lvl="1"/>
            <a:r>
              <a:rPr lang="en-US" dirty="0" smtClean="0"/>
              <a:t>Create a </a:t>
            </a:r>
            <a:r>
              <a:rPr lang="en-US" b="1" dirty="0" smtClean="0">
                <a:solidFill>
                  <a:srgbClr val="FF0000"/>
                </a:solidFill>
              </a:rPr>
              <a:t>Markov chain </a:t>
            </a:r>
            <a:r>
              <a:rPr lang="en-US" dirty="0" smtClean="0"/>
              <a:t>on the set A with the </a:t>
            </a:r>
            <a:r>
              <a:rPr lang="en-US" dirty="0" smtClean="0">
                <a:solidFill>
                  <a:srgbClr val="3333FF"/>
                </a:solidFill>
              </a:rPr>
              <a:t>equilibrium distribution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Run the Markov chain Monte Carlo (MCMC)</a:t>
            </a:r>
          </a:p>
          <a:p>
            <a:pPr lvl="1"/>
            <a:r>
              <a:rPr lang="en-US" dirty="0" smtClean="0"/>
              <a:t>Decrease the </a:t>
            </a:r>
            <a:r>
              <a:rPr lang="en-US" b="1" dirty="0" smtClean="0">
                <a:solidFill>
                  <a:srgbClr val="3333FF"/>
                </a:solidFill>
              </a:rPr>
              <a:t>temperature T</a:t>
            </a:r>
            <a:r>
              <a:rPr lang="en-US" dirty="0" smtClean="0"/>
              <a:t> from time to time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68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5BD83D3-F414-458B-B037-6DF123F03B55}" type="slidenum">
              <a:rPr lang="en-US" altLang="ja-JP" smtClean="0">
                <a:ea typeface="AppleMyungjo"/>
                <a:cs typeface="AppleMyungjo"/>
              </a:rPr>
              <a:pPr/>
              <a:t>55</a:t>
            </a:fld>
            <a:endParaRPr lang="en-US" altLang="ja-JP" smtClean="0">
              <a:ea typeface="AppleMyungjo"/>
              <a:cs typeface="AppleMyungjo"/>
            </a:endParaRPr>
          </a:p>
        </p:txBody>
      </p:sp>
      <p:graphicFrame>
        <p:nvGraphicFramePr>
          <p:cNvPr id="36867" name="Object 4"/>
          <p:cNvGraphicFramePr>
            <a:graphicFrameLocks noChangeAspect="1"/>
          </p:cNvGraphicFramePr>
          <p:nvPr/>
        </p:nvGraphicFramePr>
        <p:xfrm>
          <a:off x="4071938" y="1428750"/>
          <a:ext cx="1071562" cy="455613"/>
        </p:xfrm>
        <a:graphic>
          <a:graphicData uri="http://schemas.openxmlformats.org/presentationml/2006/ole">
            <p:oleObj spid="_x0000_s193539" name="Equation" r:id="rId3" imgW="406080" imgH="177480" progId="Equation.3">
              <p:embed/>
            </p:oleObj>
          </a:graphicData>
        </a:graphic>
      </p:graphicFrame>
      <p:sp>
        <p:nvSpPr>
          <p:cNvPr id="36876" name="TextBox 8"/>
          <p:cNvSpPr txBox="1">
            <a:spLocks noChangeArrowheads="1"/>
          </p:cNvSpPr>
          <p:nvPr/>
        </p:nvSpPr>
        <p:spPr bwMode="auto">
          <a:xfrm>
            <a:off x="2676525" y="1500188"/>
            <a:ext cx="1395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subject to </a:t>
            </a:r>
          </a:p>
        </p:txBody>
      </p:sp>
      <p:sp>
        <p:nvSpPr>
          <p:cNvPr id="36877" name="Oval 10"/>
          <p:cNvSpPr>
            <a:spLocks noChangeArrowheads="1"/>
          </p:cNvSpPr>
          <p:nvPr/>
        </p:nvSpPr>
        <p:spPr bwMode="auto">
          <a:xfrm>
            <a:off x="6072188" y="3643313"/>
            <a:ext cx="214312" cy="214312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36878" name="Oval 11"/>
          <p:cNvSpPr>
            <a:spLocks noChangeArrowheads="1"/>
          </p:cNvSpPr>
          <p:nvPr/>
        </p:nvSpPr>
        <p:spPr bwMode="auto">
          <a:xfrm>
            <a:off x="7215188" y="3571875"/>
            <a:ext cx="214312" cy="214313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36879" name="Oval 12"/>
          <p:cNvSpPr>
            <a:spLocks noChangeArrowheads="1"/>
          </p:cNvSpPr>
          <p:nvPr/>
        </p:nvSpPr>
        <p:spPr bwMode="auto">
          <a:xfrm>
            <a:off x="6929438" y="4357688"/>
            <a:ext cx="214312" cy="214312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36880" name="Oval 13"/>
          <p:cNvSpPr>
            <a:spLocks noChangeArrowheads="1"/>
          </p:cNvSpPr>
          <p:nvPr/>
        </p:nvSpPr>
        <p:spPr bwMode="auto">
          <a:xfrm>
            <a:off x="5857875" y="4500563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cxnSp>
        <p:nvCxnSpPr>
          <p:cNvPr id="36881" name="Straight Connector 15"/>
          <p:cNvCxnSpPr>
            <a:cxnSpLocks noChangeShapeType="1"/>
            <a:stCxn id="36877" idx="7"/>
            <a:endCxn id="36878" idx="2"/>
          </p:cNvCxnSpPr>
          <p:nvPr/>
        </p:nvCxnSpPr>
        <p:spPr bwMode="auto">
          <a:xfrm rot="16200000" flipH="1">
            <a:off x="6733381" y="3196432"/>
            <a:ext cx="3175" cy="96043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2" name="Straight Connector 17"/>
          <p:cNvCxnSpPr>
            <a:cxnSpLocks noChangeShapeType="1"/>
            <a:stCxn id="36878" idx="4"/>
            <a:endCxn id="36879" idx="7"/>
          </p:cNvCxnSpPr>
          <p:nvPr/>
        </p:nvCxnSpPr>
        <p:spPr bwMode="auto">
          <a:xfrm rot="5400000">
            <a:off x="6915944" y="3982244"/>
            <a:ext cx="603250" cy="21113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3" name="Straight Connector 19"/>
          <p:cNvCxnSpPr>
            <a:cxnSpLocks noChangeShapeType="1"/>
            <a:stCxn id="36879" idx="1"/>
            <a:endCxn id="36877" idx="5"/>
          </p:cNvCxnSpPr>
          <p:nvPr/>
        </p:nvCxnSpPr>
        <p:spPr bwMode="auto">
          <a:xfrm rot="16200000" flipV="1">
            <a:off x="6326187" y="3754438"/>
            <a:ext cx="563563" cy="70643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84" name="Straight Connector 21"/>
          <p:cNvCxnSpPr>
            <a:cxnSpLocks noChangeShapeType="1"/>
            <a:stCxn id="36877" idx="3"/>
            <a:endCxn id="36880" idx="0"/>
          </p:cNvCxnSpPr>
          <p:nvPr/>
        </p:nvCxnSpPr>
        <p:spPr bwMode="auto">
          <a:xfrm rot="5400000">
            <a:off x="5697538" y="4094162"/>
            <a:ext cx="674688" cy="138113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6885" name="TextBox 30"/>
          <p:cNvSpPr txBox="1">
            <a:spLocks noChangeArrowheads="1"/>
          </p:cNvSpPr>
          <p:nvPr/>
        </p:nvSpPr>
        <p:spPr bwMode="auto">
          <a:xfrm>
            <a:off x="7358063" y="4071938"/>
            <a:ext cx="4746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0">
                <a:latin typeface="Georgia" pitchFamily="18" charset="0"/>
                <a:ea typeface="新細明體" pitchFamily="18" charset="-120"/>
              </a:rPr>
              <a:t>…</a:t>
            </a:r>
            <a:endParaRPr lang="en-US" sz="1400" b="1" i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36886" name="TextBox 33"/>
          <p:cNvSpPr txBox="1">
            <a:spLocks noChangeArrowheads="1"/>
          </p:cNvSpPr>
          <p:nvPr/>
        </p:nvSpPr>
        <p:spPr bwMode="auto">
          <a:xfrm>
            <a:off x="5715000" y="3500438"/>
            <a:ext cx="3667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C</a:t>
            </a:r>
          </a:p>
        </p:txBody>
      </p:sp>
      <p:sp>
        <p:nvSpPr>
          <p:cNvPr id="36887" name="TextBox 34"/>
          <p:cNvSpPr txBox="1">
            <a:spLocks noChangeArrowheads="1"/>
          </p:cNvSpPr>
          <p:nvPr/>
        </p:nvSpPr>
        <p:spPr bwMode="auto">
          <a:xfrm>
            <a:off x="7358063" y="3344863"/>
            <a:ext cx="412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C’</a:t>
            </a:r>
          </a:p>
        </p:txBody>
      </p:sp>
      <p:cxnSp>
        <p:nvCxnSpPr>
          <p:cNvPr id="36888" name="Straight Connector 36"/>
          <p:cNvCxnSpPr>
            <a:cxnSpLocks noChangeShapeType="1"/>
            <a:stCxn id="36880" idx="6"/>
            <a:endCxn id="36879" idx="3"/>
          </p:cNvCxnSpPr>
          <p:nvPr/>
        </p:nvCxnSpPr>
        <p:spPr bwMode="auto">
          <a:xfrm flipV="1">
            <a:off x="6072188" y="4540250"/>
            <a:ext cx="889000" cy="68263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6889" name="TextBox 37"/>
          <p:cNvSpPr txBox="1">
            <a:spLocks noChangeArrowheads="1"/>
          </p:cNvSpPr>
          <p:nvPr/>
        </p:nvSpPr>
        <p:spPr bwMode="auto">
          <a:xfrm>
            <a:off x="6384925" y="4643438"/>
            <a:ext cx="6159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sz="2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cxnSp>
        <p:nvCxnSpPr>
          <p:cNvPr id="36890" name="Straight Connector 39"/>
          <p:cNvCxnSpPr>
            <a:cxnSpLocks noChangeShapeType="1"/>
            <a:stCxn id="36879" idx="5"/>
          </p:cNvCxnSpPr>
          <p:nvPr/>
        </p:nvCxnSpPr>
        <p:spPr bwMode="auto">
          <a:xfrm rot="16200000" flipH="1">
            <a:off x="7254875" y="4397375"/>
            <a:ext cx="317500" cy="6032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91" name="Straight Connector 41"/>
          <p:cNvCxnSpPr>
            <a:cxnSpLocks noChangeShapeType="1"/>
            <a:stCxn id="36878" idx="6"/>
          </p:cNvCxnSpPr>
          <p:nvPr/>
        </p:nvCxnSpPr>
        <p:spPr bwMode="auto">
          <a:xfrm>
            <a:off x="7429500" y="3679825"/>
            <a:ext cx="785813" cy="106363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92" name="Straight Connector 43"/>
          <p:cNvCxnSpPr>
            <a:cxnSpLocks noChangeShapeType="1"/>
            <a:stCxn id="36880" idx="4"/>
          </p:cNvCxnSpPr>
          <p:nvPr/>
        </p:nvCxnSpPr>
        <p:spPr bwMode="auto">
          <a:xfrm rot="16200000" flipH="1">
            <a:off x="5911850" y="4768850"/>
            <a:ext cx="428625" cy="320675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193541" name="Object 2"/>
          <p:cNvGraphicFramePr>
            <a:graphicFrameLocks noChangeAspect="1"/>
          </p:cNvGraphicFramePr>
          <p:nvPr/>
        </p:nvGraphicFramePr>
        <p:xfrm>
          <a:off x="1055688" y="1428750"/>
          <a:ext cx="1387475" cy="620713"/>
        </p:xfrm>
        <a:graphic>
          <a:graphicData uri="http://schemas.openxmlformats.org/presentationml/2006/ole">
            <p:oleObj spid="_x0000_s193541" name="Equation" r:id="rId4" imgW="622080" imgH="279360" progId="Equation.3">
              <p:embed/>
            </p:oleObj>
          </a:graphicData>
        </a:graphic>
      </p:graphicFrame>
      <p:graphicFrame>
        <p:nvGraphicFramePr>
          <p:cNvPr id="193542" name="Object 5"/>
          <p:cNvGraphicFramePr>
            <a:graphicFrameLocks noChangeAspect="1"/>
          </p:cNvGraphicFramePr>
          <p:nvPr/>
        </p:nvGraphicFramePr>
        <p:xfrm>
          <a:off x="1473200" y="3300413"/>
          <a:ext cx="2838450" cy="1562100"/>
        </p:xfrm>
        <a:graphic>
          <a:graphicData uri="http://schemas.openxmlformats.org/presentationml/2006/ole">
            <p:oleObj spid="_x0000_s193542" name="Equation" r:id="rId5" imgW="1612800" imgH="8888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Example: Histogram of correlations</a:t>
            </a:r>
          </a:p>
        </p:txBody>
      </p:sp>
      <p:sp>
        <p:nvSpPr>
          <p:cNvPr id="368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5BD83D3-F414-458B-B037-6DF123F03B55}" type="slidenum">
              <a:rPr lang="en-US" altLang="ja-JP" smtClean="0">
                <a:ea typeface="AppleMyungjo"/>
                <a:cs typeface="AppleMyungjo"/>
              </a:rPr>
              <a:pPr/>
              <a:t>56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6357950" y="1571612"/>
            <a:ext cx="3000396" cy="2000264"/>
            <a:chOff x="5643570" y="3643314"/>
            <a:chExt cx="3357586" cy="1571625"/>
          </a:xfrm>
        </p:grpSpPr>
        <p:sp>
          <p:nvSpPr>
            <p:cNvPr id="34" name="AutoShape 121"/>
            <p:cNvSpPr>
              <a:spLocks noChangeArrowheads="1"/>
            </p:cNvSpPr>
            <p:nvPr/>
          </p:nvSpPr>
          <p:spPr bwMode="auto">
            <a:xfrm>
              <a:off x="5643570" y="3643314"/>
              <a:ext cx="2874962" cy="1571625"/>
            </a:xfrm>
            <a:prstGeom prst="roundRect">
              <a:avLst>
                <a:gd name="adj" fmla="val 21116"/>
              </a:avLst>
            </a:prstGeom>
            <a:gradFill rotWithShape="0">
              <a:gsLst>
                <a:gs pos="0">
                  <a:srgbClr val="FFE0A4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800000"/>
              </a:solidFill>
              <a:round/>
              <a:headEnd/>
              <a:tailEnd/>
            </a:ln>
            <a:effectLst>
              <a:outerShdw dist="81320" dir="2319588" algn="ctr" rotWithShape="0">
                <a:srgbClr val="B3B3B3"/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en-US" altLang="zh-TW" sz="2000" i="0">
                <a:solidFill>
                  <a:srgbClr val="1A1A30"/>
                </a:solidFill>
                <a:latin typeface="Arial" pitchFamily="34" charset="0"/>
                <a:ea typeface="AppleMyungjo" charset="-127"/>
                <a:cs typeface="Arial" pitchFamily="34" charset="0"/>
              </a:endParaRPr>
            </a:p>
          </p:txBody>
        </p:sp>
        <p:sp>
          <p:nvSpPr>
            <p:cNvPr id="35" name="TextBox 5"/>
            <p:cNvSpPr txBox="1">
              <a:spLocks noChangeArrowheads="1"/>
            </p:cNvSpPr>
            <p:nvPr/>
          </p:nvSpPr>
          <p:spPr bwMode="auto">
            <a:xfrm>
              <a:off x="5875767" y="3643315"/>
              <a:ext cx="3125389" cy="1248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i="0" dirty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Parameters:</a:t>
              </a:r>
            </a:p>
            <a:p>
              <a:r>
                <a:rPr lang="en-US" sz="1600" i="0" dirty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Uniform linear </a:t>
              </a:r>
              <a:r>
                <a:rPr lang="en-US" sz="1600" i="0" dirty="0" smtClean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array</a:t>
              </a:r>
            </a:p>
            <a:p>
              <a:r>
                <a:rPr lang="en-US" sz="1600" i="0" dirty="0" smtClean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# of RX elements N=10</a:t>
              </a:r>
              <a:endParaRPr lang="en-US" sz="1600" i="0" dirty="0">
                <a:latin typeface="Arial" pitchFamily="34" charset="0"/>
                <a:ea typeface="新細明體" pitchFamily="18" charset="-120"/>
                <a:cs typeface="Arial" pitchFamily="34" charset="0"/>
              </a:endParaRPr>
            </a:p>
            <a:p>
              <a:r>
                <a:rPr lang="en-US" sz="1600" i="0" dirty="0" smtClean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# of TX elements M </a:t>
              </a:r>
              <a:r>
                <a:rPr lang="en-US" sz="1600" i="0" dirty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=4</a:t>
              </a:r>
            </a:p>
            <a:p>
              <a:r>
                <a:rPr lang="en-US" sz="1600" i="0" dirty="0" smtClean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Signal length        L=31</a:t>
              </a:r>
              <a:endParaRPr lang="en-US" sz="1600" i="0" dirty="0">
                <a:latin typeface="Arial" pitchFamily="34" charset="0"/>
                <a:ea typeface="新細明體" pitchFamily="18" charset="-120"/>
                <a:cs typeface="Arial" pitchFamily="34" charset="0"/>
              </a:endParaRPr>
            </a:p>
            <a:p>
              <a:r>
                <a:rPr lang="en-US" sz="1600" i="0" dirty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# of </a:t>
              </a:r>
              <a:r>
                <a:rPr lang="en-US" sz="1600" i="0" dirty="0" smtClean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phase            K=15</a:t>
              </a:r>
            </a:p>
            <a:p>
              <a:r>
                <a:rPr lang="en-US" sz="1600" i="0" dirty="0" smtClean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Angle of interest   ALL</a:t>
              </a:r>
              <a:endParaRPr lang="en-US" sz="1600" i="0" dirty="0">
                <a:latin typeface="Arial" pitchFamily="34" charset="0"/>
                <a:ea typeface="新細明體" pitchFamily="18" charset="-120"/>
                <a:cs typeface="Arial" pitchFamily="34" charset="0"/>
              </a:endParaRPr>
            </a:p>
          </p:txBody>
        </p:sp>
      </p:grpSp>
      <p:pic>
        <p:nvPicPr>
          <p:cNvPr id="197141" name="Picture 5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4562" y="1500174"/>
            <a:ext cx="6097702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66" name="TextBox 565"/>
          <p:cNvSpPr txBox="1"/>
          <p:nvPr/>
        </p:nvSpPr>
        <p:spPr bwMode="auto">
          <a:xfrm rot="16200000">
            <a:off x="-906433" y="3295145"/>
            <a:ext cx="2969083" cy="5847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32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# of (</a:t>
            </a:r>
            <a:r>
              <a:rPr lang="en-US" sz="3200" b="1" i="0" dirty="0" err="1" smtClean="0">
                <a:latin typeface="Symbol" pitchFamily="18" charset="2"/>
                <a:ea typeface="新細明體" charset="-120"/>
                <a:cs typeface="Arial" pitchFamily="34" charset="0"/>
              </a:rPr>
              <a:t>a</a:t>
            </a:r>
            <a:r>
              <a:rPr lang="en-US" sz="3200" i="0" dirty="0" err="1" smtClean="0">
                <a:latin typeface="Symbol" pitchFamily="18" charset="2"/>
                <a:ea typeface="新細明體" charset="-120"/>
                <a:cs typeface="Arial" pitchFamily="34" charset="0"/>
              </a:rPr>
              <a:t>,</a:t>
            </a:r>
            <a:r>
              <a:rPr lang="en-US" sz="3200" b="1" i="0" dirty="0" err="1" smtClean="0">
                <a:latin typeface="Symbol" pitchFamily="18" charset="2"/>
                <a:ea typeface="新細明體" charset="-120"/>
                <a:cs typeface="Arial" pitchFamily="34" charset="0"/>
              </a:rPr>
              <a:t>a</a:t>
            </a:r>
            <a:r>
              <a:rPr lang="en-US" sz="32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’) pairs</a:t>
            </a:r>
            <a:endParaRPr lang="en-US" sz="32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568" name="TextBox 567"/>
          <p:cNvSpPr txBox="1"/>
          <p:nvPr/>
        </p:nvSpPr>
        <p:spPr bwMode="auto">
          <a:xfrm>
            <a:off x="2285984" y="1428736"/>
            <a:ext cx="2428870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i="0" dirty="0" err="1" smtClean="0">
                <a:latin typeface="Arial" pitchFamily="34" charset="0"/>
                <a:ea typeface="新細明體" charset="-120"/>
                <a:cs typeface="Arial" pitchFamily="34" charset="0"/>
              </a:rPr>
              <a:t>Alltop</a:t>
            </a:r>
            <a:r>
              <a:rPr lang="en-US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 Sequence</a:t>
            </a:r>
            <a:endParaRPr lang="en-US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569" name="TextBox 568"/>
          <p:cNvSpPr txBox="1"/>
          <p:nvPr/>
        </p:nvSpPr>
        <p:spPr bwMode="auto">
          <a:xfrm>
            <a:off x="2285984" y="3429000"/>
            <a:ext cx="2616422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Proposed Method</a:t>
            </a:r>
            <a:endParaRPr lang="en-US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571" name="Rectangle 570"/>
          <p:cNvSpPr/>
          <p:nvPr/>
        </p:nvSpPr>
        <p:spPr bwMode="auto">
          <a:xfrm>
            <a:off x="1000100" y="3500438"/>
            <a:ext cx="5357850" cy="192882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graphicFrame>
        <p:nvGraphicFramePr>
          <p:cNvPr id="196614" name="Object 6"/>
          <p:cNvGraphicFramePr>
            <a:graphicFrameLocks noChangeAspect="1"/>
          </p:cNvGraphicFramePr>
          <p:nvPr/>
        </p:nvGraphicFramePr>
        <p:xfrm>
          <a:off x="1928794" y="3414101"/>
          <a:ext cx="2928958" cy="657841"/>
        </p:xfrm>
        <a:graphic>
          <a:graphicData uri="http://schemas.openxmlformats.org/presentationml/2006/ole">
            <p:oleObj spid="_x0000_s196614" name="Equation" r:id="rId4" imgW="1244520" imgH="27936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Example: Histogram of correlations</a:t>
            </a:r>
          </a:p>
        </p:txBody>
      </p:sp>
      <p:sp>
        <p:nvSpPr>
          <p:cNvPr id="368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5BD83D3-F414-458B-B037-6DF123F03B55}" type="slidenum">
              <a:rPr lang="en-US" altLang="ja-JP" smtClean="0">
                <a:ea typeface="AppleMyungjo"/>
                <a:cs typeface="AppleMyungjo"/>
              </a:rPr>
              <a:pPr/>
              <a:t>57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196614" name="Object 6"/>
          <p:cNvGraphicFramePr>
            <a:graphicFrameLocks noChangeAspect="1"/>
          </p:cNvGraphicFramePr>
          <p:nvPr/>
        </p:nvGraphicFramePr>
        <p:xfrm>
          <a:off x="2071670" y="5357826"/>
          <a:ext cx="2928958" cy="657841"/>
        </p:xfrm>
        <a:graphic>
          <a:graphicData uri="http://schemas.openxmlformats.org/presentationml/2006/ole">
            <p:oleObj spid="_x0000_s210946" name="Equation" r:id="rId3" imgW="1244520" imgH="279360" progId="Equation.3">
              <p:embed/>
            </p:oleObj>
          </a:graphicData>
        </a:graphic>
      </p:graphicFrame>
      <p:pic>
        <p:nvPicPr>
          <p:cNvPr id="197141" name="Picture 5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4562" y="1500174"/>
            <a:ext cx="6097702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66" name="TextBox 565"/>
          <p:cNvSpPr txBox="1"/>
          <p:nvPr/>
        </p:nvSpPr>
        <p:spPr bwMode="auto">
          <a:xfrm rot="16200000">
            <a:off x="-906433" y="3295145"/>
            <a:ext cx="2969083" cy="5847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32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# of (</a:t>
            </a:r>
            <a:r>
              <a:rPr lang="en-US" sz="3200" b="1" i="0" dirty="0" err="1" smtClean="0">
                <a:latin typeface="Symbol" pitchFamily="18" charset="2"/>
                <a:ea typeface="新細明體" charset="-120"/>
                <a:cs typeface="Arial" pitchFamily="34" charset="0"/>
              </a:rPr>
              <a:t>a</a:t>
            </a:r>
            <a:r>
              <a:rPr lang="en-US" sz="3200" i="0" dirty="0" err="1" smtClean="0">
                <a:latin typeface="Symbol" pitchFamily="18" charset="2"/>
                <a:ea typeface="新細明體" charset="-120"/>
                <a:cs typeface="Arial" pitchFamily="34" charset="0"/>
              </a:rPr>
              <a:t>,</a:t>
            </a:r>
            <a:r>
              <a:rPr lang="en-US" sz="3200" b="1" i="0" dirty="0" err="1" smtClean="0">
                <a:latin typeface="Symbol" pitchFamily="18" charset="2"/>
                <a:ea typeface="新細明體" charset="-120"/>
                <a:cs typeface="Arial" pitchFamily="34" charset="0"/>
              </a:rPr>
              <a:t>a</a:t>
            </a:r>
            <a:r>
              <a:rPr lang="en-US" sz="32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’) pairs</a:t>
            </a:r>
            <a:endParaRPr lang="en-US" sz="32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568" name="TextBox 567"/>
          <p:cNvSpPr txBox="1"/>
          <p:nvPr/>
        </p:nvSpPr>
        <p:spPr bwMode="auto">
          <a:xfrm>
            <a:off x="2285984" y="1428736"/>
            <a:ext cx="2428870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i="0" dirty="0" err="1" smtClean="0">
                <a:latin typeface="Arial" pitchFamily="34" charset="0"/>
                <a:ea typeface="新細明體" charset="-120"/>
                <a:cs typeface="Arial" pitchFamily="34" charset="0"/>
              </a:rPr>
              <a:t>Alltop</a:t>
            </a:r>
            <a:r>
              <a:rPr lang="en-US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 Sequence</a:t>
            </a:r>
            <a:endParaRPr lang="en-US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569" name="TextBox 568"/>
          <p:cNvSpPr txBox="1"/>
          <p:nvPr/>
        </p:nvSpPr>
        <p:spPr bwMode="auto">
          <a:xfrm>
            <a:off x="2285984" y="3429000"/>
            <a:ext cx="2616422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Proposed Method</a:t>
            </a:r>
            <a:endParaRPr lang="en-US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357950" y="1571612"/>
            <a:ext cx="3000396" cy="2000264"/>
            <a:chOff x="5643570" y="3643314"/>
            <a:chExt cx="3357586" cy="1571625"/>
          </a:xfrm>
        </p:grpSpPr>
        <p:sp>
          <p:nvSpPr>
            <p:cNvPr id="15" name="AutoShape 121"/>
            <p:cNvSpPr>
              <a:spLocks noChangeArrowheads="1"/>
            </p:cNvSpPr>
            <p:nvPr/>
          </p:nvSpPr>
          <p:spPr bwMode="auto">
            <a:xfrm>
              <a:off x="5643570" y="3643314"/>
              <a:ext cx="2874962" cy="1571625"/>
            </a:xfrm>
            <a:prstGeom prst="roundRect">
              <a:avLst>
                <a:gd name="adj" fmla="val 21116"/>
              </a:avLst>
            </a:prstGeom>
            <a:gradFill rotWithShape="0">
              <a:gsLst>
                <a:gs pos="0">
                  <a:srgbClr val="FFE0A4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800000"/>
              </a:solidFill>
              <a:round/>
              <a:headEnd/>
              <a:tailEnd/>
            </a:ln>
            <a:effectLst>
              <a:outerShdw dist="81320" dir="2319588" algn="ctr" rotWithShape="0">
                <a:srgbClr val="B3B3B3"/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en-US" altLang="zh-TW" sz="2000" i="0">
                <a:solidFill>
                  <a:srgbClr val="1A1A30"/>
                </a:solidFill>
                <a:latin typeface="Arial" pitchFamily="34" charset="0"/>
                <a:ea typeface="AppleMyungjo" charset="-127"/>
                <a:cs typeface="Arial" pitchFamily="34" charset="0"/>
              </a:endParaRPr>
            </a:p>
          </p:txBody>
        </p:sp>
        <p:sp>
          <p:nvSpPr>
            <p:cNvPr id="16" name="TextBox 5"/>
            <p:cNvSpPr txBox="1">
              <a:spLocks noChangeArrowheads="1"/>
            </p:cNvSpPr>
            <p:nvPr/>
          </p:nvSpPr>
          <p:spPr bwMode="auto">
            <a:xfrm>
              <a:off x="5875767" y="3643315"/>
              <a:ext cx="3125389" cy="1248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i="0" dirty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Parameters:</a:t>
              </a:r>
            </a:p>
            <a:p>
              <a:r>
                <a:rPr lang="en-US" sz="1600" i="0" dirty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Uniform linear </a:t>
              </a:r>
              <a:r>
                <a:rPr lang="en-US" sz="1600" i="0" dirty="0" smtClean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array</a:t>
              </a:r>
            </a:p>
            <a:p>
              <a:r>
                <a:rPr lang="en-US" sz="1600" i="0" dirty="0" smtClean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# of RX elements N=10</a:t>
              </a:r>
              <a:endParaRPr lang="en-US" sz="1600" i="0" dirty="0">
                <a:latin typeface="Arial" pitchFamily="34" charset="0"/>
                <a:ea typeface="新細明體" pitchFamily="18" charset="-120"/>
                <a:cs typeface="Arial" pitchFamily="34" charset="0"/>
              </a:endParaRPr>
            </a:p>
            <a:p>
              <a:r>
                <a:rPr lang="en-US" sz="1600" i="0" dirty="0" smtClean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# of TX elements M </a:t>
              </a:r>
              <a:r>
                <a:rPr lang="en-US" sz="1600" i="0" dirty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=4</a:t>
              </a:r>
            </a:p>
            <a:p>
              <a:r>
                <a:rPr lang="en-US" sz="1600" i="0" dirty="0" smtClean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Signal length        L=31</a:t>
              </a:r>
              <a:endParaRPr lang="en-US" sz="1600" i="0" dirty="0">
                <a:latin typeface="Arial" pitchFamily="34" charset="0"/>
                <a:ea typeface="新細明體" pitchFamily="18" charset="-120"/>
                <a:cs typeface="Arial" pitchFamily="34" charset="0"/>
              </a:endParaRPr>
            </a:p>
            <a:p>
              <a:r>
                <a:rPr lang="en-US" sz="1600" i="0" dirty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# of </a:t>
              </a:r>
              <a:r>
                <a:rPr lang="en-US" sz="1600" i="0" dirty="0" smtClean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phase            K=15</a:t>
              </a:r>
            </a:p>
            <a:p>
              <a:r>
                <a:rPr lang="en-US" sz="1600" i="0" dirty="0" smtClean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Angle of interest   ALL</a:t>
              </a:r>
              <a:endParaRPr lang="en-US" sz="1600" i="0" dirty="0">
                <a:latin typeface="Arial" pitchFamily="34" charset="0"/>
                <a:ea typeface="新細明體" pitchFamily="18" charset="-12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Example: Histogram of correlations</a:t>
            </a:r>
          </a:p>
        </p:txBody>
      </p:sp>
      <p:sp>
        <p:nvSpPr>
          <p:cNvPr id="368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5BD83D3-F414-458B-B037-6DF123F03B55}" type="slidenum">
              <a:rPr lang="en-US" altLang="ja-JP" smtClean="0">
                <a:ea typeface="AppleMyungjo"/>
                <a:cs typeface="AppleMyungjo"/>
              </a:rPr>
              <a:pPr/>
              <a:t>58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196614" name="Object 6"/>
          <p:cNvGraphicFramePr>
            <a:graphicFrameLocks noChangeAspect="1"/>
          </p:cNvGraphicFramePr>
          <p:nvPr/>
        </p:nvGraphicFramePr>
        <p:xfrm>
          <a:off x="2071670" y="5357826"/>
          <a:ext cx="2928958" cy="657841"/>
        </p:xfrm>
        <a:graphic>
          <a:graphicData uri="http://schemas.openxmlformats.org/presentationml/2006/ole">
            <p:oleObj spid="_x0000_s211970" name="Equation" r:id="rId3" imgW="1244520" imgH="279360" progId="Equation.3">
              <p:embed/>
            </p:oleObj>
          </a:graphicData>
        </a:graphic>
      </p:graphicFrame>
      <p:pic>
        <p:nvPicPr>
          <p:cNvPr id="197141" name="Picture 5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4562" y="1500174"/>
            <a:ext cx="6097702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66" name="TextBox 565"/>
          <p:cNvSpPr txBox="1"/>
          <p:nvPr/>
        </p:nvSpPr>
        <p:spPr bwMode="auto">
          <a:xfrm rot="16200000">
            <a:off x="-906433" y="3295145"/>
            <a:ext cx="2969083" cy="5847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32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# of (</a:t>
            </a:r>
            <a:r>
              <a:rPr lang="en-US" sz="3200" b="1" i="0" dirty="0" err="1" smtClean="0">
                <a:latin typeface="Symbol" pitchFamily="18" charset="2"/>
                <a:ea typeface="新細明體" charset="-120"/>
                <a:cs typeface="Arial" pitchFamily="34" charset="0"/>
              </a:rPr>
              <a:t>a</a:t>
            </a:r>
            <a:r>
              <a:rPr lang="en-US" sz="3200" i="0" dirty="0" err="1" smtClean="0">
                <a:latin typeface="Symbol" pitchFamily="18" charset="2"/>
                <a:ea typeface="新細明體" charset="-120"/>
                <a:cs typeface="Arial" pitchFamily="34" charset="0"/>
              </a:rPr>
              <a:t>,</a:t>
            </a:r>
            <a:r>
              <a:rPr lang="en-US" sz="3200" b="1" i="0" dirty="0" err="1" smtClean="0">
                <a:latin typeface="Symbol" pitchFamily="18" charset="2"/>
                <a:ea typeface="新細明體" charset="-120"/>
                <a:cs typeface="Arial" pitchFamily="34" charset="0"/>
              </a:rPr>
              <a:t>a</a:t>
            </a:r>
            <a:r>
              <a:rPr lang="en-US" sz="32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’) pairs</a:t>
            </a:r>
            <a:endParaRPr lang="en-US" sz="32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568" name="TextBox 567"/>
          <p:cNvSpPr txBox="1"/>
          <p:nvPr/>
        </p:nvSpPr>
        <p:spPr bwMode="auto">
          <a:xfrm>
            <a:off x="2285984" y="1428736"/>
            <a:ext cx="2428870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i="0" dirty="0" err="1" smtClean="0">
                <a:latin typeface="Arial" pitchFamily="34" charset="0"/>
                <a:ea typeface="新細明體" charset="-120"/>
                <a:cs typeface="Arial" pitchFamily="34" charset="0"/>
              </a:rPr>
              <a:t>Alltop</a:t>
            </a:r>
            <a:r>
              <a:rPr lang="en-US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 Sequence</a:t>
            </a:r>
            <a:endParaRPr lang="en-US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569" name="TextBox 568"/>
          <p:cNvSpPr txBox="1"/>
          <p:nvPr/>
        </p:nvSpPr>
        <p:spPr bwMode="auto">
          <a:xfrm>
            <a:off x="2285984" y="3429000"/>
            <a:ext cx="2616422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Proposed Method</a:t>
            </a:r>
            <a:endParaRPr lang="en-US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570" name="Oval 569"/>
          <p:cNvSpPr/>
          <p:nvPr/>
        </p:nvSpPr>
        <p:spPr bwMode="auto">
          <a:xfrm>
            <a:off x="3071802" y="2786058"/>
            <a:ext cx="2214578" cy="64918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357950" y="1571612"/>
            <a:ext cx="3000396" cy="2000264"/>
            <a:chOff x="5643570" y="3643314"/>
            <a:chExt cx="3357586" cy="1571625"/>
          </a:xfrm>
        </p:grpSpPr>
        <p:sp>
          <p:nvSpPr>
            <p:cNvPr id="15" name="AutoShape 121"/>
            <p:cNvSpPr>
              <a:spLocks noChangeArrowheads="1"/>
            </p:cNvSpPr>
            <p:nvPr/>
          </p:nvSpPr>
          <p:spPr bwMode="auto">
            <a:xfrm>
              <a:off x="5643570" y="3643314"/>
              <a:ext cx="2874962" cy="1571625"/>
            </a:xfrm>
            <a:prstGeom prst="roundRect">
              <a:avLst>
                <a:gd name="adj" fmla="val 21116"/>
              </a:avLst>
            </a:prstGeom>
            <a:gradFill rotWithShape="0">
              <a:gsLst>
                <a:gs pos="0">
                  <a:srgbClr val="FFE0A4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800000"/>
              </a:solidFill>
              <a:round/>
              <a:headEnd/>
              <a:tailEnd/>
            </a:ln>
            <a:effectLst>
              <a:outerShdw dist="81320" dir="2319588" algn="ctr" rotWithShape="0">
                <a:srgbClr val="B3B3B3"/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en-US" altLang="zh-TW" sz="2000" i="0">
                <a:solidFill>
                  <a:srgbClr val="1A1A30"/>
                </a:solidFill>
                <a:latin typeface="Arial" pitchFamily="34" charset="0"/>
                <a:ea typeface="AppleMyungjo" charset="-127"/>
                <a:cs typeface="Arial" pitchFamily="34" charset="0"/>
              </a:endParaRPr>
            </a:p>
          </p:txBody>
        </p:sp>
        <p:sp>
          <p:nvSpPr>
            <p:cNvPr id="16" name="TextBox 5"/>
            <p:cNvSpPr txBox="1">
              <a:spLocks noChangeArrowheads="1"/>
            </p:cNvSpPr>
            <p:nvPr/>
          </p:nvSpPr>
          <p:spPr bwMode="auto">
            <a:xfrm>
              <a:off x="5875767" y="3643315"/>
              <a:ext cx="3125389" cy="1248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i="0" dirty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Parameters:</a:t>
              </a:r>
            </a:p>
            <a:p>
              <a:r>
                <a:rPr lang="en-US" sz="1600" i="0" dirty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Uniform linear </a:t>
              </a:r>
              <a:r>
                <a:rPr lang="en-US" sz="1600" i="0" dirty="0" smtClean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array</a:t>
              </a:r>
            </a:p>
            <a:p>
              <a:r>
                <a:rPr lang="en-US" sz="1600" i="0" dirty="0" smtClean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# of RX elements N=10</a:t>
              </a:r>
              <a:endParaRPr lang="en-US" sz="1600" i="0" dirty="0">
                <a:latin typeface="Arial" pitchFamily="34" charset="0"/>
                <a:ea typeface="新細明體" pitchFamily="18" charset="-120"/>
                <a:cs typeface="Arial" pitchFamily="34" charset="0"/>
              </a:endParaRPr>
            </a:p>
            <a:p>
              <a:r>
                <a:rPr lang="en-US" sz="1600" i="0" dirty="0" smtClean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# of TX elements M </a:t>
              </a:r>
              <a:r>
                <a:rPr lang="en-US" sz="1600" i="0" dirty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=4</a:t>
              </a:r>
            </a:p>
            <a:p>
              <a:r>
                <a:rPr lang="en-US" sz="1600" i="0" dirty="0" smtClean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Signal length        L=31</a:t>
              </a:r>
              <a:endParaRPr lang="en-US" sz="1600" i="0" dirty="0">
                <a:latin typeface="Arial" pitchFamily="34" charset="0"/>
                <a:ea typeface="新細明體" pitchFamily="18" charset="-120"/>
                <a:cs typeface="Arial" pitchFamily="34" charset="0"/>
              </a:endParaRPr>
            </a:p>
            <a:p>
              <a:r>
                <a:rPr lang="en-US" sz="1600" i="0" dirty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# of </a:t>
              </a:r>
              <a:r>
                <a:rPr lang="en-US" sz="1600" i="0" dirty="0" smtClean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phase            K=15</a:t>
              </a:r>
            </a:p>
            <a:p>
              <a:r>
                <a:rPr lang="en-US" sz="1600" i="0" dirty="0" smtClean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Angle of interest   ALL</a:t>
              </a:r>
              <a:endParaRPr lang="en-US" sz="1600" i="0" dirty="0">
                <a:latin typeface="Arial" pitchFamily="34" charset="0"/>
                <a:ea typeface="新細明體" pitchFamily="18" charset="-12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1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966808"/>
            <a:ext cx="7686675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8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Example: Recovering Target Scene</a:t>
            </a:r>
          </a:p>
        </p:txBody>
      </p:sp>
      <p:sp>
        <p:nvSpPr>
          <p:cNvPr id="368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5BD83D3-F414-458B-B037-6DF123F03B55}" type="slidenum">
              <a:rPr lang="en-US" altLang="ja-JP" smtClean="0">
                <a:ea typeface="AppleMyungjo"/>
                <a:cs typeface="AppleMyungjo"/>
              </a:rPr>
              <a:pPr/>
              <a:t>59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-18108" y="1571612"/>
            <a:ext cx="2304092" cy="5232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Target Scene</a:t>
            </a:r>
            <a:endParaRPr lang="en-US" sz="28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-32" y="4689471"/>
            <a:ext cx="2225289" cy="95410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Compressed</a:t>
            </a:r>
          </a:p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Sensing</a:t>
            </a:r>
            <a:endParaRPr lang="en-US" sz="28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16926" y="3214686"/>
            <a:ext cx="2483372" cy="5232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Matched Filter</a:t>
            </a:r>
            <a:endParaRPr lang="en-US" sz="28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0" y="2807574"/>
            <a:ext cx="8786842" cy="321471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428596" y="5857892"/>
            <a:ext cx="1734770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SNR=10dB</a:t>
            </a:r>
            <a:endParaRPr lang="en-US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Brief Review of Compressed Sensing</a:t>
            </a:r>
          </a:p>
        </p:txBody>
      </p:sp>
      <p:sp>
        <p:nvSpPr>
          <p:cNvPr id="30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9794575-A03D-4B4F-98C4-5704B217E281}" type="slidenum">
              <a:rPr lang="en-US" altLang="ja-JP" smtClean="0">
                <a:ea typeface="AppleMyungjo"/>
                <a:cs typeface="AppleMyungjo"/>
              </a:rPr>
              <a:pPr/>
              <a:t>6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308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572000" y="1571625"/>
          <a:ext cx="2857500" cy="571500"/>
        </p:xfrm>
        <a:graphic>
          <a:graphicData uri="http://schemas.openxmlformats.org/presentationml/2006/ole">
            <p:oleObj spid="_x0000_s3074" name="Equation" r:id="rId3" imgW="1015920" imgH="203040" progId="Equation.3">
              <p:embed/>
            </p:oleObj>
          </a:graphicData>
        </a:graphic>
      </p:graphicFrame>
      <p:grpSp>
        <p:nvGrpSpPr>
          <p:cNvPr id="3084" name="Group 22"/>
          <p:cNvGrpSpPr>
            <a:grpSpLocks/>
          </p:cNvGrpSpPr>
          <p:nvPr/>
        </p:nvGrpSpPr>
        <p:grpSpPr bwMode="auto">
          <a:xfrm>
            <a:off x="642938" y="1285875"/>
            <a:ext cx="3929062" cy="2409825"/>
            <a:chOff x="642910" y="2071678"/>
            <a:chExt cx="3929090" cy="2409464"/>
          </a:xfrm>
        </p:grpSpPr>
        <p:graphicFrame>
          <p:nvGraphicFramePr>
            <p:cNvPr id="3077" name="Object 3"/>
            <p:cNvGraphicFramePr>
              <a:graphicFrameLocks noChangeAspect="1"/>
            </p:cNvGraphicFramePr>
            <p:nvPr/>
          </p:nvGraphicFramePr>
          <p:xfrm>
            <a:off x="642910" y="2071678"/>
            <a:ext cx="3929090" cy="2409464"/>
          </p:xfrm>
          <a:graphic>
            <a:graphicData uri="http://schemas.openxmlformats.org/presentationml/2006/ole">
              <p:oleObj spid="_x0000_s3077" name="Equation" r:id="rId4" imgW="1904760" imgH="1168200" progId="Equation.3">
                <p:embed/>
              </p:oleObj>
            </a:graphicData>
          </a:graphic>
        </p:graphicFrame>
        <p:graphicFrame>
          <p:nvGraphicFramePr>
            <p:cNvPr id="3078" name="Object 4"/>
            <p:cNvGraphicFramePr>
              <a:graphicFrameLocks noChangeAspect="1"/>
            </p:cNvGraphicFramePr>
            <p:nvPr/>
          </p:nvGraphicFramePr>
          <p:xfrm>
            <a:off x="714348" y="3071810"/>
            <a:ext cx="302238" cy="392909"/>
          </p:xfrm>
          <a:graphic>
            <a:graphicData uri="http://schemas.openxmlformats.org/presentationml/2006/ole">
              <p:oleObj spid="_x0000_s3078" name="Equation" r:id="rId5" imgW="126720" imgH="164880" progId="Equation.3">
                <p:embed/>
              </p:oleObj>
            </a:graphicData>
          </a:graphic>
        </p:graphicFrame>
        <p:graphicFrame>
          <p:nvGraphicFramePr>
            <p:cNvPr id="3079" name="Object 5"/>
            <p:cNvGraphicFramePr>
              <a:graphicFrameLocks noChangeAspect="1"/>
            </p:cNvGraphicFramePr>
            <p:nvPr/>
          </p:nvGraphicFramePr>
          <p:xfrm>
            <a:off x="2000232" y="2786058"/>
            <a:ext cx="857256" cy="860193"/>
          </p:xfrm>
          <a:graphic>
            <a:graphicData uri="http://schemas.openxmlformats.org/presentationml/2006/ole">
              <p:oleObj spid="_x0000_s3079" name="Equation" r:id="rId6" imgW="164880" imgH="164880" progId="Equation.3">
                <p:embed/>
              </p:oleObj>
            </a:graphicData>
          </a:graphic>
        </p:graphicFrame>
        <p:graphicFrame>
          <p:nvGraphicFramePr>
            <p:cNvPr id="3080" name="Object 6"/>
            <p:cNvGraphicFramePr>
              <a:graphicFrameLocks noChangeAspect="1"/>
            </p:cNvGraphicFramePr>
            <p:nvPr/>
          </p:nvGraphicFramePr>
          <p:xfrm>
            <a:off x="3786182" y="3071810"/>
            <a:ext cx="285750" cy="392112"/>
          </p:xfrm>
          <a:graphic>
            <a:graphicData uri="http://schemas.openxmlformats.org/presentationml/2006/ole">
              <p:oleObj spid="_x0000_s3080" name="Equation" r:id="rId7" imgW="101520" imgH="139680" progId="Equation.3">
                <p:embed/>
              </p:oleObj>
            </a:graphicData>
          </a:graphic>
        </p:graphicFrame>
      </p:grpSp>
      <p:grpSp>
        <p:nvGrpSpPr>
          <p:cNvPr id="3085" name="Group 38"/>
          <p:cNvGrpSpPr>
            <a:grpSpLocks/>
          </p:cNvGrpSpPr>
          <p:nvPr/>
        </p:nvGrpSpPr>
        <p:grpSpPr bwMode="auto">
          <a:xfrm>
            <a:off x="4643438" y="2357438"/>
            <a:ext cx="3929062" cy="511175"/>
            <a:chOff x="4572000" y="2489594"/>
            <a:chExt cx="3929090" cy="510778"/>
          </a:xfrm>
        </p:grpSpPr>
        <p:sp>
          <p:nvSpPr>
            <p:cNvPr id="38" name="Rounded Rectangle 37"/>
            <p:cNvSpPr/>
            <p:nvPr/>
          </p:nvSpPr>
          <p:spPr bwMode="auto">
            <a:xfrm>
              <a:off x="4572000" y="2489594"/>
              <a:ext cx="3929090" cy="51077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097" name="TextBox 23"/>
            <p:cNvSpPr txBox="1">
              <a:spLocks noChangeArrowheads="1"/>
            </p:cNvSpPr>
            <p:nvPr/>
          </p:nvSpPr>
          <p:spPr bwMode="auto">
            <a:xfrm>
              <a:off x="4572000" y="2500306"/>
              <a:ext cx="39240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Goal: Reconstruct </a:t>
              </a:r>
              <a:r>
                <a:rPr lang="en-US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s </a:t>
              </a:r>
              <a:r>
                <a:rPr lang="en-US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from </a:t>
              </a:r>
              <a:r>
                <a:rPr lang="en-US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y</a:t>
              </a:r>
              <a:r>
                <a:rPr lang="en-US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.</a:t>
              </a:r>
            </a:p>
          </p:txBody>
        </p:sp>
      </p:grpSp>
      <p:grpSp>
        <p:nvGrpSpPr>
          <p:cNvPr id="3086" name="Group 30"/>
          <p:cNvGrpSpPr>
            <a:grpSpLocks/>
          </p:cNvGrpSpPr>
          <p:nvPr/>
        </p:nvGrpSpPr>
        <p:grpSpPr bwMode="auto">
          <a:xfrm>
            <a:off x="357188" y="3929063"/>
            <a:ext cx="3813175" cy="1643062"/>
            <a:chOff x="428596" y="3857628"/>
            <a:chExt cx="3813510" cy="1643074"/>
          </a:xfrm>
        </p:grpSpPr>
        <p:sp>
          <p:nvSpPr>
            <p:cNvPr id="30" name="Rounded Rectangle 29"/>
            <p:cNvSpPr/>
            <p:nvPr/>
          </p:nvSpPr>
          <p:spPr bwMode="auto">
            <a:xfrm>
              <a:off x="428596" y="3857628"/>
              <a:ext cx="3786520" cy="1643074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i="0">
                <a:solidFill>
                  <a:schemeClr val="tx1"/>
                </a:solidFill>
                <a:latin typeface="Arial" charset="0"/>
              </a:endParaRPr>
            </a:p>
          </p:txBody>
        </p:sp>
        <p:graphicFrame>
          <p:nvGraphicFramePr>
            <p:cNvPr id="3076" name="Object 7"/>
            <p:cNvGraphicFramePr>
              <a:graphicFrameLocks noChangeAspect="1"/>
            </p:cNvGraphicFramePr>
            <p:nvPr/>
          </p:nvGraphicFramePr>
          <p:xfrm>
            <a:off x="642910" y="4500570"/>
            <a:ext cx="2214578" cy="886135"/>
          </p:xfrm>
          <a:graphic>
            <a:graphicData uri="http://schemas.openxmlformats.org/presentationml/2006/ole">
              <p:oleObj spid="_x0000_s3076" name="Equation" r:id="rId8" imgW="825480" imgH="330120" progId="Equation.3">
                <p:embed/>
              </p:oleObj>
            </a:graphicData>
          </a:graphic>
        </p:graphicFrame>
        <p:sp>
          <p:nvSpPr>
            <p:cNvPr id="3094" name="TextBox 26"/>
            <p:cNvSpPr txBox="1">
              <a:spLocks noChangeArrowheads="1"/>
            </p:cNvSpPr>
            <p:nvPr/>
          </p:nvSpPr>
          <p:spPr bwMode="auto">
            <a:xfrm>
              <a:off x="571472" y="4000504"/>
              <a:ext cx="2424275" cy="523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0" dirty="0" smtClean="0">
                  <a:solidFill>
                    <a:srgbClr val="FF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Incoherence:</a:t>
              </a:r>
              <a:endParaRPr lang="en-US" sz="2800" b="1" i="0" dirty="0">
                <a:solidFill>
                  <a:srgbClr val="FF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3095" name="TextBox 27"/>
            <p:cNvSpPr txBox="1">
              <a:spLocks noChangeArrowheads="1"/>
            </p:cNvSpPr>
            <p:nvPr/>
          </p:nvSpPr>
          <p:spPr bwMode="auto">
            <a:xfrm>
              <a:off x="2928926" y="4714884"/>
              <a:ext cx="13131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is small.</a:t>
              </a:r>
            </a:p>
          </p:txBody>
        </p:sp>
      </p:grpSp>
      <p:grpSp>
        <p:nvGrpSpPr>
          <p:cNvPr id="3087" name="Group 36"/>
          <p:cNvGrpSpPr>
            <a:grpSpLocks/>
          </p:cNvGrpSpPr>
          <p:nvPr/>
        </p:nvGrpSpPr>
        <p:grpSpPr bwMode="auto">
          <a:xfrm>
            <a:off x="4714875" y="3929063"/>
            <a:ext cx="3813175" cy="1643062"/>
            <a:chOff x="4786314" y="4143380"/>
            <a:chExt cx="3813510" cy="1643074"/>
          </a:xfrm>
        </p:grpSpPr>
        <p:sp>
          <p:nvSpPr>
            <p:cNvPr id="33" name="Rounded Rectangle 32"/>
            <p:cNvSpPr/>
            <p:nvPr/>
          </p:nvSpPr>
          <p:spPr bwMode="auto">
            <a:xfrm>
              <a:off x="4786314" y="4143380"/>
              <a:ext cx="3786521" cy="1643074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i="0">
                <a:solidFill>
                  <a:schemeClr val="tx1"/>
                </a:solidFill>
                <a:latin typeface="Arial" charset="0"/>
              </a:endParaRPr>
            </a:p>
          </p:txBody>
        </p:sp>
        <p:graphicFrame>
          <p:nvGraphicFramePr>
            <p:cNvPr id="3075" name="Object 8"/>
            <p:cNvGraphicFramePr>
              <a:graphicFrameLocks noChangeAspect="1"/>
            </p:cNvGraphicFramePr>
            <p:nvPr/>
          </p:nvGraphicFramePr>
          <p:xfrm>
            <a:off x="5467468" y="4821491"/>
            <a:ext cx="1819176" cy="714380"/>
          </p:xfrm>
          <a:graphic>
            <a:graphicData uri="http://schemas.openxmlformats.org/presentationml/2006/ole">
              <p:oleObj spid="_x0000_s3075" name="Equation" r:id="rId9" imgW="647640" imgH="253800" progId="Equation.3">
                <p:embed/>
              </p:oleObj>
            </a:graphicData>
          </a:graphic>
        </p:graphicFrame>
        <p:sp>
          <p:nvSpPr>
            <p:cNvPr id="3091" name="TextBox 34"/>
            <p:cNvSpPr txBox="1">
              <a:spLocks noChangeArrowheads="1"/>
            </p:cNvSpPr>
            <p:nvPr/>
          </p:nvSpPr>
          <p:spPr bwMode="auto">
            <a:xfrm>
              <a:off x="4929190" y="4286256"/>
              <a:ext cx="172354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 i="0">
                  <a:solidFill>
                    <a:srgbClr val="FF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Sparsity:</a:t>
              </a:r>
            </a:p>
          </p:txBody>
        </p:sp>
        <p:sp>
          <p:nvSpPr>
            <p:cNvPr id="3092" name="TextBox 35"/>
            <p:cNvSpPr txBox="1">
              <a:spLocks noChangeArrowheads="1"/>
            </p:cNvSpPr>
            <p:nvPr/>
          </p:nvSpPr>
          <p:spPr bwMode="auto">
            <a:xfrm>
              <a:off x="7286644" y="5000636"/>
              <a:ext cx="13131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is small.</a:t>
              </a:r>
            </a:p>
          </p:txBody>
        </p:sp>
      </p:grpSp>
      <p:sp>
        <p:nvSpPr>
          <p:cNvPr id="3088" name="Right Arrow 39"/>
          <p:cNvSpPr>
            <a:spLocks noChangeArrowheads="1"/>
          </p:cNvSpPr>
          <p:nvPr/>
        </p:nvSpPr>
        <p:spPr bwMode="auto">
          <a:xfrm rot="-5400000">
            <a:off x="1893094" y="3107532"/>
            <a:ext cx="1143000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3089" name="Right Arrow 40"/>
          <p:cNvSpPr>
            <a:spLocks noChangeArrowheads="1"/>
          </p:cNvSpPr>
          <p:nvPr/>
        </p:nvSpPr>
        <p:spPr bwMode="auto">
          <a:xfrm rot="-7658738">
            <a:off x="3680618" y="3056732"/>
            <a:ext cx="1681163" cy="5588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1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966808"/>
            <a:ext cx="7686675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8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Example: Recovering Target Scene</a:t>
            </a:r>
          </a:p>
        </p:txBody>
      </p:sp>
      <p:sp>
        <p:nvSpPr>
          <p:cNvPr id="368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5BD83D3-F414-458B-B037-6DF123F03B55}" type="slidenum">
              <a:rPr lang="en-US" altLang="ja-JP" smtClean="0">
                <a:ea typeface="AppleMyungjo"/>
                <a:cs typeface="AppleMyungjo"/>
              </a:rPr>
              <a:pPr/>
              <a:t>60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-18108" y="1571612"/>
            <a:ext cx="2304092" cy="5232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Target Scene</a:t>
            </a:r>
            <a:endParaRPr lang="en-US" sz="28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-32" y="4689471"/>
            <a:ext cx="2225289" cy="95410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Compressed</a:t>
            </a:r>
          </a:p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Sensing</a:t>
            </a:r>
            <a:endParaRPr lang="en-US" sz="28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16926" y="3214686"/>
            <a:ext cx="2483372" cy="5232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Matched Filter</a:t>
            </a:r>
            <a:endParaRPr lang="en-US" sz="28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0" y="4286256"/>
            <a:ext cx="8786842" cy="173602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428596" y="5857892"/>
            <a:ext cx="1734770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SNR=10dB</a:t>
            </a:r>
            <a:endParaRPr lang="en-US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1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966808"/>
            <a:ext cx="7686675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8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Example: Recovering Target Scene</a:t>
            </a:r>
          </a:p>
        </p:txBody>
      </p:sp>
      <p:sp>
        <p:nvSpPr>
          <p:cNvPr id="368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5BD83D3-F414-458B-B037-6DF123F03B55}" type="slidenum">
              <a:rPr lang="en-US" altLang="ja-JP" smtClean="0">
                <a:ea typeface="AppleMyungjo"/>
                <a:cs typeface="AppleMyungjo"/>
              </a:rPr>
              <a:pPr/>
              <a:t>61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-18108" y="1571612"/>
            <a:ext cx="2304092" cy="5232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Target Scene</a:t>
            </a:r>
            <a:endParaRPr lang="en-US" sz="28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-32" y="4689471"/>
            <a:ext cx="2225289" cy="95410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Compressed</a:t>
            </a:r>
          </a:p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Sensing</a:t>
            </a:r>
            <a:endParaRPr lang="en-US" sz="28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16926" y="3214686"/>
            <a:ext cx="2483372" cy="5232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Matched Filter</a:t>
            </a:r>
            <a:endParaRPr lang="en-US" sz="28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428596" y="5857892"/>
            <a:ext cx="1734770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SNR=10dB</a:t>
            </a:r>
            <a:endParaRPr lang="en-US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1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966808"/>
            <a:ext cx="7686675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68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Example: Recovering Target Scene</a:t>
            </a:r>
          </a:p>
        </p:txBody>
      </p:sp>
      <p:sp>
        <p:nvSpPr>
          <p:cNvPr id="368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5BD83D3-F414-458B-B037-6DF123F03B55}" type="slidenum">
              <a:rPr lang="en-US" altLang="ja-JP" smtClean="0">
                <a:ea typeface="AppleMyungjo"/>
                <a:cs typeface="AppleMyungjo"/>
              </a:rPr>
              <a:pPr/>
              <a:t>62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-18108" y="1571612"/>
            <a:ext cx="2304092" cy="5232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Target Scene</a:t>
            </a:r>
            <a:endParaRPr lang="en-US" sz="28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-32" y="4689471"/>
            <a:ext cx="2225289" cy="95410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Compressed</a:t>
            </a:r>
          </a:p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Sensing</a:t>
            </a:r>
            <a:endParaRPr lang="en-US" sz="28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16926" y="3214686"/>
            <a:ext cx="2483372" cy="5232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sz="2800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Matched Filter</a:t>
            </a:r>
            <a:endParaRPr lang="en-US" sz="2800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571868" y="2000240"/>
            <a:ext cx="214314" cy="378621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AppleMyungjo" charset="-127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428596" y="5857892"/>
            <a:ext cx="1734770" cy="461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algn="l"/>
            <a:r>
              <a:rPr lang="en-US" i="0" dirty="0" smtClean="0">
                <a:latin typeface="Arial" pitchFamily="34" charset="0"/>
                <a:ea typeface="新細明體" charset="-120"/>
                <a:cs typeface="Arial" pitchFamily="34" charset="0"/>
              </a:rPr>
              <a:t>SNR=10dB</a:t>
            </a:r>
            <a:endParaRPr lang="en-US" i="0" dirty="0">
              <a:latin typeface="Arial" pitchFamily="34" charset="0"/>
              <a:ea typeface="新細明體" charset="-12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Conclusion</a:t>
            </a:r>
          </a:p>
        </p:txBody>
      </p:sp>
      <p:sp>
        <p:nvSpPr>
          <p:cNvPr id="655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Compressed sensing based receiver</a:t>
            </a:r>
          </a:p>
          <a:p>
            <a:pPr lvl="1"/>
            <a:r>
              <a:rPr lang="en-US" sz="2800" dirty="0" smtClean="0"/>
              <a:t>Applicable when the target scene is sparse</a:t>
            </a:r>
          </a:p>
          <a:p>
            <a:pPr lvl="1"/>
            <a:r>
              <a:rPr lang="en-US" sz="2800" dirty="0" smtClean="0"/>
              <a:t>Better resolution than the matched filter receiver</a:t>
            </a:r>
          </a:p>
          <a:p>
            <a:pPr lvl="1"/>
            <a:endParaRPr lang="en-US" sz="2800" dirty="0" smtClean="0"/>
          </a:p>
          <a:p>
            <a:r>
              <a:rPr lang="en-US" sz="3200" dirty="0" smtClean="0"/>
              <a:t>Waveform design</a:t>
            </a:r>
          </a:p>
          <a:p>
            <a:pPr lvl="1"/>
            <a:r>
              <a:rPr lang="en-US" sz="2800" dirty="0" smtClean="0"/>
              <a:t>Incoherent</a:t>
            </a:r>
          </a:p>
          <a:p>
            <a:pPr lvl="1"/>
            <a:r>
              <a:rPr lang="en-US" sz="2800" smtClean="0"/>
              <a:t>Beamforming</a:t>
            </a:r>
            <a:endParaRPr lang="en-US" sz="2800" dirty="0" smtClean="0"/>
          </a:p>
          <a:p>
            <a:pPr lvl="1"/>
            <a:r>
              <a:rPr lang="en-US" sz="2800" dirty="0" smtClean="0"/>
              <a:t>Simulated annealing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870AE7-3F74-419B-8CD2-D320C6D56AC1}" type="slidenum">
              <a:rPr lang="en-US" altLang="ja-JP" smtClean="0"/>
              <a:pPr>
                <a:defRPr/>
              </a:pPr>
              <a:t>63</a:t>
            </a:fld>
            <a:endParaRPr lang="en-US" altLang="ja-JP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3517900" y="3108325"/>
            <a:ext cx="5321300" cy="25304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6000" i="0">
                <a:solidFill>
                  <a:srgbClr val="FFCE63"/>
                </a:solidFill>
                <a:latin typeface="Arial Rounded MT Bold" pitchFamily="34" charset="0"/>
              </a:rPr>
              <a:t>Q&amp;A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438400"/>
            <a:ext cx="4953000" cy="914400"/>
          </a:xfrm>
        </p:spPr>
        <p:txBody>
          <a:bodyPr/>
          <a:lstStyle/>
          <a:p>
            <a:pPr eaLnBrk="1" hangingPunct="1"/>
            <a:r>
              <a:rPr lang="en-US" altLang="ja-JP" sz="5300" smtClean="0"/>
              <a:t>Thank You!</a:t>
            </a:r>
            <a:endParaRPr lang="en-US" altLang="ja-JP" sz="6500" smtClean="0"/>
          </a:p>
        </p:txBody>
      </p:sp>
      <p:grpSp>
        <p:nvGrpSpPr>
          <p:cNvPr id="97284" name="Group 4"/>
          <p:cNvGrpSpPr>
            <a:grpSpLocks/>
          </p:cNvGrpSpPr>
          <p:nvPr/>
        </p:nvGrpSpPr>
        <p:grpSpPr bwMode="auto">
          <a:xfrm>
            <a:off x="304800" y="3429000"/>
            <a:ext cx="8610600" cy="76200"/>
            <a:chOff x="192" y="768"/>
            <a:chExt cx="5424" cy="48"/>
          </a:xfrm>
        </p:grpSpPr>
        <p:sp>
          <p:nvSpPr>
            <p:cNvPr id="97288" name="Line 5"/>
            <p:cNvSpPr>
              <a:spLocks noChangeShapeType="1"/>
            </p:cNvSpPr>
            <p:nvPr/>
          </p:nvSpPr>
          <p:spPr bwMode="auto">
            <a:xfrm>
              <a:off x="192" y="768"/>
              <a:ext cx="5424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7289" name="Rectangle 6"/>
            <p:cNvSpPr>
              <a:spLocks noChangeArrowheads="1"/>
            </p:cNvSpPr>
            <p:nvPr/>
          </p:nvSpPr>
          <p:spPr bwMode="auto">
            <a:xfrm>
              <a:off x="192" y="768"/>
              <a:ext cx="1440" cy="48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i="0">
                <a:latin typeface="Arial" pitchFamily="34" charset="0"/>
              </a:endParaRPr>
            </a:p>
          </p:txBody>
        </p:sp>
      </p:grpSp>
      <p:sp>
        <p:nvSpPr>
          <p:cNvPr id="97285" name="Rectangle 7"/>
          <p:cNvSpPr>
            <a:spLocks noChangeArrowheads="1"/>
          </p:cNvSpPr>
          <p:nvPr/>
        </p:nvSpPr>
        <p:spPr bwMode="auto">
          <a:xfrm>
            <a:off x="4191000" y="4038600"/>
            <a:ext cx="495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altLang="ja-JP" sz="3100" b="1" i="0">
                <a:solidFill>
                  <a:srgbClr val="800000"/>
                </a:solidFill>
                <a:latin typeface="Arial Rounded MT Bold" pitchFamily="34" charset="0"/>
              </a:rPr>
              <a:t>Any questions?</a:t>
            </a:r>
            <a:endParaRPr lang="en-US" altLang="ja-JP" sz="3100" b="1" i="0">
              <a:solidFill>
                <a:srgbClr val="B82300"/>
              </a:solidFill>
            </a:endParaRPr>
          </a:p>
        </p:txBody>
      </p:sp>
      <p:sp>
        <p:nvSpPr>
          <p:cNvPr id="97286" name="Slide Number Placeholder 8"/>
          <p:cNvSpPr txBox="1">
            <a:spLocks noGrp="1"/>
          </p:cNvSpPr>
          <p:nvPr/>
        </p:nvSpPr>
        <p:spPr bwMode="auto">
          <a:xfrm>
            <a:off x="7956550" y="6334125"/>
            <a:ext cx="95885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4E5BCC2-D9D0-4631-9E97-95ACC8A11AB1}" type="slidenum">
              <a:rPr lang="en-US" altLang="ja-JP" sz="1400" b="1" i="0">
                <a:solidFill>
                  <a:srgbClr val="2B2C47"/>
                </a:solidFill>
                <a:latin typeface="Georgia" pitchFamily="18" charset="0"/>
              </a:rPr>
              <a:pPr algn="r"/>
              <a:t>64</a:t>
            </a:fld>
            <a:endParaRPr lang="en-US" altLang="ja-JP" sz="1400" b="1" i="0">
              <a:solidFill>
                <a:srgbClr val="2B2C47"/>
              </a:solidFill>
              <a:latin typeface="Georgia" pitchFamily="18" charset="0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857250" y="1392238"/>
            <a:ext cx="4572000" cy="655637"/>
            <a:chOff x="1258" y="1260"/>
            <a:chExt cx="4608" cy="816"/>
          </a:xfrm>
        </p:grpSpPr>
        <p:sp>
          <p:nvSpPr>
            <p:cNvPr id="27" name="AutoShape 79"/>
            <p:cNvSpPr>
              <a:spLocks noChangeArrowheads="1"/>
            </p:cNvSpPr>
            <p:nvPr/>
          </p:nvSpPr>
          <p:spPr bwMode="auto">
            <a:xfrm>
              <a:off x="1258" y="1260"/>
              <a:ext cx="4608" cy="816"/>
            </a:xfrm>
            <a:prstGeom prst="roundRect">
              <a:avLst>
                <a:gd name="adj" fmla="val 21116"/>
              </a:avLst>
            </a:prstGeom>
            <a:gradFill rotWithShape="0">
              <a:gsLst>
                <a:gs pos="0">
                  <a:srgbClr val="BEFF88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448604"/>
              </a:solidFill>
              <a:round/>
              <a:headEnd/>
              <a:tailEnd/>
            </a:ln>
            <a:effectLst>
              <a:outerShdw dist="81320" dir="2319588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 sz="2000" i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endParaRPr>
            </a:p>
          </p:txBody>
        </p:sp>
        <p:sp>
          <p:nvSpPr>
            <p:cNvPr id="34844" name="Text Box 80"/>
            <p:cNvSpPr txBox="1">
              <a:spLocks noChangeArrowheads="1"/>
            </p:cNvSpPr>
            <p:nvPr/>
          </p:nvSpPr>
          <p:spPr bwMode="auto">
            <a:xfrm>
              <a:off x="1378" y="1289"/>
              <a:ext cx="4368" cy="41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endParaRPr kumimoji="0" lang="en-US" altLang="zh-TW" sz="2000" i="0">
                <a:latin typeface="Arial" pitchFamily="34" charset="0"/>
              </a:endParaRPr>
            </a:p>
          </p:txBody>
        </p:sp>
      </p:grpSp>
      <p:sp>
        <p:nvSpPr>
          <p:cNvPr id="348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Simulated Annealing Algorithm</a:t>
            </a:r>
          </a:p>
        </p:txBody>
      </p:sp>
      <p:sp>
        <p:nvSpPr>
          <p:cNvPr id="3482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610600" cy="3743325"/>
          </a:xfrm>
        </p:spPr>
        <p:txBody>
          <a:bodyPr/>
          <a:lstStyle/>
          <a:p>
            <a:r>
              <a:rPr lang="en-US" dirty="0" smtClean="0"/>
              <a:t>Simulated annealing</a:t>
            </a:r>
          </a:p>
          <a:p>
            <a:pPr lvl="1"/>
            <a:r>
              <a:rPr lang="en-US" dirty="0" smtClean="0"/>
              <a:t>Create a </a:t>
            </a:r>
            <a:r>
              <a:rPr lang="en-US" b="1" dirty="0" smtClean="0">
                <a:solidFill>
                  <a:srgbClr val="FF0000"/>
                </a:solidFill>
              </a:rPr>
              <a:t>Markov chain </a:t>
            </a:r>
            <a:r>
              <a:rPr lang="en-US" dirty="0" smtClean="0"/>
              <a:t>on the set A with the </a:t>
            </a:r>
            <a:r>
              <a:rPr lang="en-US" dirty="0" smtClean="0">
                <a:solidFill>
                  <a:srgbClr val="3333FF"/>
                </a:solidFill>
              </a:rPr>
              <a:t>equilibrium distribution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48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A406441-2D84-4D67-8695-B2E00BC6C725}" type="slidenum">
              <a:rPr lang="en-US" altLang="ja-JP" smtClean="0">
                <a:ea typeface="AppleMyungjo"/>
                <a:cs typeface="AppleMyungjo"/>
              </a:rPr>
              <a:pPr/>
              <a:t>65</a:t>
            </a:fld>
            <a:endParaRPr lang="en-US" altLang="ja-JP" smtClean="0">
              <a:ea typeface="AppleMyungjo"/>
              <a:cs typeface="AppleMyungjo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1055688" y="1428750"/>
          <a:ext cx="1387475" cy="620713"/>
        </p:xfrm>
        <a:graphic>
          <a:graphicData uri="http://schemas.openxmlformats.org/presentationml/2006/ole">
            <p:oleObj spid="_x0000_s219138" name="Equation" r:id="rId3" imgW="622080" imgH="279360" progId="Equation.3">
              <p:embed/>
            </p:oleObj>
          </a:graphicData>
        </a:graphic>
      </p:graphicFrame>
      <p:graphicFrame>
        <p:nvGraphicFramePr>
          <p:cNvPr id="34819" name="Object 4"/>
          <p:cNvGraphicFramePr>
            <a:graphicFrameLocks noChangeAspect="1"/>
          </p:cNvGraphicFramePr>
          <p:nvPr/>
        </p:nvGraphicFramePr>
        <p:xfrm>
          <a:off x="4071938" y="1428750"/>
          <a:ext cx="1071562" cy="455613"/>
        </p:xfrm>
        <a:graphic>
          <a:graphicData uri="http://schemas.openxmlformats.org/presentationml/2006/ole">
            <p:oleObj spid="_x0000_s219139" name="Equation" r:id="rId4" imgW="406080" imgH="177480" progId="Equation.3">
              <p:embed/>
            </p:oleObj>
          </a:graphicData>
        </a:graphic>
      </p:graphicFrame>
      <p:sp>
        <p:nvSpPr>
          <p:cNvPr id="34826" name="TextBox 8"/>
          <p:cNvSpPr txBox="1">
            <a:spLocks noChangeArrowheads="1"/>
          </p:cNvSpPr>
          <p:nvPr/>
        </p:nvSpPr>
        <p:spPr bwMode="auto">
          <a:xfrm>
            <a:off x="2676525" y="1500188"/>
            <a:ext cx="1395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subject to </a:t>
            </a:r>
          </a:p>
        </p:txBody>
      </p:sp>
      <p:graphicFrame>
        <p:nvGraphicFramePr>
          <p:cNvPr id="34820" name="Object 5"/>
          <p:cNvGraphicFramePr>
            <a:graphicFrameLocks noChangeAspect="1"/>
          </p:cNvGraphicFramePr>
          <p:nvPr/>
        </p:nvGraphicFramePr>
        <p:xfrm>
          <a:off x="1473200" y="3300413"/>
          <a:ext cx="2838450" cy="1562100"/>
        </p:xfrm>
        <a:graphic>
          <a:graphicData uri="http://schemas.openxmlformats.org/presentationml/2006/ole">
            <p:oleObj spid="_x0000_s219140" name="Equation" r:id="rId5" imgW="1612800" imgH="888840" progId="Equation.3">
              <p:embed/>
            </p:oleObj>
          </a:graphicData>
        </a:graphic>
      </p:graphicFrame>
      <p:sp>
        <p:nvSpPr>
          <p:cNvPr id="34827" name="Oval 10"/>
          <p:cNvSpPr>
            <a:spLocks noChangeArrowheads="1"/>
          </p:cNvSpPr>
          <p:nvPr/>
        </p:nvSpPr>
        <p:spPr bwMode="auto">
          <a:xfrm>
            <a:off x="6072188" y="3643313"/>
            <a:ext cx="214312" cy="214312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34828" name="Oval 11"/>
          <p:cNvSpPr>
            <a:spLocks noChangeArrowheads="1"/>
          </p:cNvSpPr>
          <p:nvPr/>
        </p:nvSpPr>
        <p:spPr bwMode="auto">
          <a:xfrm>
            <a:off x="7215188" y="3571875"/>
            <a:ext cx="214312" cy="214313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34829" name="Oval 12"/>
          <p:cNvSpPr>
            <a:spLocks noChangeArrowheads="1"/>
          </p:cNvSpPr>
          <p:nvPr/>
        </p:nvSpPr>
        <p:spPr bwMode="auto">
          <a:xfrm>
            <a:off x="6929438" y="4357688"/>
            <a:ext cx="214312" cy="214312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34830" name="Oval 13"/>
          <p:cNvSpPr>
            <a:spLocks noChangeArrowheads="1"/>
          </p:cNvSpPr>
          <p:nvPr/>
        </p:nvSpPr>
        <p:spPr bwMode="auto">
          <a:xfrm>
            <a:off x="5857875" y="4500563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cxnSp>
        <p:nvCxnSpPr>
          <p:cNvPr id="34831" name="Straight Connector 15"/>
          <p:cNvCxnSpPr>
            <a:cxnSpLocks noChangeShapeType="1"/>
            <a:stCxn id="34827" idx="7"/>
            <a:endCxn id="34828" idx="2"/>
          </p:cNvCxnSpPr>
          <p:nvPr/>
        </p:nvCxnSpPr>
        <p:spPr bwMode="auto">
          <a:xfrm rot="16200000" flipH="1">
            <a:off x="6733381" y="3196432"/>
            <a:ext cx="3175" cy="96043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2" name="Straight Connector 17"/>
          <p:cNvCxnSpPr>
            <a:cxnSpLocks noChangeShapeType="1"/>
            <a:stCxn id="34828" idx="4"/>
            <a:endCxn id="34829" idx="7"/>
          </p:cNvCxnSpPr>
          <p:nvPr/>
        </p:nvCxnSpPr>
        <p:spPr bwMode="auto">
          <a:xfrm rot="5400000">
            <a:off x="6915944" y="3982244"/>
            <a:ext cx="603250" cy="21113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3" name="Straight Connector 19"/>
          <p:cNvCxnSpPr>
            <a:cxnSpLocks noChangeShapeType="1"/>
            <a:stCxn id="34829" idx="1"/>
            <a:endCxn id="34827" idx="5"/>
          </p:cNvCxnSpPr>
          <p:nvPr/>
        </p:nvCxnSpPr>
        <p:spPr bwMode="auto">
          <a:xfrm rot="16200000" flipV="1">
            <a:off x="6326187" y="3754438"/>
            <a:ext cx="563563" cy="70643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4" name="Straight Connector 21"/>
          <p:cNvCxnSpPr>
            <a:cxnSpLocks noChangeShapeType="1"/>
            <a:stCxn id="34827" idx="3"/>
            <a:endCxn id="34830" idx="0"/>
          </p:cNvCxnSpPr>
          <p:nvPr/>
        </p:nvCxnSpPr>
        <p:spPr bwMode="auto">
          <a:xfrm rot="5400000">
            <a:off x="5697538" y="4094162"/>
            <a:ext cx="674688" cy="138113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835" name="TextBox 30"/>
          <p:cNvSpPr txBox="1">
            <a:spLocks noChangeArrowheads="1"/>
          </p:cNvSpPr>
          <p:nvPr/>
        </p:nvSpPr>
        <p:spPr bwMode="auto">
          <a:xfrm>
            <a:off x="7358063" y="4071938"/>
            <a:ext cx="4746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0">
                <a:latin typeface="Georgia" pitchFamily="18" charset="0"/>
                <a:ea typeface="新細明體" pitchFamily="18" charset="-120"/>
              </a:rPr>
              <a:t>…</a:t>
            </a:r>
            <a:endParaRPr lang="en-US" sz="1400" b="1" i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34836" name="TextBox 33"/>
          <p:cNvSpPr txBox="1">
            <a:spLocks noChangeArrowheads="1"/>
          </p:cNvSpPr>
          <p:nvPr/>
        </p:nvSpPr>
        <p:spPr bwMode="auto">
          <a:xfrm>
            <a:off x="5715000" y="3500438"/>
            <a:ext cx="3667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C</a:t>
            </a:r>
          </a:p>
        </p:txBody>
      </p:sp>
      <p:sp>
        <p:nvSpPr>
          <p:cNvPr id="34837" name="TextBox 34"/>
          <p:cNvSpPr txBox="1">
            <a:spLocks noChangeArrowheads="1"/>
          </p:cNvSpPr>
          <p:nvPr/>
        </p:nvSpPr>
        <p:spPr bwMode="auto">
          <a:xfrm>
            <a:off x="7358063" y="3344863"/>
            <a:ext cx="412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C’</a:t>
            </a:r>
          </a:p>
        </p:txBody>
      </p:sp>
      <p:cxnSp>
        <p:nvCxnSpPr>
          <p:cNvPr id="34838" name="Straight Connector 36"/>
          <p:cNvCxnSpPr>
            <a:cxnSpLocks noChangeShapeType="1"/>
            <a:stCxn id="34830" idx="6"/>
            <a:endCxn id="34829" idx="3"/>
          </p:cNvCxnSpPr>
          <p:nvPr/>
        </p:nvCxnSpPr>
        <p:spPr bwMode="auto">
          <a:xfrm flipV="1">
            <a:off x="6072188" y="4540250"/>
            <a:ext cx="889000" cy="68263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839" name="TextBox 37"/>
          <p:cNvSpPr txBox="1">
            <a:spLocks noChangeArrowheads="1"/>
          </p:cNvSpPr>
          <p:nvPr/>
        </p:nvSpPr>
        <p:spPr bwMode="auto">
          <a:xfrm>
            <a:off x="6384925" y="4643438"/>
            <a:ext cx="6159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sz="2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cxnSp>
        <p:nvCxnSpPr>
          <p:cNvPr id="34840" name="Straight Connector 39"/>
          <p:cNvCxnSpPr>
            <a:cxnSpLocks noChangeShapeType="1"/>
            <a:stCxn id="34829" idx="5"/>
          </p:cNvCxnSpPr>
          <p:nvPr/>
        </p:nvCxnSpPr>
        <p:spPr bwMode="auto">
          <a:xfrm rot="16200000" flipH="1">
            <a:off x="7254875" y="4397375"/>
            <a:ext cx="317500" cy="6032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41" name="Straight Connector 41"/>
          <p:cNvCxnSpPr>
            <a:cxnSpLocks noChangeShapeType="1"/>
            <a:stCxn id="34828" idx="6"/>
          </p:cNvCxnSpPr>
          <p:nvPr/>
        </p:nvCxnSpPr>
        <p:spPr bwMode="auto">
          <a:xfrm>
            <a:off x="7429500" y="3679825"/>
            <a:ext cx="785813" cy="106363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42" name="Straight Connector 43"/>
          <p:cNvCxnSpPr>
            <a:cxnSpLocks noChangeShapeType="1"/>
            <a:stCxn id="34830" idx="4"/>
          </p:cNvCxnSpPr>
          <p:nvPr/>
        </p:nvCxnSpPr>
        <p:spPr bwMode="auto">
          <a:xfrm rot="16200000" flipH="1">
            <a:off x="5911850" y="4768850"/>
            <a:ext cx="428625" cy="320675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857250" y="1392238"/>
            <a:ext cx="4572000" cy="655637"/>
            <a:chOff x="1258" y="1260"/>
            <a:chExt cx="4608" cy="816"/>
          </a:xfrm>
        </p:grpSpPr>
        <p:sp>
          <p:nvSpPr>
            <p:cNvPr id="27" name="AutoShape 79"/>
            <p:cNvSpPr>
              <a:spLocks noChangeArrowheads="1"/>
            </p:cNvSpPr>
            <p:nvPr/>
          </p:nvSpPr>
          <p:spPr bwMode="auto">
            <a:xfrm>
              <a:off x="1258" y="1260"/>
              <a:ext cx="4608" cy="816"/>
            </a:xfrm>
            <a:prstGeom prst="roundRect">
              <a:avLst>
                <a:gd name="adj" fmla="val 21116"/>
              </a:avLst>
            </a:prstGeom>
            <a:gradFill rotWithShape="0">
              <a:gsLst>
                <a:gs pos="0">
                  <a:srgbClr val="BEFF88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448604"/>
              </a:solidFill>
              <a:round/>
              <a:headEnd/>
              <a:tailEnd/>
            </a:ln>
            <a:effectLst>
              <a:outerShdw dist="81320" dir="2319588" algn="ctr" rotWithShape="0">
                <a:srgbClr val="B3B3B3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TW" altLang="en-US" sz="2000" i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endParaRPr>
            </a:p>
          </p:txBody>
        </p:sp>
        <p:sp>
          <p:nvSpPr>
            <p:cNvPr id="35868" name="Text Box 80"/>
            <p:cNvSpPr txBox="1">
              <a:spLocks noChangeArrowheads="1"/>
            </p:cNvSpPr>
            <p:nvPr/>
          </p:nvSpPr>
          <p:spPr bwMode="auto">
            <a:xfrm>
              <a:off x="1378" y="1289"/>
              <a:ext cx="4368" cy="41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endParaRPr kumimoji="0" lang="en-US" altLang="zh-TW" sz="2000" i="0">
                <a:latin typeface="Arial" pitchFamily="34" charset="0"/>
              </a:endParaRPr>
            </a:p>
          </p:txBody>
        </p:sp>
      </p:grpSp>
      <p:sp>
        <p:nvSpPr>
          <p:cNvPr id="358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Simulated Annealing Algorithm</a:t>
            </a:r>
          </a:p>
        </p:txBody>
      </p:sp>
      <p:sp>
        <p:nvSpPr>
          <p:cNvPr id="35847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610600" cy="3743325"/>
          </a:xfrm>
        </p:spPr>
        <p:txBody>
          <a:bodyPr/>
          <a:lstStyle/>
          <a:p>
            <a:r>
              <a:rPr lang="en-US" smtClean="0"/>
              <a:t>Simulated annealing</a:t>
            </a:r>
          </a:p>
          <a:p>
            <a:pPr lvl="1"/>
            <a:r>
              <a:rPr lang="en-US" smtClean="0"/>
              <a:t>Create a </a:t>
            </a:r>
            <a:r>
              <a:rPr lang="en-US" b="1" smtClean="0">
                <a:solidFill>
                  <a:srgbClr val="FF0000"/>
                </a:solidFill>
              </a:rPr>
              <a:t>Markov chain </a:t>
            </a:r>
            <a:r>
              <a:rPr lang="en-US" smtClean="0"/>
              <a:t>on the set A with the </a:t>
            </a:r>
            <a:r>
              <a:rPr lang="en-US" smtClean="0">
                <a:solidFill>
                  <a:srgbClr val="3333FF"/>
                </a:solidFill>
              </a:rPr>
              <a:t>equilibrium distribution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r>
              <a:rPr lang="en-US" sz="2400" smtClean="0"/>
              <a:t>Run the </a:t>
            </a:r>
            <a:r>
              <a:rPr lang="en-US" sz="2400" smtClean="0">
                <a:solidFill>
                  <a:srgbClr val="3333FF"/>
                </a:solidFill>
              </a:rPr>
              <a:t>Markov chain Monte Carlo (MCMC)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358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4300491-8870-4499-BDE8-BEC6FDB7B36A}" type="slidenum">
              <a:rPr lang="en-US" altLang="ja-JP" smtClean="0">
                <a:ea typeface="AppleMyungjo"/>
                <a:cs typeface="AppleMyungjo"/>
              </a:rPr>
              <a:pPr/>
              <a:t>66</a:t>
            </a:fld>
            <a:endParaRPr lang="en-US" altLang="ja-JP" smtClean="0">
              <a:ea typeface="AppleMyungjo"/>
              <a:cs typeface="AppleMyungjo"/>
            </a:endParaRPr>
          </a:p>
        </p:txBody>
      </p:sp>
      <p:graphicFrame>
        <p:nvGraphicFramePr>
          <p:cNvPr id="35843" name="Object 4"/>
          <p:cNvGraphicFramePr>
            <a:graphicFrameLocks noChangeAspect="1"/>
          </p:cNvGraphicFramePr>
          <p:nvPr/>
        </p:nvGraphicFramePr>
        <p:xfrm>
          <a:off x="4071938" y="1428750"/>
          <a:ext cx="1071562" cy="455613"/>
        </p:xfrm>
        <a:graphic>
          <a:graphicData uri="http://schemas.openxmlformats.org/presentationml/2006/ole">
            <p:oleObj spid="_x0000_s220162" name="Equation" r:id="rId3" imgW="406080" imgH="177480" progId="Equation.3">
              <p:embed/>
            </p:oleObj>
          </a:graphicData>
        </a:graphic>
      </p:graphicFrame>
      <p:sp>
        <p:nvSpPr>
          <p:cNvPr id="35850" name="TextBox 8"/>
          <p:cNvSpPr txBox="1">
            <a:spLocks noChangeArrowheads="1"/>
          </p:cNvSpPr>
          <p:nvPr/>
        </p:nvSpPr>
        <p:spPr bwMode="auto">
          <a:xfrm>
            <a:off x="2676525" y="1500188"/>
            <a:ext cx="1395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subject to </a:t>
            </a:r>
          </a:p>
        </p:txBody>
      </p:sp>
      <p:sp>
        <p:nvSpPr>
          <p:cNvPr id="35851" name="Oval 10"/>
          <p:cNvSpPr>
            <a:spLocks noChangeArrowheads="1"/>
          </p:cNvSpPr>
          <p:nvPr/>
        </p:nvSpPr>
        <p:spPr bwMode="auto">
          <a:xfrm>
            <a:off x="6072188" y="3643313"/>
            <a:ext cx="214312" cy="214312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35852" name="Oval 11"/>
          <p:cNvSpPr>
            <a:spLocks noChangeArrowheads="1"/>
          </p:cNvSpPr>
          <p:nvPr/>
        </p:nvSpPr>
        <p:spPr bwMode="auto">
          <a:xfrm>
            <a:off x="7215188" y="3571875"/>
            <a:ext cx="214312" cy="214313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35853" name="Oval 12"/>
          <p:cNvSpPr>
            <a:spLocks noChangeArrowheads="1"/>
          </p:cNvSpPr>
          <p:nvPr/>
        </p:nvSpPr>
        <p:spPr bwMode="auto">
          <a:xfrm>
            <a:off x="6929438" y="4357688"/>
            <a:ext cx="214312" cy="214312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35854" name="Oval 13"/>
          <p:cNvSpPr>
            <a:spLocks noChangeArrowheads="1"/>
          </p:cNvSpPr>
          <p:nvPr/>
        </p:nvSpPr>
        <p:spPr bwMode="auto">
          <a:xfrm>
            <a:off x="5857875" y="4500563"/>
            <a:ext cx="214313" cy="214312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i="0">
              <a:latin typeface="Arial" pitchFamily="34" charset="0"/>
            </a:endParaRPr>
          </a:p>
        </p:txBody>
      </p:sp>
      <p:cxnSp>
        <p:nvCxnSpPr>
          <p:cNvPr id="35855" name="Straight Connector 15"/>
          <p:cNvCxnSpPr>
            <a:cxnSpLocks noChangeShapeType="1"/>
            <a:stCxn id="35851" idx="7"/>
            <a:endCxn id="35852" idx="2"/>
          </p:cNvCxnSpPr>
          <p:nvPr/>
        </p:nvCxnSpPr>
        <p:spPr bwMode="auto">
          <a:xfrm rot="16200000" flipH="1">
            <a:off x="6733381" y="3196432"/>
            <a:ext cx="3175" cy="96043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6" name="Straight Connector 17"/>
          <p:cNvCxnSpPr>
            <a:cxnSpLocks noChangeShapeType="1"/>
            <a:stCxn id="35852" idx="4"/>
            <a:endCxn id="35853" idx="7"/>
          </p:cNvCxnSpPr>
          <p:nvPr/>
        </p:nvCxnSpPr>
        <p:spPr bwMode="auto">
          <a:xfrm rot="5400000">
            <a:off x="6915944" y="3982244"/>
            <a:ext cx="603250" cy="21113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7" name="Straight Connector 19"/>
          <p:cNvCxnSpPr>
            <a:cxnSpLocks noChangeShapeType="1"/>
            <a:stCxn id="35853" idx="1"/>
            <a:endCxn id="35851" idx="5"/>
          </p:cNvCxnSpPr>
          <p:nvPr/>
        </p:nvCxnSpPr>
        <p:spPr bwMode="auto">
          <a:xfrm rot="16200000" flipV="1">
            <a:off x="6326187" y="3754438"/>
            <a:ext cx="563563" cy="70643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8" name="Straight Connector 21"/>
          <p:cNvCxnSpPr>
            <a:cxnSpLocks noChangeShapeType="1"/>
            <a:stCxn id="35851" idx="3"/>
            <a:endCxn id="35854" idx="0"/>
          </p:cNvCxnSpPr>
          <p:nvPr/>
        </p:nvCxnSpPr>
        <p:spPr bwMode="auto">
          <a:xfrm rot="5400000">
            <a:off x="5697538" y="4094162"/>
            <a:ext cx="674688" cy="138113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5859" name="TextBox 30"/>
          <p:cNvSpPr txBox="1">
            <a:spLocks noChangeArrowheads="1"/>
          </p:cNvSpPr>
          <p:nvPr/>
        </p:nvSpPr>
        <p:spPr bwMode="auto">
          <a:xfrm>
            <a:off x="7358063" y="4071938"/>
            <a:ext cx="4746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0">
                <a:latin typeface="Georgia" pitchFamily="18" charset="0"/>
                <a:ea typeface="新細明體" pitchFamily="18" charset="-120"/>
              </a:rPr>
              <a:t>…</a:t>
            </a:r>
            <a:endParaRPr lang="en-US" sz="1400" b="1" i="0">
              <a:latin typeface="Georgia" pitchFamily="18" charset="0"/>
              <a:ea typeface="新細明體" pitchFamily="18" charset="-120"/>
            </a:endParaRPr>
          </a:p>
        </p:txBody>
      </p:sp>
      <p:sp>
        <p:nvSpPr>
          <p:cNvPr id="35860" name="TextBox 33"/>
          <p:cNvSpPr txBox="1">
            <a:spLocks noChangeArrowheads="1"/>
          </p:cNvSpPr>
          <p:nvPr/>
        </p:nvSpPr>
        <p:spPr bwMode="auto">
          <a:xfrm>
            <a:off x="5715000" y="3500438"/>
            <a:ext cx="3667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C</a:t>
            </a:r>
          </a:p>
        </p:txBody>
      </p:sp>
      <p:sp>
        <p:nvSpPr>
          <p:cNvPr id="35861" name="TextBox 34"/>
          <p:cNvSpPr txBox="1">
            <a:spLocks noChangeArrowheads="1"/>
          </p:cNvSpPr>
          <p:nvPr/>
        </p:nvSpPr>
        <p:spPr bwMode="auto">
          <a:xfrm>
            <a:off x="7358063" y="3344863"/>
            <a:ext cx="412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i="0">
                <a:latin typeface="Georgia" pitchFamily="18" charset="0"/>
                <a:ea typeface="新細明體" pitchFamily="18" charset="-120"/>
              </a:rPr>
              <a:t>C’</a:t>
            </a:r>
          </a:p>
        </p:txBody>
      </p:sp>
      <p:cxnSp>
        <p:nvCxnSpPr>
          <p:cNvPr id="35862" name="Straight Connector 36"/>
          <p:cNvCxnSpPr>
            <a:cxnSpLocks noChangeShapeType="1"/>
            <a:stCxn id="35854" idx="6"/>
            <a:endCxn id="35853" idx="3"/>
          </p:cNvCxnSpPr>
          <p:nvPr/>
        </p:nvCxnSpPr>
        <p:spPr bwMode="auto">
          <a:xfrm flipV="1">
            <a:off x="6072188" y="4540250"/>
            <a:ext cx="889000" cy="68263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5863" name="TextBox 37"/>
          <p:cNvSpPr txBox="1">
            <a:spLocks noChangeArrowheads="1"/>
          </p:cNvSpPr>
          <p:nvPr/>
        </p:nvSpPr>
        <p:spPr bwMode="auto">
          <a:xfrm>
            <a:off x="6384925" y="4643438"/>
            <a:ext cx="6159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sz="2800" b="1" i="0">
                <a:latin typeface="Georgia" pitchFamily="18" charset="0"/>
                <a:ea typeface="新細明體" pitchFamily="18" charset="-120"/>
              </a:rPr>
              <a:t>…</a:t>
            </a:r>
          </a:p>
        </p:txBody>
      </p:sp>
      <p:cxnSp>
        <p:nvCxnSpPr>
          <p:cNvPr id="35864" name="Straight Connector 39"/>
          <p:cNvCxnSpPr>
            <a:cxnSpLocks noChangeShapeType="1"/>
            <a:stCxn id="35853" idx="5"/>
          </p:cNvCxnSpPr>
          <p:nvPr/>
        </p:nvCxnSpPr>
        <p:spPr bwMode="auto">
          <a:xfrm rot="16200000" flipH="1">
            <a:off x="7254875" y="4397375"/>
            <a:ext cx="317500" cy="6032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65" name="Straight Connector 41"/>
          <p:cNvCxnSpPr>
            <a:cxnSpLocks noChangeShapeType="1"/>
            <a:stCxn id="35852" idx="6"/>
          </p:cNvCxnSpPr>
          <p:nvPr/>
        </p:nvCxnSpPr>
        <p:spPr bwMode="auto">
          <a:xfrm>
            <a:off x="7429500" y="3679825"/>
            <a:ext cx="785813" cy="106363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66" name="Straight Connector 43"/>
          <p:cNvCxnSpPr>
            <a:cxnSpLocks noChangeShapeType="1"/>
            <a:stCxn id="35854" idx="4"/>
          </p:cNvCxnSpPr>
          <p:nvPr/>
        </p:nvCxnSpPr>
        <p:spPr bwMode="auto">
          <a:xfrm rot="16200000" flipH="1">
            <a:off x="5911850" y="4768850"/>
            <a:ext cx="428625" cy="320675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dirty="0" smtClean="0"/>
              <a:t>Chun-Yang Chen, Caltech DSP Lab</a:t>
            </a:r>
            <a:r>
              <a:rPr lang="en-US" altLang="zh-TW" dirty="0" smtClean="0">
                <a:solidFill>
                  <a:srgbClr val="2B2C47"/>
                </a:solidFill>
              </a:rPr>
              <a:t> | Asilomar 2008</a:t>
            </a:r>
            <a:endParaRPr lang="en-US" altLang="zh-TW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192517" name="Object 2"/>
          <p:cNvGraphicFramePr>
            <a:graphicFrameLocks noChangeAspect="1"/>
          </p:cNvGraphicFramePr>
          <p:nvPr/>
        </p:nvGraphicFramePr>
        <p:xfrm>
          <a:off x="1055688" y="1428750"/>
          <a:ext cx="1387475" cy="620713"/>
        </p:xfrm>
        <a:graphic>
          <a:graphicData uri="http://schemas.openxmlformats.org/presentationml/2006/ole">
            <p:oleObj spid="_x0000_s220163" name="Equation" r:id="rId4" imgW="622080" imgH="279360" progId="Equation.3">
              <p:embed/>
            </p:oleObj>
          </a:graphicData>
        </a:graphic>
      </p:graphicFrame>
      <p:graphicFrame>
        <p:nvGraphicFramePr>
          <p:cNvPr id="192518" name="Object 5"/>
          <p:cNvGraphicFramePr>
            <a:graphicFrameLocks noChangeAspect="1"/>
          </p:cNvGraphicFramePr>
          <p:nvPr/>
        </p:nvGraphicFramePr>
        <p:xfrm>
          <a:off x="1473200" y="3300413"/>
          <a:ext cx="2838450" cy="1562100"/>
        </p:xfrm>
        <a:graphic>
          <a:graphicData uri="http://schemas.openxmlformats.org/presentationml/2006/ole">
            <p:oleObj spid="_x0000_s220164" name="Equation" r:id="rId5" imgW="1612800" imgH="8888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5" name="Group 38"/>
          <p:cNvGrpSpPr>
            <a:grpSpLocks/>
          </p:cNvGrpSpPr>
          <p:nvPr/>
        </p:nvGrpSpPr>
        <p:grpSpPr bwMode="auto">
          <a:xfrm>
            <a:off x="4429125" y="3214688"/>
            <a:ext cx="2643188" cy="1071562"/>
            <a:chOff x="1785918" y="4857760"/>
            <a:chExt cx="2643206" cy="1071570"/>
          </a:xfrm>
        </p:grpSpPr>
        <p:sp>
          <p:nvSpPr>
            <p:cNvPr id="31" name="Rounded Rectangle 30"/>
            <p:cNvSpPr/>
            <p:nvPr/>
          </p:nvSpPr>
          <p:spPr bwMode="auto">
            <a:xfrm>
              <a:off x="1785918" y="4857760"/>
              <a:ext cx="2643206" cy="107157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i="0">
                <a:solidFill>
                  <a:schemeClr val="tx1"/>
                </a:solidFill>
                <a:latin typeface="Arial" charset="0"/>
              </a:endParaRPr>
            </a:p>
          </p:txBody>
        </p:sp>
        <p:graphicFrame>
          <p:nvGraphicFramePr>
            <p:cNvPr id="4104" name="Object 8"/>
            <p:cNvGraphicFramePr>
              <a:graphicFrameLocks noChangeAspect="1"/>
            </p:cNvGraphicFramePr>
            <p:nvPr/>
          </p:nvGraphicFramePr>
          <p:xfrm>
            <a:off x="2071670" y="5286388"/>
            <a:ext cx="1247672" cy="489954"/>
          </p:xfrm>
          <a:graphic>
            <a:graphicData uri="http://schemas.openxmlformats.org/presentationml/2006/ole">
              <p:oleObj spid="_x0000_s4104" name="Equation" r:id="rId3" imgW="647640" imgH="253800" progId="Equation.3">
                <p:embed/>
              </p:oleObj>
            </a:graphicData>
          </a:graphic>
        </p:graphicFrame>
        <p:sp>
          <p:nvSpPr>
            <p:cNvPr id="4122" name="TextBox 33"/>
            <p:cNvSpPr txBox="1">
              <a:spLocks noChangeArrowheads="1"/>
            </p:cNvSpPr>
            <p:nvPr/>
          </p:nvSpPr>
          <p:spPr bwMode="auto">
            <a:xfrm>
              <a:off x="1857356" y="4929198"/>
              <a:ext cx="128112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i="0">
                  <a:solidFill>
                    <a:srgbClr val="FF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Sparsity:</a:t>
              </a:r>
            </a:p>
          </p:txBody>
        </p:sp>
        <p:sp>
          <p:nvSpPr>
            <p:cNvPr id="4123" name="TextBox 36"/>
            <p:cNvSpPr txBox="1">
              <a:spLocks noChangeArrowheads="1"/>
            </p:cNvSpPr>
            <p:nvPr/>
          </p:nvSpPr>
          <p:spPr bwMode="auto">
            <a:xfrm>
              <a:off x="3357554" y="5357826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is small.</a:t>
              </a:r>
            </a:p>
          </p:txBody>
        </p:sp>
      </p:grpSp>
      <p:sp>
        <p:nvSpPr>
          <p:cNvPr id="4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Brief Review of Compressed Sensing</a:t>
            </a:r>
          </a:p>
        </p:txBody>
      </p:sp>
      <p:sp>
        <p:nvSpPr>
          <p:cNvPr id="410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D3EE2E6-4F57-4DBD-9FE6-F46F035916E2}" type="slidenum">
              <a:rPr lang="en-US" altLang="ja-JP" smtClean="0">
                <a:ea typeface="AppleMyungjo"/>
                <a:cs typeface="AppleMyungjo"/>
              </a:rPr>
              <a:pPr/>
              <a:t>7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410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572000" y="1571625"/>
          <a:ext cx="2857500" cy="571500"/>
        </p:xfrm>
        <a:graphic>
          <a:graphicData uri="http://schemas.openxmlformats.org/presentationml/2006/ole">
            <p:oleObj spid="_x0000_s4098" name="Equation" r:id="rId4" imgW="1015920" imgH="203040" progId="Equation.3">
              <p:embed/>
            </p:oleObj>
          </a:graphicData>
        </a:graphic>
      </p:graphicFrame>
      <p:grpSp>
        <p:nvGrpSpPr>
          <p:cNvPr id="4109" name="Group 22"/>
          <p:cNvGrpSpPr>
            <a:grpSpLocks/>
          </p:cNvGrpSpPr>
          <p:nvPr/>
        </p:nvGrpSpPr>
        <p:grpSpPr bwMode="auto">
          <a:xfrm>
            <a:off x="642938" y="1285875"/>
            <a:ext cx="3929062" cy="2409825"/>
            <a:chOff x="642910" y="2071678"/>
            <a:chExt cx="3929090" cy="2409464"/>
          </a:xfrm>
        </p:grpSpPr>
        <p:graphicFrame>
          <p:nvGraphicFramePr>
            <p:cNvPr id="4100" name="Object 3"/>
            <p:cNvGraphicFramePr>
              <a:graphicFrameLocks noChangeAspect="1"/>
            </p:cNvGraphicFramePr>
            <p:nvPr/>
          </p:nvGraphicFramePr>
          <p:xfrm>
            <a:off x="642910" y="2071678"/>
            <a:ext cx="3929090" cy="2409464"/>
          </p:xfrm>
          <a:graphic>
            <a:graphicData uri="http://schemas.openxmlformats.org/presentationml/2006/ole">
              <p:oleObj spid="_x0000_s4100" name="Equation" r:id="rId5" imgW="1904760" imgH="1168200" progId="Equation.3">
                <p:embed/>
              </p:oleObj>
            </a:graphicData>
          </a:graphic>
        </p:graphicFrame>
        <p:graphicFrame>
          <p:nvGraphicFramePr>
            <p:cNvPr id="4101" name="Object 4"/>
            <p:cNvGraphicFramePr>
              <a:graphicFrameLocks noChangeAspect="1"/>
            </p:cNvGraphicFramePr>
            <p:nvPr/>
          </p:nvGraphicFramePr>
          <p:xfrm>
            <a:off x="714348" y="3071810"/>
            <a:ext cx="302238" cy="392909"/>
          </p:xfrm>
          <a:graphic>
            <a:graphicData uri="http://schemas.openxmlformats.org/presentationml/2006/ole">
              <p:oleObj spid="_x0000_s4101" name="Equation" r:id="rId6" imgW="126720" imgH="164880" progId="Equation.3">
                <p:embed/>
              </p:oleObj>
            </a:graphicData>
          </a:graphic>
        </p:graphicFrame>
        <p:graphicFrame>
          <p:nvGraphicFramePr>
            <p:cNvPr id="4102" name="Object 5"/>
            <p:cNvGraphicFramePr>
              <a:graphicFrameLocks noChangeAspect="1"/>
            </p:cNvGraphicFramePr>
            <p:nvPr/>
          </p:nvGraphicFramePr>
          <p:xfrm>
            <a:off x="2000232" y="2786058"/>
            <a:ext cx="857256" cy="860193"/>
          </p:xfrm>
          <a:graphic>
            <a:graphicData uri="http://schemas.openxmlformats.org/presentationml/2006/ole">
              <p:oleObj spid="_x0000_s4102" name="Equation" r:id="rId7" imgW="164880" imgH="164880" progId="Equation.3">
                <p:embed/>
              </p:oleObj>
            </a:graphicData>
          </a:graphic>
        </p:graphicFrame>
        <p:graphicFrame>
          <p:nvGraphicFramePr>
            <p:cNvPr id="4103" name="Object 6"/>
            <p:cNvGraphicFramePr>
              <a:graphicFrameLocks noChangeAspect="1"/>
            </p:cNvGraphicFramePr>
            <p:nvPr/>
          </p:nvGraphicFramePr>
          <p:xfrm>
            <a:off x="3786182" y="3071810"/>
            <a:ext cx="285750" cy="392112"/>
          </p:xfrm>
          <a:graphic>
            <a:graphicData uri="http://schemas.openxmlformats.org/presentationml/2006/ole">
              <p:oleObj spid="_x0000_s4103" name="Equation" r:id="rId8" imgW="101520" imgH="139680" progId="Equation.3">
                <p:embed/>
              </p:oleObj>
            </a:graphicData>
          </a:graphic>
        </p:graphicFrame>
      </p:grpSp>
      <p:grpSp>
        <p:nvGrpSpPr>
          <p:cNvPr id="4110" name="Group 38"/>
          <p:cNvGrpSpPr>
            <a:grpSpLocks/>
          </p:cNvGrpSpPr>
          <p:nvPr/>
        </p:nvGrpSpPr>
        <p:grpSpPr bwMode="auto">
          <a:xfrm>
            <a:off x="4643438" y="2357438"/>
            <a:ext cx="3929062" cy="511175"/>
            <a:chOff x="4572000" y="2489594"/>
            <a:chExt cx="3929090" cy="510778"/>
          </a:xfrm>
        </p:grpSpPr>
        <p:sp>
          <p:nvSpPr>
            <p:cNvPr id="38" name="Rounded Rectangle 37"/>
            <p:cNvSpPr/>
            <p:nvPr/>
          </p:nvSpPr>
          <p:spPr bwMode="auto">
            <a:xfrm>
              <a:off x="4572000" y="2489594"/>
              <a:ext cx="3929090" cy="51077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4120" name="TextBox 23"/>
            <p:cNvSpPr txBox="1">
              <a:spLocks noChangeArrowheads="1"/>
            </p:cNvSpPr>
            <p:nvPr/>
          </p:nvSpPr>
          <p:spPr bwMode="auto">
            <a:xfrm>
              <a:off x="4572000" y="2500306"/>
              <a:ext cx="39240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Goal: Reconstruct </a:t>
              </a:r>
              <a:r>
                <a:rPr lang="en-US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s </a:t>
              </a:r>
              <a:r>
                <a:rPr lang="en-US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from </a:t>
              </a:r>
              <a:r>
                <a:rPr lang="en-US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y</a:t>
              </a:r>
              <a:r>
                <a:rPr lang="en-US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.</a:t>
              </a:r>
            </a:p>
          </p:txBody>
        </p:sp>
      </p:grpSp>
      <p:grpSp>
        <p:nvGrpSpPr>
          <p:cNvPr id="4111" name="Group 25"/>
          <p:cNvGrpSpPr>
            <a:grpSpLocks/>
          </p:cNvGrpSpPr>
          <p:nvPr/>
        </p:nvGrpSpPr>
        <p:grpSpPr bwMode="auto">
          <a:xfrm>
            <a:off x="928688" y="3357563"/>
            <a:ext cx="2643187" cy="1071562"/>
            <a:chOff x="428596" y="4000504"/>
            <a:chExt cx="2643206" cy="1071570"/>
          </a:xfrm>
        </p:grpSpPr>
        <p:sp>
          <p:nvSpPr>
            <p:cNvPr id="30" name="Rounded Rectangle 29"/>
            <p:cNvSpPr/>
            <p:nvPr/>
          </p:nvSpPr>
          <p:spPr bwMode="auto">
            <a:xfrm>
              <a:off x="428596" y="4000504"/>
              <a:ext cx="2643206" cy="107157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i="0">
                <a:solidFill>
                  <a:schemeClr val="tx1"/>
                </a:solidFill>
                <a:latin typeface="Arial" charset="0"/>
              </a:endParaRPr>
            </a:p>
          </p:txBody>
        </p:sp>
        <p:graphicFrame>
          <p:nvGraphicFramePr>
            <p:cNvPr id="4099" name="Object 7"/>
            <p:cNvGraphicFramePr>
              <a:graphicFrameLocks noChangeAspect="1"/>
            </p:cNvGraphicFramePr>
            <p:nvPr/>
          </p:nvGraphicFramePr>
          <p:xfrm>
            <a:off x="571472" y="4429133"/>
            <a:ext cx="1428270" cy="571504"/>
          </p:xfrm>
          <a:graphic>
            <a:graphicData uri="http://schemas.openxmlformats.org/presentationml/2006/ole">
              <p:oleObj spid="_x0000_s4099" name="Equation" r:id="rId9" imgW="825480" imgH="330120" progId="Equation.3">
                <p:embed/>
              </p:oleObj>
            </a:graphicData>
          </a:graphic>
        </p:graphicFrame>
        <p:sp>
          <p:nvSpPr>
            <p:cNvPr id="4117" name="TextBox 26"/>
            <p:cNvSpPr txBox="1">
              <a:spLocks noChangeArrowheads="1"/>
            </p:cNvSpPr>
            <p:nvPr/>
          </p:nvSpPr>
          <p:spPr bwMode="auto">
            <a:xfrm>
              <a:off x="500034" y="4071942"/>
              <a:ext cx="1781270" cy="400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i="0" dirty="0" smtClean="0">
                  <a:solidFill>
                    <a:srgbClr val="FF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Incoherence:</a:t>
              </a:r>
              <a:endParaRPr lang="en-US" sz="2000" b="1" i="0" dirty="0">
                <a:solidFill>
                  <a:srgbClr val="FF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4118" name="TextBox 27"/>
            <p:cNvSpPr txBox="1">
              <a:spLocks noChangeArrowheads="1"/>
            </p:cNvSpPr>
            <p:nvPr/>
          </p:nvSpPr>
          <p:spPr bwMode="auto">
            <a:xfrm>
              <a:off x="2000232" y="4500570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is small.</a:t>
              </a:r>
            </a:p>
          </p:txBody>
        </p:sp>
      </p:grpSp>
      <p:sp>
        <p:nvSpPr>
          <p:cNvPr id="4112" name="Right Arrow 39"/>
          <p:cNvSpPr>
            <a:spLocks noChangeArrowheads="1"/>
          </p:cNvSpPr>
          <p:nvPr/>
        </p:nvSpPr>
        <p:spPr bwMode="auto">
          <a:xfrm rot="-5400000">
            <a:off x="2143125" y="2857501"/>
            <a:ext cx="642937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4113" name="Right Arrow 40"/>
          <p:cNvSpPr>
            <a:spLocks noChangeArrowheads="1"/>
          </p:cNvSpPr>
          <p:nvPr/>
        </p:nvSpPr>
        <p:spPr bwMode="auto">
          <a:xfrm rot="-7658738">
            <a:off x="3902076" y="2749550"/>
            <a:ext cx="831850" cy="415925"/>
          </a:xfrm>
          <a:prstGeom prst="rightArrow">
            <a:avLst>
              <a:gd name="adj1" fmla="val 50000"/>
              <a:gd name="adj2" fmla="val 50093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43" name="AutoShape 79"/>
          <p:cNvSpPr>
            <a:spLocks noChangeArrowheads="1"/>
          </p:cNvSpPr>
          <p:nvPr/>
        </p:nvSpPr>
        <p:spPr bwMode="auto">
          <a:xfrm>
            <a:off x="785813" y="4535488"/>
            <a:ext cx="7000875" cy="785812"/>
          </a:xfrm>
          <a:prstGeom prst="roundRect">
            <a:avLst>
              <a:gd name="adj" fmla="val 21116"/>
            </a:avLst>
          </a:prstGeom>
          <a:gradFill rotWithShape="0">
            <a:gsLst>
              <a:gs pos="0">
                <a:srgbClr val="BEFF88"/>
              </a:gs>
              <a:gs pos="100000">
                <a:srgbClr val="FFFFFF"/>
              </a:gs>
            </a:gsLst>
            <a:lin ang="0" scaled="1"/>
          </a:gradFill>
          <a:ln w="19050">
            <a:solidFill>
              <a:srgbClr val="448604"/>
            </a:solidFill>
            <a:round/>
            <a:headEnd/>
            <a:tailEnd/>
          </a:ln>
          <a:effectLst>
            <a:outerShdw dist="81320" dir="2319588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Given </a:t>
            </a:r>
            <a:r>
              <a:rPr lang="en-US" altLang="zh-TW" sz="2000" b="1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y</a:t>
            </a: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 and </a:t>
            </a:r>
            <a:r>
              <a:rPr lang="en-US" altLang="zh-TW" sz="2000" b="1" i="0" dirty="0">
                <a:solidFill>
                  <a:srgbClr val="1A1A30"/>
                </a:solidFill>
                <a:latin typeface="Symbol" pitchFamily="18" charset="2"/>
                <a:ea typeface="AppleMyungjo" charset="-127"/>
                <a:cs typeface="+mn-cs"/>
              </a:rPr>
              <a:t>F</a:t>
            </a: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, </a:t>
            </a:r>
            <a:r>
              <a:rPr lang="en-US" altLang="zh-TW" sz="2000" b="1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s</a:t>
            </a: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 can be </a:t>
            </a:r>
            <a:r>
              <a:rPr lang="en-US" altLang="zh-TW" sz="2000" b="1" i="0" dirty="0">
                <a:solidFill>
                  <a:srgbClr val="FF0000"/>
                </a:solidFill>
                <a:latin typeface="Arial" pitchFamily="34" charset="0"/>
                <a:ea typeface="AppleMyungjo" charset="-127"/>
                <a:cs typeface="+mn-cs"/>
              </a:rPr>
              <a:t>perfectly recovered </a:t>
            </a: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</a:rPr>
              <a:t>by </a:t>
            </a:r>
          </a:p>
          <a:p>
            <a:pPr>
              <a:defRPr/>
            </a:pPr>
            <a:r>
              <a:rPr lang="en-US" altLang="zh-TW" sz="2000" b="1" i="0" dirty="0">
                <a:solidFill>
                  <a:srgbClr val="3333FF"/>
                </a:solidFill>
                <a:latin typeface="Arial" pitchFamily="34" charset="0"/>
                <a:ea typeface="AppleMyungjo" charset="-127"/>
              </a:rPr>
              <a:t>sparse approximation</a:t>
            </a: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</a:rPr>
              <a:t> methods </a:t>
            </a: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even when dim(</a:t>
            </a:r>
            <a:r>
              <a:rPr lang="en-US" altLang="zh-TW" sz="2000" b="1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y</a:t>
            </a: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)&lt;dim(</a:t>
            </a:r>
            <a:r>
              <a:rPr lang="en-US" altLang="zh-TW" sz="2000" b="1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s</a:t>
            </a: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).</a:t>
            </a:r>
            <a:endParaRPr lang="zh-TW" altLang="en-US" sz="2000" i="0" dirty="0">
              <a:solidFill>
                <a:srgbClr val="1A1A30"/>
              </a:solidFill>
              <a:latin typeface="Arial" pitchFamily="34" charset="0"/>
              <a:ea typeface="AppleMyungjo" charset="-127"/>
              <a:cs typeface="+mn-cs"/>
            </a:endParaRPr>
          </a:p>
        </p:txBody>
      </p:sp>
      <p:sp>
        <p:nvSpPr>
          <p:cNvPr id="4115" name="Text Box 80"/>
          <p:cNvSpPr txBox="1">
            <a:spLocks noChangeArrowheads="1"/>
          </p:cNvSpPr>
          <p:nvPr/>
        </p:nvSpPr>
        <p:spPr bwMode="auto">
          <a:xfrm>
            <a:off x="1139825" y="4811713"/>
            <a:ext cx="5078413" cy="3698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kumimoji="0" lang="en-US" altLang="zh-TW" sz="2000" i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9" name="Group 38"/>
          <p:cNvGrpSpPr>
            <a:grpSpLocks/>
          </p:cNvGrpSpPr>
          <p:nvPr/>
        </p:nvGrpSpPr>
        <p:grpSpPr bwMode="auto">
          <a:xfrm>
            <a:off x="4429125" y="3214688"/>
            <a:ext cx="2643188" cy="1071562"/>
            <a:chOff x="1785918" y="4857760"/>
            <a:chExt cx="2643206" cy="1071570"/>
          </a:xfrm>
        </p:grpSpPr>
        <p:sp>
          <p:nvSpPr>
            <p:cNvPr id="31" name="Rounded Rectangle 30"/>
            <p:cNvSpPr/>
            <p:nvPr/>
          </p:nvSpPr>
          <p:spPr bwMode="auto">
            <a:xfrm>
              <a:off x="1785918" y="4857760"/>
              <a:ext cx="2643206" cy="107157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i="0">
                <a:solidFill>
                  <a:schemeClr val="tx1"/>
                </a:solidFill>
                <a:latin typeface="Arial" charset="0"/>
              </a:endParaRPr>
            </a:p>
          </p:txBody>
        </p:sp>
        <p:graphicFrame>
          <p:nvGraphicFramePr>
            <p:cNvPr id="5128" name="Object 8"/>
            <p:cNvGraphicFramePr>
              <a:graphicFrameLocks noChangeAspect="1"/>
            </p:cNvGraphicFramePr>
            <p:nvPr/>
          </p:nvGraphicFramePr>
          <p:xfrm>
            <a:off x="2071670" y="5286388"/>
            <a:ext cx="1247672" cy="489954"/>
          </p:xfrm>
          <a:graphic>
            <a:graphicData uri="http://schemas.openxmlformats.org/presentationml/2006/ole">
              <p:oleObj spid="_x0000_s5128" name="方程式" r:id="rId3" imgW="647640" imgH="253800" progId="Equation.3">
                <p:embed/>
              </p:oleObj>
            </a:graphicData>
          </a:graphic>
        </p:graphicFrame>
        <p:sp>
          <p:nvSpPr>
            <p:cNvPr id="5147" name="TextBox 33"/>
            <p:cNvSpPr txBox="1">
              <a:spLocks noChangeArrowheads="1"/>
            </p:cNvSpPr>
            <p:nvPr/>
          </p:nvSpPr>
          <p:spPr bwMode="auto">
            <a:xfrm>
              <a:off x="1857356" y="4929198"/>
              <a:ext cx="128112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i="0">
                  <a:solidFill>
                    <a:srgbClr val="FF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Sparsity:</a:t>
              </a:r>
            </a:p>
          </p:txBody>
        </p:sp>
        <p:sp>
          <p:nvSpPr>
            <p:cNvPr id="5148" name="TextBox 36"/>
            <p:cNvSpPr txBox="1">
              <a:spLocks noChangeArrowheads="1"/>
            </p:cNvSpPr>
            <p:nvPr/>
          </p:nvSpPr>
          <p:spPr bwMode="auto">
            <a:xfrm>
              <a:off x="3357554" y="5357826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is small.</a:t>
              </a:r>
            </a:p>
          </p:txBody>
        </p:sp>
      </p:grpSp>
      <p:sp>
        <p:nvSpPr>
          <p:cNvPr id="5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</a:rPr>
              <a:t>Brief Review of Compressed Sensing</a:t>
            </a:r>
          </a:p>
        </p:txBody>
      </p:sp>
      <p:sp>
        <p:nvSpPr>
          <p:cNvPr id="513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5F2F959-C970-41C9-BA50-5831F1D55D65}" type="slidenum">
              <a:rPr lang="en-US" altLang="ja-JP" smtClean="0">
                <a:ea typeface="AppleMyungjo"/>
                <a:cs typeface="AppleMyungjo"/>
              </a:rPr>
              <a:pPr/>
              <a:t>8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513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4572000" y="1571625"/>
          <a:ext cx="2857500" cy="571500"/>
        </p:xfrm>
        <a:graphic>
          <a:graphicData uri="http://schemas.openxmlformats.org/presentationml/2006/ole">
            <p:oleObj spid="_x0000_s5122" name="Equation" r:id="rId4" imgW="1015920" imgH="203040" progId="Equation.3">
              <p:embed/>
            </p:oleObj>
          </a:graphicData>
        </a:graphic>
      </p:graphicFrame>
      <p:grpSp>
        <p:nvGrpSpPr>
          <p:cNvPr id="5133" name="Group 22"/>
          <p:cNvGrpSpPr>
            <a:grpSpLocks/>
          </p:cNvGrpSpPr>
          <p:nvPr/>
        </p:nvGrpSpPr>
        <p:grpSpPr bwMode="auto">
          <a:xfrm>
            <a:off x="642938" y="1285875"/>
            <a:ext cx="3929062" cy="2409825"/>
            <a:chOff x="642910" y="2071678"/>
            <a:chExt cx="3929090" cy="2409464"/>
          </a:xfrm>
        </p:grpSpPr>
        <p:graphicFrame>
          <p:nvGraphicFramePr>
            <p:cNvPr id="5124" name="Object 3"/>
            <p:cNvGraphicFramePr>
              <a:graphicFrameLocks noChangeAspect="1"/>
            </p:cNvGraphicFramePr>
            <p:nvPr/>
          </p:nvGraphicFramePr>
          <p:xfrm>
            <a:off x="642910" y="2071678"/>
            <a:ext cx="3929090" cy="2409464"/>
          </p:xfrm>
          <a:graphic>
            <a:graphicData uri="http://schemas.openxmlformats.org/presentationml/2006/ole">
              <p:oleObj spid="_x0000_s5124" name="Equation" r:id="rId5" imgW="1904760" imgH="1168200" progId="Equation.3">
                <p:embed/>
              </p:oleObj>
            </a:graphicData>
          </a:graphic>
        </p:graphicFrame>
        <p:graphicFrame>
          <p:nvGraphicFramePr>
            <p:cNvPr id="5125" name="Object 4"/>
            <p:cNvGraphicFramePr>
              <a:graphicFrameLocks noChangeAspect="1"/>
            </p:cNvGraphicFramePr>
            <p:nvPr/>
          </p:nvGraphicFramePr>
          <p:xfrm>
            <a:off x="714348" y="3071810"/>
            <a:ext cx="302238" cy="392909"/>
          </p:xfrm>
          <a:graphic>
            <a:graphicData uri="http://schemas.openxmlformats.org/presentationml/2006/ole">
              <p:oleObj spid="_x0000_s5125" name="Equation" r:id="rId6" imgW="126720" imgH="164880" progId="Equation.3">
                <p:embed/>
              </p:oleObj>
            </a:graphicData>
          </a:graphic>
        </p:graphicFrame>
        <p:graphicFrame>
          <p:nvGraphicFramePr>
            <p:cNvPr id="5126" name="Object 5"/>
            <p:cNvGraphicFramePr>
              <a:graphicFrameLocks noChangeAspect="1"/>
            </p:cNvGraphicFramePr>
            <p:nvPr/>
          </p:nvGraphicFramePr>
          <p:xfrm>
            <a:off x="2000232" y="2786058"/>
            <a:ext cx="857256" cy="860193"/>
          </p:xfrm>
          <a:graphic>
            <a:graphicData uri="http://schemas.openxmlformats.org/presentationml/2006/ole">
              <p:oleObj spid="_x0000_s5126" name="Equation" r:id="rId7" imgW="164880" imgH="164880" progId="Equation.3">
                <p:embed/>
              </p:oleObj>
            </a:graphicData>
          </a:graphic>
        </p:graphicFrame>
        <p:graphicFrame>
          <p:nvGraphicFramePr>
            <p:cNvPr id="5127" name="Object 6"/>
            <p:cNvGraphicFramePr>
              <a:graphicFrameLocks noChangeAspect="1"/>
            </p:cNvGraphicFramePr>
            <p:nvPr/>
          </p:nvGraphicFramePr>
          <p:xfrm>
            <a:off x="3786182" y="3071810"/>
            <a:ext cx="285750" cy="392112"/>
          </p:xfrm>
          <a:graphic>
            <a:graphicData uri="http://schemas.openxmlformats.org/presentationml/2006/ole">
              <p:oleObj spid="_x0000_s5127" name="Equation" r:id="rId8" imgW="101520" imgH="139680" progId="Equation.3">
                <p:embed/>
              </p:oleObj>
            </a:graphicData>
          </a:graphic>
        </p:graphicFrame>
      </p:grpSp>
      <p:grpSp>
        <p:nvGrpSpPr>
          <p:cNvPr id="5134" name="Group 38"/>
          <p:cNvGrpSpPr>
            <a:grpSpLocks/>
          </p:cNvGrpSpPr>
          <p:nvPr/>
        </p:nvGrpSpPr>
        <p:grpSpPr bwMode="auto">
          <a:xfrm>
            <a:off x="4643438" y="2357438"/>
            <a:ext cx="3929062" cy="511175"/>
            <a:chOff x="4572000" y="2489594"/>
            <a:chExt cx="3929090" cy="510778"/>
          </a:xfrm>
        </p:grpSpPr>
        <p:sp>
          <p:nvSpPr>
            <p:cNvPr id="38" name="Rounded Rectangle 37"/>
            <p:cNvSpPr/>
            <p:nvPr/>
          </p:nvSpPr>
          <p:spPr bwMode="auto">
            <a:xfrm>
              <a:off x="4572000" y="2489594"/>
              <a:ext cx="3929090" cy="51077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145" name="TextBox 23"/>
            <p:cNvSpPr txBox="1">
              <a:spLocks noChangeArrowheads="1"/>
            </p:cNvSpPr>
            <p:nvPr/>
          </p:nvSpPr>
          <p:spPr bwMode="auto">
            <a:xfrm>
              <a:off x="4572000" y="2500306"/>
              <a:ext cx="39240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Goal: Reconstruct </a:t>
              </a:r>
              <a:r>
                <a:rPr lang="en-US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s </a:t>
              </a:r>
              <a:r>
                <a:rPr lang="en-US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from </a:t>
              </a:r>
              <a:r>
                <a:rPr lang="en-US" b="1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y</a:t>
              </a:r>
              <a:r>
                <a:rPr lang="en-US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.</a:t>
              </a:r>
            </a:p>
          </p:txBody>
        </p:sp>
      </p:grpSp>
      <p:grpSp>
        <p:nvGrpSpPr>
          <p:cNvPr id="5135" name="Group 25"/>
          <p:cNvGrpSpPr>
            <a:grpSpLocks/>
          </p:cNvGrpSpPr>
          <p:nvPr/>
        </p:nvGrpSpPr>
        <p:grpSpPr bwMode="auto">
          <a:xfrm>
            <a:off x="928688" y="3357563"/>
            <a:ext cx="2643187" cy="1071562"/>
            <a:chOff x="428596" y="4000504"/>
            <a:chExt cx="2643206" cy="1071570"/>
          </a:xfrm>
        </p:grpSpPr>
        <p:sp>
          <p:nvSpPr>
            <p:cNvPr id="30" name="Rounded Rectangle 29"/>
            <p:cNvSpPr/>
            <p:nvPr/>
          </p:nvSpPr>
          <p:spPr bwMode="auto">
            <a:xfrm>
              <a:off x="428596" y="4000504"/>
              <a:ext cx="2643206" cy="107157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i="0">
                <a:solidFill>
                  <a:schemeClr val="tx1"/>
                </a:solidFill>
                <a:latin typeface="Arial" charset="0"/>
              </a:endParaRPr>
            </a:p>
          </p:txBody>
        </p:sp>
        <p:graphicFrame>
          <p:nvGraphicFramePr>
            <p:cNvPr id="5123" name="Object 7"/>
            <p:cNvGraphicFramePr>
              <a:graphicFrameLocks noChangeAspect="1"/>
            </p:cNvGraphicFramePr>
            <p:nvPr/>
          </p:nvGraphicFramePr>
          <p:xfrm>
            <a:off x="571472" y="4429133"/>
            <a:ext cx="1428270" cy="571504"/>
          </p:xfrm>
          <a:graphic>
            <a:graphicData uri="http://schemas.openxmlformats.org/presentationml/2006/ole">
              <p:oleObj spid="_x0000_s5123" name="Equation" r:id="rId9" imgW="825480" imgH="330120" progId="Equation.3">
                <p:embed/>
              </p:oleObj>
            </a:graphicData>
          </a:graphic>
        </p:graphicFrame>
        <p:sp>
          <p:nvSpPr>
            <p:cNvPr id="5142" name="TextBox 26"/>
            <p:cNvSpPr txBox="1">
              <a:spLocks noChangeArrowheads="1"/>
            </p:cNvSpPr>
            <p:nvPr/>
          </p:nvSpPr>
          <p:spPr bwMode="auto">
            <a:xfrm>
              <a:off x="500034" y="4071942"/>
              <a:ext cx="1781270" cy="400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i="0" dirty="0" smtClean="0">
                  <a:solidFill>
                    <a:srgbClr val="FF0000"/>
                  </a:solidFill>
                  <a:latin typeface="Arial" pitchFamily="34" charset="0"/>
                  <a:ea typeface="新細明體" pitchFamily="18" charset="-120"/>
                  <a:cs typeface="Arial" pitchFamily="34" charset="0"/>
                </a:rPr>
                <a:t>Incoherence:</a:t>
              </a:r>
              <a:endParaRPr lang="en-US" sz="2000" b="1" i="0" dirty="0">
                <a:solidFill>
                  <a:srgbClr val="FF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endParaRPr>
            </a:p>
          </p:txBody>
        </p:sp>
        <p:sp>
          <p:nvSpPr>
            <p:cNvPr id="5143" name="TextBox 27"/>
            <p:cNvSpPr txBox="1">
              <a:spLocks noChangeArrowheads="1"/>
            </p:cNvSpPr>
            <p:nvPr/>
          </p:nvSpPr>
          <p:spPr bwMode="auto">
            <a:xfrm>
              <a:off x="2000232" y="4500570"/>
              <a:ext cx="1018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is small.</a:t>
              </a:r>
            </a:p>
          </p:txBody>
        </p:sp>
      </p:grpSp>
      <p:sp>
        <p:nvSpPr>
          <p:cNvPr id="5136" name="Right Arrow 39"/>
          <p:cNvSpPr>
            <a:spLocks noChangeArrowheads="1"/>
          </p:cNvSpPr>
          <p:nvPr/>
        </p:nvSpPr>
        <p:spPr bwMode="auto">
          <a:xfrm rot="-5400000">
            <a:off x="2143125" y="2857501"/>
            <a:ext cx="642937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5137" name="Right Arrow 40"/>
          <p:cNvSpPr>
            <a:spLocks noChangeArrowheads="1"/>
          </p:cNvSpPr>
          <p:nvPr/>
        </p:nvSpPr>
        <p:spPr bwMode="auto">
          <a:xfrm rot="-7658738">
            <a:off x="3902076" y="2749550"/>
            <a:ext cx="831850" cy="415925"/>
          </a:xfrm>
          <a:prstGeom prst="rightArrow">
            <a:avLst>
              <a:gd name="adj1" fmla="val 50000"/>
              <a:gd name="adj2" fmla="val 50093"/>
            </a:avLst>
          </a:prstGeom>
          <a:solidFill>
            <a:srgbClr val="FFFF00"/>
          </a:solidFill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5138" name="Text Box 80"/>
          <p:cNvSpPr txBox="1">
            <a:spLocks noChangeArrowheads="1"/>
          </p:cNvSpPr>
          <p:nvPr/>
        </p:nvSpPr>
        <p:spPr bwMode="auto">
          <a:xfrm>
            <a:off x="1139825" y="4811713"/>
            <a:ext cx="5078413" cy="3698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kumimoji="0" lang="en-US" altLang="zh-TW" sz="2000" i="0">
              <a:latin typeface="Arial" pitchFamily="34" charset="0"/>
            </a:endParaRPr>
          </a:p>
        </p:txBody>
      </p:sp>
      <p:sp>
        <p:nvSpPr>
          <p:cNvPr id="45" name="AutoShape 79"/>
          <p:cNvSpPr>
            <a:spLocks noChangeArrowheads="1"/>
          </p:cNvSpPr>
          <p:nvPr/>
        </p:nvSpPr>
        <p:spPr bwMode="auto">
          <a:xfrm>
            <a:off x="785813" y="5500688"/>
            <a:ext cx="7000875" cy="571500"/>
          </a:xfrm>
          <a:prstGeom prst="roundRect">
            <a:avLst>
              <a:gd name="adj" fmla="val 21116"/>
            </a:avLst>
          </a:prstGeom>
          <a:gradFill rotWithShape="0">
            <a:gsLst>
              <a:gs pos="0">
                <a:srgbClr val="BEFF88"/>
              </a:gs>
              <a:gs pos="100000">
                <a:srgbClr val="FFFFFF"/>
              </a:gs>
            </a:gsLst>
            <a:lin ang="0" scaled="1"/>
          </a:gradFill>
          <a:ln w="19050">
            <a:solidFill>
              <a:srgbClr val="448604"/>
            </a:solidFill>
            <a:round/>
            <a:headEnd/>
            <a:tailEnd/>
          </a:ln>
          <a:effectLst>
            <a:outerShdw dist="81320" dir="2319588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This concept can be applied to </a:t>
            </a:r>
            <a:r>
              <a:rPr lang="en-US" altLang="zh-TW" sz="2000" b="1" i="0" dirty="0">
                <a:solidFill>
                  <a:srgbClr val="3333FF"/>
                </a:solidFill>
                <a:latin typeface="Arial" pitchFamily="34" charset="0"/>
                <a:ea typeface="AppleMyungjo" charset="-127"/>
                <a:cs typeface="+mn-cs"/>
              </a:rPr>
              <a:t>sampling</a:t>
            </a: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 and </a:t>
            </a:r>
            <a:r>
              <a:rPr lang="en-US" altLang="zh-TW" sz="2000" b="1" i="0" dirty="0">
                <a:solidFill>
                  <a:srgbClr val="3333FF"/>
                </a:solidFill>
                <a:latin typeface="Arial" pitchFamily="34" charset="0"/>
                <a:ea typeface="AppleMyungjo" charset="-127"/>
                <a:cs typeface="+mn-cs"/>
              </a:rPr>
              <a:t>compression</a:t>
            </a: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.</a:t>
            </a:r>
            <a:endParaRPr lang="zh-TW" altLang="en-US" sz="2000" i="0" dirty="0">
              <a:solidFill>
                <a:srgbClr val="1A1A30"/>
              </a:solidFill>
              <a:latin typeface="Arial" pitchFamily="34" charset="0"/>
              <a:ea typeface="AppleMyungjo" charset="-127"/>
              <a:cs typeface="+mn-cs"/>
            </a:endParaRPr>
          </a:p>
        </p:txBody>
      </p:sp>
      <p:sp>
        <p:nvSpPr>
          <p:cNvPr id="46" name="AutoShape 79"/>
          <p:cNvSpPr>
            <a:spLocks noChangeArrowheads="1"/>
          </p:cNvSpPr>
          <p:nvPr/>
        </p:nvSpPr>
        <p:spPr bwMode="auto">
          <a:xfrm>
            <a:off x="785813" y="4535488"/>
            <a:ext cx="7000875" cy="785812"/>
          </a:xfrm>
          <a:prstGeom prst="roundRect">
            <a:avLst>
              <a:gd name="adj" fmla="val 21116"/>
            </a:avLst>
          </a:prstGeom>
          <a:gradFill rotWithShape="0">
            <a:gsLst>
              <a:gs pos="0">
                <a:srgbClr val="BEFF88"/>
              </a:gs>
              <a:gs pos="100000">
                <a:srgbClr val="FFFFFF"/>
              </a:gs>
            </a:gsLst>
            <a:lin ang="0" scaled="1"/>
          </a:gradFill>
          <a:ln w="19050">
            <a:solidFill>
              <a:srgbClr val="448604"/>
            </a:solidFill>
            <a:round/>
            <a:headEnd/>
            <a:tailEnd/>
          </a:ln>
          <a:effectLst>
            <a:outerShdw dist="81320" dir="2319588" algn="ctr" rotWithShape="0">
              <a:srgbClr val="B3B3B3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Given </a:t>
            </a:r>
            <a:r>
              <a:rPr lang="en-US" altLang="zh-TW" sz="2000" b="1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y</a:t>
            </a: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 and </a:t>
            </a:r>
            <a:r>
              <a:rPr lang="en-US" altLang="zh-TW" sz="2000" b="1" i="0" dirty="0">
                <a:solidFill>
                  <a:srgbClr val="1A1A30"/>
                </a:solidFill>
                <a:latin typeface="Symbol" pitchFamily="18" charset="2"/>
                <a:ea typeface="AppleMyungjo" charset="-127"/>
                <a:cs typeface="+mn-cs"/>
              </a:rPr>
              <a:t>F</a:t>
            </a: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, </a:t>
            </a:r>
            <a:r>
              <a:rPr lang="en-US" altLang="zh-TW" sz="2000" b="1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s</a:t>
            </a: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 can be </a:t>
            </a:r>
            <a:r>
              <a:rPr lang="en-US" altLang="zh-TW" sz="2000" b="1" i="0" dirty="0">
                <a:solidFill>
                  <a:srgbClr val="FF0000"/>
                </a:solidFill>
                <a:latin typeface="Arial" pitchFamily="34" charset="0"/>
                <a:ea typeface="AppleMyungjo" charset="-127"/>
                <a:cs typeface="+mn-cs"/>
              </a:rPr>
              <a:t>perfectly recovered </a:t>
            </a: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</a:rPr>
              <a:t>by </a:t>
            </a:r>
          </a:p>
          <a:p>
            <a:pPr>
              <a:defRPr/>
            </a:pPr>
            <a:r>
              <a:rPr lang="en-US" altLang="zh-TW" sz="2000" b="1" i="0" dirty="0">
                <a:solidFill>
                  <a:srgbClr val="3333FF"/>
                </a:solidFill>
                <a:latin typeface="Arial" pitchFamily="34" charset="0"/>
                <a:ea typeface="AppleMyungjo" charset="-127"/>
              </a:rPr>
              <a:t>sparse approximation</a:t>
            </a: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</a:rPr>
              <a:t> methods </a:t>
            </a: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even when dim(</a:t>
            </a:r>
            <a:r>
              <a:rPr lang="en-US" altLang="zh-TW" sz="2000" b="1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y</a:t>
            </a: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)&lt;dim(</a:t>
            </a:r>
            <a:r>
              <a:rPr lang="en-US" altLang="zh-TW" sz="2000" b="1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s</a:t>
            </a:r>
            <a:r>
              <a:rPr lang="en-US" altLang="zh-TW" sz="2000" i="0" dirty="0">
                <a:solidFill>
                  <a:srgbClr val="1A1A30"/>
                </a:solidFill>
                <a:latin typeface="Arial" pitchFamily="34" charset="0"/>
                <a:ea typeface="AppleMyungjo" charset="-127"/>
                <a:cs typeface="+mn-cs"/>
              </a:rPr>
              <a:t>).</a:t>
            </a:r>
            <a:endParaRPr lang="zh-TW" altLang="en-US" sz="2000" i="0" dirty="0">
              <a:solidFill>
                <a:srgbClr val="1A1A30"/>
              </a:solidFill>
              <a:latin typeface="Arial" pitchFamily="34" charset="0"/>
              <a:ea typeface="AppleMyungjo" charset="-127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Arial" pitchFamily="34" charset="0"/>
              </a:rPr>
              <a:t>Review: Compressed Sensing in Radar</a:t>
            </a:r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73AF0D-A60B-4EB4-9412-291A8B237D5E}" type="slidenum">
              <a:rPr lang="en-US" altLang="ja-JP" smtClean="0">
                <a:ea typeface="AppleMyungjo"/>
                <a:cs typeface="AppleMyungjo"/>
              </a:rPr>
              <a:pPr/>
              <a:t>9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8806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Asilomar 2008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88069" name="Rectangle 28"/>
          <p:cNvSpPr>
            <a:spLocks noChangeArrowheads="1"/>
          </p:cNvSpPr>
          <p:nvPr/>
        </p:nvSpPr>
        <p:spPr bwMode="auto">
          <a:xfrm>
            <a:off x="285750" y="1357313"/>
            <a:ext cx="34353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>
                <a:latin typeface="Arial" pitchFamily="34" charset="0"/>
              </a:rPr>
              <a:t>[Herman &amp; Strohmer08]</a:t>
            </a:r>
            <a:endParaRPr lang="en-US" i="0"/>
          </a:p>
        </p:txBody>
      </p:sp>
      <p:grpSp>
        <p:nvGrpSpPr>
          <p:cNvPr id="88070" name="Group 50"/>
          <p:cNvGrpSpPr>
            <a:grpSpLocks/>
          </p:cNvGrpSpPr>
          <p:nvPr/>
        </p:nvGrpSpPr>
        <p:grpSpPr bwMode="auto">
          <a:xfrm>
            <a:off x="785813" y="2071688"/>
            <a:ext cx="417512" cy="430212"/>
            <a:chOff x="857224" y="2143116"/>
            <a:chExt cx="416905" cy="430216"/>
          </a:xfrm>
        </p:grpSpPr>
        <p:cxnSp>
          <p:nvCxnSpPr>
            <p:cNvPr id="88112" name="Straight Connector 35"/>
            <p:cNvCxnSpPr>
              <a:cxnSpLocks noChangeShapeType="1"/>
            </p:cNvCxnSpPr>
            <p:nvPr/>
          </p:nvCxnSpPr>
          <p:spPr bwMode="auto">
            <a:xfrm>
              <a:off x="857224" y="2571744"/>
              <a:ext cx="285752" cy="158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88113" name="Group 49"/>
            <p:cNvGrpSpPr>
              <a:grpSpLocks/>
            </p:cNvGrpSpPr>
            <p:nvPr/>
          </p:nvGrpSpPr>
          <p:grpSpPr bwMode="auto">
            <a:xfrm>
              <a:off x="988377" y="2143116"/>
              <a:ext cx="285752" cy="429422"/>
              <a:chOff x="988377" y="2143116"/>
              <a:chExt cx="285752" cy="429422"/>
            </a:xfrm>
          </p:grpSpPr>
          <p:cxnSp>
            <p:nvCxnSpPr>
              <p:cNvPr id="88114" name="Straight Connector 41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1035025" y="2464587"/>
                <a:ext cx="215108" cy="794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88115" name="Isosceles Triangle 42"/>
              <p:cNvSpPr>
                <a:spLocks noChangeArrowheads="1"/>
              </p:cNvSpPr>
              <p:nvPr/>
            </p:nvSpPr>
            <p:spPr bwMode="auto">
              <a:xfrm flipV="1">
                <a:off x="988377" y="2143116"/>
                <a:ext cx="285752" cy="214314"/>
              </a:xfrm>
              <a:prstGeom prst="triangle">
                <a:avLst>
                  <a:gd name="adj" fmla="val 50000"/>
                </a:avLst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 i="0">
                  <a:latin typeface="Arial" pitchFamily="34" charset="0"/>
                </a:endParaRPr>
              </a:p>
            </p:txBody>
          </p:sp>
        </p:grpSp>
      </p:grpSp>
      <p:cxnSp>
        <p:nvCxnSpPr>
          <p:cNvPr id="88071" name="Straight Arrow Connector 52"/>
          <p:cNvCxnSpPr>
            <a:cxnSpLocks noChangeShapeType="1"/>
          </p:cNvCxnSpPr>
          <p:nvPr/>
        </p:nvCxnSpPr>
        <p:spPr bwMode="auto">
          <a:xfrm>
            <a:off x="1643063" y="2214563"/>
            <a:ext cx="1071562" cy="158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88072" name="Straight Arrow Connector 54"/>
          <p:cNvCxnSpPr>
            <a:cxnSpLocks noChangeShapeType="1"/>
          </p:cNvCxnSpPr>
          <p:nvPr/>
        </p:nvCxnSpPr>
        <p:spPr bwMode="auto">
          <a:xfrm rot="10800000">
            <a:off x="1643063" y="2428875"/>
            <a:ext cx="1071562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88073" name="TextBox 55"/>
          <p:cNvSpPr txBox="1">
            <a:spLocks noChangeArrowheads="1"/>
          </p:cNvSpPr>
          <p:nvPr/>
        </p:nvSpPr>
        <p:spPr bwMode="auto">
          <a:xfrm>
            <a:off x="1928813" y="1857375"/>
            <a:ext cx="341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u</a:t>
            </a:r>
          </a:p>
        </p:txBody>
      </p:sp>
      <p:sp>
        <p:nvSpPr>
          <p:cNvPr id="88074" name="TextBox 56"/>
          <p:cNvSpPr txBox="1">
            <a:spLocks noChangeArrowheads="1"/>
          </p:cNvSpPr>
          <p:nvPr/>
        </p:nvSpPr>
        <p:spPr bwMode="auto">
          <a:xfrm>
            <a:off x="1944688" y="2386013"/>
            <a:ext cx="327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y</a:t>
            </a:r>
          </a:p>
        </p:txBody>
      </p:sp>
      <p:sp>
        <p:nvSpPr>
          <p:cNvPr id="88075" name="Oval 58"/>
          <p:cNvSpPr>
            <a:spLocks noChangeArrowheads="1"/>
          </p:cNvSpPr>
          <p:nvPr/>
        </p:nvSpPr>
        <p:spPr bwMode="auto">
          <a:xfrm>
            <a:off x="3000375" y="2143125"/>
            <a:ext cx="214313" cy="214313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88076" name="Oval 59"/>
          <p:cNvSpPr>
            <a:spLocks noChangeArrowheads="1"/>
          </p:cNvSpPr>
          <p:nvPr/>
        </p:nvSpPr>
        <p:spPr bwMode="auto">
          <a:xfrm>
            <a:off x="3714750" y="2143125"/>
            <a:ext cx="214313" cy="214313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88077" name="Oval 60"/>
          <p:cNvSpPr>
            <a:spLocks noChangeArrowheads="1"/>
          </p:cNvSpPr>
          <p:nvPr/>
        </p:nvSpPr>
        <p:spPr bwMode="auto">
          <a:xfrm>
            <a:off x="4071938" y="2143125"/>
            <a:ext cx="214312" cy="214313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88078" name="Left Brace 61"/>
          <p:cNvSpPr>
            <a:spLocks/>
          </p:cNvSpPr>
          <p:nvPr/>
        </p:nvSpPr>
        <p:spPr bwMode="auto">
          <a:xfrm rot="-5400000">
            <a:off x="3821907" y="1535906"/>
            <a:ext cx="285750" cy="1928813"/>
          </a:xfrm>
          <a:prstGeom prst="leftBrace">
            <a:avLst>
              <a:gd name="adj1" fmla="val 8344"/>
              <a:gd name="adj2" fmla="val 50000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sp>
        <p:nvSpPr>
          <p:cNvPr id="88079" name="TextBox 62"/>
          <p:cNvSpPr txBox="1">
            <a:spLocks noChangeArrowheads="1"/>
          </p:cNvSpPr>
          <p:nvPr/>
        </p:nvSpPr>
        <p:spPr bwMode="auto">
          <a:xfrm>
            <a:off x="3616325" y="2571750"/>
            <a:ext cx="812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Arial" pitchFamily="34" charset="0"/>
                <a:ea typeface="新細明體" pitchFamily="18" charset="-120"/>
                <a:cs typeface="Arial" pitchFamily="34" charset="0"/>
              </a:rPr>
              <a:t>targets</a:t>
            </a:r>
          </a:p>
        </p:txBody>
      </p:sp>
      <p:sp>
        <p:nvSpPr>
          <p:cNvPr id="88080" name="Oval 151"/>
          <p:cNvSpPr>
            <a:spLocks noChangeArrowheads="1"/>
          </p:cNvSpPr>
          <p:nvPr/>
        </p:nvSpPr>
        <p:spPr bwMode="auto">
          <a:xfrm>
            <a:off x="4714875" y="2143125"/>
            <a:ext cx="214313" cy="214313"/>
          </a:xfrm>
          <a:prstGeom prst="ellipse">
            <a:avLst/>
          </a:prstGeom>
          <a:solidFill>
            <a:schemeClr val="tx1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i="0">
              <a:latin typeface="Arial" pitchFamily="34" charset="0"/>
            </a:endParaRPr>
          </a:p>
        </p:txBody>
      </p:sp>
      <p:grpSp>
        <p:nvGrpSpPr>
          <p:cNvPr id="88081" name="Group 155"/>
          <p:cNvGrpSpPr>
            <a:grpSpLocks/>
          </p:cNvGrpSpPr>
          <p:nvPr/>
        </p:nvGrpSpPr>
        <p:grpSpPr bwMode="auto">
          <a:xfrm>
            <a:off x="5408613" y="1428750"/>
            <a:ext cx="3092450" cy="1881188"/>
            <a:chOff x="3885105" y="3733388"/>
            <a:chExt cx="3091969" cy="1881966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4691430" y="4238422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4691430" y="4390885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691430" y="4543348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4691430" y="4676753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4691430" y="4829216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691430" y="4981679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4691430" y="5134142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4691430" y="5286605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4691430" y="5458126"/>
              <a:ext cx="2285644" cy="15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4080697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>
              <a:off x="4233073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4394973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>
              <a:off x="4547349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>
              <a:off x="4699726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>
              <a:off x="4852102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5400000">
              <a:off x="5004478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5400000">
              <a:off x="5156854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>
              <a:off x="5309231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5461607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5400000">
              <a:off x="5613983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>
              <a:off x="5766360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>
              <a:off x="5918736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5400000">
              <a:off x="6071112" y="4828422"/>
              <a:ext cx="152463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Oval 144"/>
            <p:cNvSpPr/>
            <p:nvPr/>
          </p:nvSpPr>
          <p:spPr>
            <a:xfrm>
              <a:off x="6397726" y="4857803"/>
              <a:ext cx="114282" cy="1143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5481882" y="4695811"/>
              <a:ext cx="114282" cy="1143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5950121" y="4411531"/>
              <a:ext cx="114282" cy="1143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6538992" y="5010266"/>
              <a:ext cx="114282" cy="11434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8109" name="Rectangle 152"/>
            <p:cNvSpPr>
              <a:spLocks noChangeArrowheads="1"/>
            </p:cNvSpPr>
            <p:nvPr/>
          </p:nvSpPr>
          <p:spPr bwMode="auto">
            <a:xfrm>
              <a:off x="4714876" y="4071942"/>
              <a:ext cx="2260355" cy="1543412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endParaRPr lang="en-US" i="0">
                <a:latin typeface="Arial" pitchFamily="34" charset="0"/>
              </a:endParaRPr>
            </a:p>
          </p:txBody>
        </p:sp>
        <p:sp>
          <p:nvSpPr>
            <p:cNvPr id="88110" name="TextBox 153"/>
            <p:cNvSpPr txBox="1">
              <a:spLocks noChangeArrowheads="1"/>
            </p:cNvSpPr>
            <p:nvPr/>
          </p:nvSpPr>
          <p:spPr bwMode="auto">
            <a:xfrm>
              <a:off x="5330593" y="3733388"/>
              <a:ext cx="78739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Range</a:t>
              </a:r>
            </a:p>
          </p:txBody>
        </p:sp>
        <p:sp>
          <p:nvSpPr>
            <p:cNvPr id="88111" name="TextBox 154"/>
            <p:cNvSpPr txBox="1">
              <a:spLocks noChangeArrowheads="1"/>
            </p:cNvSpPr>
            <p:nvPr/>
          </p:nvSpPr>
          <p:spPr bwMode="auto">
            <a:xfrm>
              <a:off x="3885105" y="4643446"/>
              <a:ext cx="90120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i="0">
                  <a:latin typeface="Arial" pitchFamily="34" charset="0"/>
                  <a:ea typeface="新細明體" pitchFamily="18" charset="-120"/>
                  <a:cs typeface="Arial" pitchFamily="34" charset="0"/>
                </a:rPr>
                <a:t>Doppler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Georgia Bold"/>
        <a:ea typeface="AppleMyungjo"/>
        <a:cs typeface=""/>
      </a:majorFont>
      <a:minorFont>
        <a:latin typeface="Georgia"/>
        <a:ea typeface="AppleMyungj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rgbClr val="408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ppleMyungjo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rgbClr val="408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ppleMyungjo" charset="-127"/>
          </a:defRPr>
        </a:defPPr>
      </a:lstStyle>
    </a:lnDef>
    <a:txDef>
      <a:spPr bwMode="auto">
        <a:noFill/>
        <a:ln>
          <a:miter lim="800000"/>
          <a:headEnd/>
          <a:tailEnd/>
        </a:ln>
      </a:spPr>
      <a:bodyPr/>
      <a:lstStyle>
        <a:defPPr algn="l">
          <a:defRPr sz="1400" b="1" i="0" dirty="0">
            <a:latin typeface="Georgia" pitchFamily="18" charset="0"/>
            <a:ea typeface="新細明體" charset="-120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42305</TotalTime>
  <Words>2213</Words>
  <Application>Microsoft PowerPoint</Application>
  <PresentationFormat>如螢幕大小 (4:3)</PresentationFormat>
  <Paragraphs>597</Paragraphs>
  <Slides>66</Slides>
  <Notes>5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66</vt:i4>
      </vt:variant>
    </vt:vector>
  </HeadingPairs>
  <TitlesOfParts>
    <vt:vector size="69" baseType="lpstr">
      <vt:lpstr>Blank Presentation</vt:lpstr>
      <vt:lpstr>Equation</vt:lpstr>
      <vt:lpstr>方程式</vt:lpstr>
      <vt:lpstr>Compressed Sensing in  MIMO Radar</vt:lpstr>
      <vt:lpstr>Outline</vt:lpstr>
      <vt:lpstr>Review of the keywords: Compressed sensing,      MIMO Radar</vt:lpstr>
      <vt:lpstr>Brief Review of Compressed Sensing</vt:lpstr>
      <vt:lpstr>Brief Review of Compressed Sensing</vt:lpstr>
      <vt:lpstr>Brief Review of Compressed Sensing</vt:lpstr>
      <vt:lpstr>Brief Review of Compressed Sensing</vt:lpstr>
      <vt:lpstr>Brief Review of Compressed Sensing</vt:lpstr>
      <vt:lpstr>Review: Compressed Sensing in Radar</vt:lpstr>
      <vt:lpstr>Review: Compressed Sensing in Radar</vt:lpstr>
      <vt:lpstr>Review: Compressed Sensing in Radar</vt:lpstr>
      <vt:lpstr>Review: Compressed Sensing in Radar</vt:lpstr>
      <vt:lpstr>Review: Compressed Sensing in Radar</vt:lpstr>
      <vt:lpstr>Brief Review of MIMO Radar</vt:lpstr>
      <vt:lpstr>Compressed Sensing in MIMO Radar</vt:lpstr>
      <vt:lpstr>MIMO Radar Signal Model </vt:lpstr>
      <vt:lpstr>MIMO Radar Signal Model </vt:lpstr>
      <vt:lpstr>MIMO Radar Signal Model </vt:lpstr>
      <vt:lpstr>MIMO Radar Signal Model </vt:lpstr>
      <vt:lpstr>MIMO Radar Signal Model </vt:lpstr>
      <vt:lpstr>MIMO Radar Signal Model </vt:lpstr>
      <vt:lpstr>MIMO Radar Signal Model </vt:lpstr>
      <vt:lpstr>MIMO Radar Signal Model </vt:lpstr>
      <vt:lpstr>MIMO Radar Signal Model </vt:lpstr>
      <vt:lpstr>MIMO Radar Signal Model </vt:lpstr>
      <vt:lpstr>MIMO Radar Signal Model </vt:lpstr>
      <vt:lpstr>MIMO Radar Signal Model </vt:lpstr>
      <vt:lpstr>MIMO Radar Signal Model </vt:lpstr>
      <vt:lpstr>MIMO Radar Signal Model </vt:lpstr>
      <vt:lpstr>MIMO Radar Signal Model </vt:lpstr>
      <vt:lpstr>Compressed Sensing MIMO Radar Receiver</vt:lpstr>
      <vt:lpstr>Compressed Sensing MIMO Radar Receiver</vt:lpstr>
      <vt:lpstr>Compressed Sensing MIMO Radar Receiver</vt:lpstr>
      <vt:lpstr>Compressed Sensing MIMO Radar Receiver</vt:lpstr>
      <vt:lpstr>Compressed Sensing MIMO Radar Receiver</vt:lpstr>
      <vt:lpstr>Compressed Sensing MIMO Radar Receiver</vt:lpstr>
      <vt:lpstr>Compressed Sensing MIMO Radar Receiver</vt:lpstr>
      <vt:lpstr>Compressed Sensing MIMO Radar Receiver</vt:lpstr>
      <vt:lpstr>Waveform Optimization</vt:lpstr>
      <vt:lpstr>Waveform Optimization</vt:lpstr>
      <vt:lpstr>Waveform Optimization</vt:lpstr>
      <vt:lpstr>Waveform Optimization: Dimension Reduction</vt:lpstr>
      <vt:lpstr>Waveform Optimization: Dimension Reduction</vt:lpstr>
      <vt:lpstr>Waveform Optimization: Dimension Reduction</vt:lpstr>
      <vt:lpstr>Waveform Optimization: Dimension Reduction</vt:lpstr>
      <vt:lpstr>Waveform Optimization: Dimension Reduction</vt:lpstr>
      <vt:lpstr>Waveform Optimization: Beamforming</vt:lpstr>
      <vt:lpstr>Waveform Optimization: Beamforming</vt:lpstr>
      <vt:lpstr>Waveform Optimization: Cost function</vt:lpstr>
      <vt:lpstr>Waveform Optimization: Cost function</vt:lpstr>
      <vt:lpstr>Waveform Optimization: Cost function</vt:lpstr>
      <vt:lpstr>Phase Hopping Waveform</vt:lpstr>
      <vt:lpstr>Phase Hopping Waveform</vt:lpstr>
      <vt:lpstr>Phase Hopping Waveform</vt:lpstr>
      <vt:lpstr>Simulated Annealing Algorithm</vt:lpstr>
      <vt:lpstr>Example: Histogram of correlations</vt:lpstr>
      <vt:lpstr>Example: Histogram of correlations</vt:lpstr>
      <vt:lpstr>Example: Histogram of correlations</vt:lpstr>
      <vt:lpstr>Example: Recovering Target Scene</vt:lpstr>
      <vt:lpstr>Example: Recovering Target Scene</vt:lpstr>
      <vt:lpstr>Example: Recovering Target Scene</vt:lpstr>
      <vt:lpstr>Example: Recovering Target Scene</vt:lpstr>
      <vt:lpstr>Conclusion</vt:lpstr>
      <vt:lpstr>Thank You!</vt:lpstr>
      <vt:lpstr>Simulated Annealing Algorithm</vt:lpstr>
      <vt:lpstr>Simulated Annealing Algorithm</vt:lpstr>
    </vt:vector>
  </TitlesOfParts>
  <Company>Caltech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Byung-Jun Yoon</dc:creator>
  <cp:lastModifiedBy>Scott</cp:lastModifiedBy>
  <cp:revision>10427</cp:revision>
  <cp:lastPrinted>2005-05-11T00:28:36Z</cp:lastPrinted>
  <dcterms:created xsi:type="dcterms:W3CDTF">2005-04-01T21:58:21Z</dcterms:created>
  <dcterms:modified xsi:type="dcterms:W3CDTF">2008-10-25T21:48:07Z</dcterms:modified>
</cp:coreProperties>
</file>