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7" r:id="rId2"/>
    <p:sldId id="597" r:id="rId3"/>
    <p:sldId id="733" r:id="rId4"/>
    <p:sldId id="739" r:id="rId5"/>
    <p:sldId id="923" r:id="rId6"/>
    <p:sldId id="921" r:id="rId7"/>
    <p:sldId id="922" r:id="rId8"/>
    <p:sldId id="820" r:id="rId9"/>
    <p:sldId id="924" r:id="rId10"/>
    <p:sldId id="925" r:id="rId11"/>
    <p:sldId id="821" r:id="rId12"/>
    <p:sldId id="926" r:id="rId13"/>
    <p:sldId id="822" r:id="rId14"/>
    <p:sldId id="927" r:id="rId15"/>
    <p:sldId id="928" r:id="rId16"/>
    <p:sldId id="823" r:id="rId17"/>
    <p:sldId id="931" r:id="rId18"/>
    <p:sldId id="930" r:id="rId19"/>
    <p:sldId id="932" r:id="rId20"/>
    <p:sldId id="933" r:id="rId21"/>
    <p:sldId id="934" r:id="rId22"/>
    <p:sldId id="819" r:id="rId23"/>
    <p:sldId id="935" r:id="rId24"/>
    <p:sldId id="936" r:id="rId25"/>
    <p:sldId id="937" r:id="rId26"/>
    <p:sldId id="845" r:id="rId27"/>
    <p:sldId id="880" r:id="rId28"/>
    <p:sldId id="938" r:id="rId29"/>
    <p:sldId id="939" r:id="rId30"/>
    <p:sldId id="940" r:id="rId31"/>
    <p:sldId id="957" r:id="rId32"/>
    <p:sldId id="958" r:id="rId33"/>
    <p:sldId id="960" r:id="rId34"/>
    <p:sldId id="961" r:id="rId35"/>
    <p:sldId id="959" r:id="rId36"/>
    <p:sldId id="944" r:id="rId37"/>
    <p:sldId id="946" r:id="rId38"/>
    <p:sldId id="964" r:id="rId39"/>
    <p:sldId id="947" r:id="rId40"/>
    <p:sldId id="948" r:id="rId41"/>
    <p:sldId id="887" r:id="rId42"/>
    <p:sldId id="950" r:id="rId43"/>
    <p:sldId id="951" r:id="rId44"/>
    <p:sldId id="952" r:id="rId45"/>
    <p:sldId id="949" r:id="rId46"/>
    <p:sldId id="953" r:id="rId47"/>
    <p:sldId id="954" r:id="rId48"/>
    <p:sldId id="884" r:id="rId49"/>
    <p:sldId id="962" r:id="rId50"/>
    <p:sldId id="963" r:id="rId51"/>
    <p:sldId id="965" r:id="rId52"/>
    <p:sldId id="966" r:id="rId53"/>
    <p:sldId id="912" r:id="rId54"/>
    <p:sldId id="836" r:id="rId55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1pPr>
    <a:lvl2pPr marL="4572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2pPr>
    <a:lvl3pPr marL="9144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3pPr>
    <a:lvl4pPr marL="13716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4pPr>
    <a:lvl5pPr marL="1828800" algn="l" rtl="0" fontAlgn="base">
      <a:spcBef>
        <a:spcPct val="0"/>
      </a:spcBef>
      <a:spcAft>
        <a:spcPct val="0"/>
      </a:spcAft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5pPr>
    <a:lvl6pPr marL="22860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6pPr>
    <a:lvl7pPr marL="27432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7pPr>
    <a:lvl8pPr marL="32004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8pPr>
    <a:lvl9pPr marL="3657600" algn="l" defTabSz="914400" rtl="0" eaLnBrk="1" latinLnBrk="0" hangingPunct="1">
      <a:defRPr kumimoji="1" sz="2400" i="1" kern="1200">
        <a:solidFill>
          <a:schemeClr val="tx1"/>
        </a:solidFill>
        <a:latin typeface="Georgia Bold"/>
        <a:ea typeface="AppleMyungjo"/>
        <a:cs typeface="AppleMyungj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66FF33"/>
    <a:srgbClr val="CCFFFF"/>
    <a:srgbClr val="CCFF99"/>
    <a:srgbClr val="FFE0A4"/>
    <a:srgbClr val="CC00CC"/>
    <a:srgbClr val="6633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 autoAdjust="0"/>
    <p:restoredTop sz="96774" autoAdjust="0"/>
  </p:normalViewPr>
  <p:slideViewPr>
    <p:cSldViewPr>
      <p:cViewPr varScale="1">
        <p:scale>
          <a:sx n="77" d="100"/>
          <a:sy n="77" d="100"/>
        </p:scale>
        <p:origin x="-822" y="-84"/>
      </p:cViewPr>
      <p:guideLst>
        <p:guide orient="horz" pos="2496"/>
        <p:guide pos="288"/>
      </p:guideLst>
    </p:cSldViewPr>
  </p:slideViewPr>
  <p:outlineViewPr>
    <p:cViewPr>
      <p:scale>
        <a:sx n="33" d="100"/>
        <a:sy n="33" d="100"/>
      </p:scale>
      <p:origin x="0" y="3072"/>
    </p:cViewPr>
    <p:sldLst>
      <p:sld r:id="rId1" collapse="1"/>
    </p:sldLst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18368"/>
    </p:cViewPr>
  </p:sorterViewPr>
  <p:notesViewPr>
    <p:cSldViewPr>
      <p:cViewPr varScale="1">
        <p:scale>
          <a:sx n="72" d="100"/>
          <a:sy n="72" d="100"/>
        </p:scale>
        <p:origin x="-2148" y="-90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9.wmf"/><Relationship Id="rId1" Type="http://schemas.openxmlformats.org/officeDocument/2006/relationships/image" Target="../media/image1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wmf"/><Relationship Id="rId1" Type="http://schemas.openxmlformats.org/officeDocument/2006/relationships/image" Target="../media/image1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wmf"/><Relationship Id="rId1" Type="http://schemas.openxmlformats.org/officeDocument/2006/relationships/image" Target="../media/image6.wmf"/><Relationship Id="rId4" Type="http://schemas.openxmlformats.org/officeDocument/2006/relationships/image" Target="../media/image2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91D1CA8E-4D1A-459F-A07D-0B00F52F392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0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00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0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5" tIns="49518" rIns="99035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i="0">
                <a:latin typeface="Times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DFAD74DE-2E6E-48B4-972B-926CB51A1D6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A41D3-6EEA-451A-8784-2CD89824EC6B}" type="slidenum">
              <a:rPr lang="zh-TW" altLang="en-US" smtClean="0">
                <a:latin typeface="Times"/>
                <a:ea typeface="AppleMyungjo"/>
                <a:cs typeface="AppleMyungjo"/>
              </a:rPr>
              <a:pPr/>
              <a:t>1</a:t>
            </a:fld>
            <a:endParaRPr lang="en-US" altLang="zh-TW" smtClean="0">
              <a:latin typeface="Times"/>
              <a:ea typeface="AppleMyungjo"/>
              <a:cs typeface="AppleMyungjo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zh-TW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Times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6195-44D9-45D0-A925-38CB7217C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3A402-FE5E-452C-BD90-17B541DDA3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152650" cy="5943600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28600"/>
            <a:ext cx="6305550" cy="5943600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5F80B-493A-4836-BB19-460775467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914400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229100" cy="48006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7C3BB-7D86-4AEF-8EAD-B23010030E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800" y="228600"/>
            <a:ext cx="8610600" cy="9144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3716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86300" y="3848100"/>
            <a:ext cx="4229100" cy="2324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66C-DC88-438F-AAA2-BEA1ABC3EF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zh-TW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AF31E-FFBF-4CA1-AA9D-B08BDB2A97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ICASSP </a:t>
            </a:r>
            <a:r>
              <a:rPr lang="en-US" altLang="zh-TW" smtClean="0">
                <a:solidFill>
                  <a:srgbClr val="2B2C47"/>
                </a:solidFill>
              </a:rPr>
              <a:t>2009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FEA4B-6F08-400F-9EAA-E3CC8FD25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09F50-3A58-405C-8B36-080F6E5924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C2CF-75C6-4E4B-AE08-33EC16990C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BDED3-7A69-447E-9FF4-958B1FCD12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89455-F0E9-4DA8-B76C-ADC5D6F007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FB020-2B1F-4BC4-A154-E1C182BC64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67978-5D00-4D54-8028-FB1C156DD2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400" b="1" i="0">
                <a:latin typeface="Georgia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</a:t>
            </a:r>
            <a:r>
              <a:rPr lang="en-US" altLang="zh-TW" err="1">
                <a:solidFill>
                  <a:srgbClr val="2B2C47"/>
                </a:solidFill>
              </a:rPr>
              <a:t>Asilomar</a:t>
            </a:r>
            <a:r>
              <a:rPr lang="en-US" altLang="zh-TW">
                <a:solidFill>
                  <a:srgbClr val="2B2C47"/>
                </a:solidFill>
              </a:rPr>
              <a:t> Conference 2007</a:t>
            </a:r>
            <a:endParaRPr lang="en-US" altLang="zh-TW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8600"/>
            <a:ext cx="861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61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334125"/>
            <a:ext cx="9588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0">
                <a:solidFill>
                  <a:srgbClr val="2B2C47"/>
                </a:solidFill>
                <a:latin typeface="Georgia" pitchFamily="18" charset="0"/>
                <a:ea typeface="AppleMyungjo" charset="-127"/>
                <a:cs typeface="+mn-cs"/>
              </a:defRPr>
            </a:lvl1pPr>
          </a:lstStyle>
          <a:p>
            <a:pPr>
              <a:defRPr/>
            </a:pPr>
            <a:fld id="{21E1B46A-B043-4136-B8D1-81C3A4E73B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43013" name="Group 9"/>
          <p:cNvGrpSpPr>
            <a:grpSpLocks/>
          </p:cNvGrpSpPr>
          <p:nvPr/>
        </p:nvGrpSpPr>
        <p:grpSpPr bwMode="auto">
          <a:xfrm>
            <a:off x="304800" y="1141413"/>
            <a:ext cx="8610600" cy="76200"/>
            <a:chOff x="192" y="768"/>
            <a:chExt cx="5424" cy="48"/>
          </a:xfrm>
        </p:grpSpPr>
        <p:sp>
          <p:nvSpPr>
            <p:cNvPr id="1031" name="Line 7"/>
            <p:cNvSpPr>
              <a:spLocks noChangeShapeType="1"/>
            </p:cNvSpPr>
            <p:nvPr userDrawn="1"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i="0">
                <a:latin typeface="Arial" charset="0"/>
                <a:ea typeface="AppleMyungjo" charset="-127"/>
                <a:cs typeface="+mn-cs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 userDrawn="1"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TW" altLang="en-US" i="0">
                <a:latin typeface="Arial" pitchFamily="34" charset="0"/>
                <a:ea typeface="AppleMyungjo" charset="-127"/>
                <a:cs typeface="+mn-cs"/>
              </a:endParaRPr>
            </a:p>
          </p:txBody>
        </p:sp>
      </p:grp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" y="6257925"/>
            <a:ext cx="8610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en-US" i="0">
              <a:latin typeface="Arial" charset="0"/>
              <a:ea typeface="AppleMyungjo" charset="-127"/>
              <a:cs typeface="+mn-cs"/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34125"/>
            <a:ext cx="758031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1" i="0">
                <a:latin typeface="+mn-lt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zh-TW"/>
              <a:t>Chun-Yang Chen, Caltech DSP Lab </a:t>
            </a:r>
            <a:r>
              <a:rPr lang="en-US" altLang="zh-TW">
                <a:solidFill>
                  <a:srgbClr val="2B2C47"/>
                </a:solidFill>
              </a:rPr>
              <a:t>| Asilomar Conference 2007</a:t>
            </a:r>
            <a:endParaRPr lang="en-US" altLang="zh-TW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4" r:id="rId1"/>
    <p:sldLayoutId id="2147484525" r:id="rId2"/>
    <p:sldLayoutId id="2147484526" r:id="rId3"/>
    <p:sldLayoutId id="2147484527" r:id="rId4"/>
    <p:sldLayoutId id="2147484528" r:id="rId5"/>
    <p:sldLayoutId id="2147484529" r:id="rId6"/>
    <p:sldLayoutId id="2147484530" r:id="rId7"/>
    <p:sldLayoutId id="2147484531" r:id="rId8"/>
    <p:sldLayoutId id="2147484532" r:id="rId9"/>
    <p:sldLayoutId id="2147484533" r:id="rId10"/>
    <p:sldLayoutId id="2147484534" r:id="rId11"/>
    <p:sldLayoutId id="2147484535" r:id="rId12"/>
    <p:sldLayoutId id="2147484536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Arial" pitchFamily="34" charset="0"/>
          <a:ea typeface="AppleMyungjo" charset="-127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2B2C47"/>
          </a:solidFill>
          <a:latin typeface="Georgia Bold" charset="0"/>
          <a:ea typeface="AppleMyungjo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/>
        <a:buChar char="•"/>
        <a:defRPr kumimoji="1" sz="24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rgbClr val="2B2C47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5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5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6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6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6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71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80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85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89.bin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93.bin"/><Relationship Id="rId5" Type="http://schemas.openxmlformats.org/officeDocument/2006/relationships/oleObject" Target="../embeddings/oleObject92.bin"/><Relationship Id="rId4" Type="http://schemas.openxmlformats.org/officeDocument/2006/relationships/oleObject" Target="../embeddings/oleObject91.bin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00063"/>
            <a:ext cx="8839200" cy="1524000"/>
          </a:xfrm>
        </p:spPr>
        <p:txBody>
          <a:bodyPr/>
          <a:lstStyle/>
          <a:p>
            <a:pPr eaLnBrk="1" hangingPunct="1"/>
            <a:r>
              <a:rPr lang="en-US" altLang="zh-TW" b="1" smtClean="0"/>
              <a:t>Joint MIMO Radar Waveform and Receiving Filter Optimization</a:t>
            </a:r>
            <a:endParaRPr lang="en-US" altLang="ja-JP" b="1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5057775"/>
            <a:ext cx="5856287" cy="609600"/>
          </a:xfrm>
        </p:spPr>
        <p:txBody>
          <a:bodyPr/>
          <a:lstStyle/>
          <a:p>
            <a:pPr algn="r" eaLnBrk="1" hangingPunct="1"/>
            <a:r>
              <a:rPr lang="en-US" altLang="zh-TW" sz="2000" smtClean="0"/>
              <a:t>Chun-Yang Chen and P. P. Vaidyanathan</a:t>
            </a:r>
            <a:endParaRPr lang="en-US" altLang="ja-JP" sz="2000" smtClean="0"/>
          </a:p>
        </p:txBody>
      </p:sp>
      <p:grpSp>
        <p:nvGrpSpPr>
          <p:cNvPr id="57348" name="Group 6"/>
          <p:cNvGrpSpPr>
            <a:grpSpLocks/>
          </p:cNvGrpSpPr>
          <p:nvPr/>
        </p:nvGrpSpPr>
        <p:grpSpPr bwMode="auto">
          <a:xfrm>
            <a:off x="304800" y="2057400"/>
            <a:ext cx="8610600" cy="76200"/>
            <a:chOff x="192" y="768"/>
            <a:chExt cx="5424" cy="48"/>
          </a:xfrm>
        </p:grpSpPr>
        <p:sp>
          <p:nvSpPr>
            <p:cNvPr id="57370" name="Line 7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1" name="Rectangle 8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i="0">
                <a:latin typeface="Arial" pitchFamily="34" charset="0"/>
              </a:endParaRPr>
            </a:p>
          </p:txBody>
        </p:sp>
      </p:grpSp>
      <p:sp>
        <p:nvSpPr>
          <p:cNvPr id="57349" name="Rectangle 9"/>
          <p:cNvSpPr>
            <a:spLocks noChangeArrowheads="1"/>
          </p:cNvSpPr>
          <p:nvPr/>
        </p:nvSpPr>
        <p:spPr bwMode="auto">
          <a:xfrm>
            <a:off x="3886200" y="5522913"/>
            <a:ext cx="502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US" altLang="ja-JP" sz="1800" i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California Institute of Technology</a:t>
            </a: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r>
              <a:rPr lang="en-US" altLang="ja-JP" sz="1800" i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Electrical Engineering/DSP Lab</a:t>
            </a: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US" altLang="ja-JP" sz="1000" i="0">
              <a:solidFill>
                <a:srgbClr val="2B2C47"/>
              </a:solidFill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US" altLang="ja-JP" sz="1800" i="0">
              <a:solidFill>
                <a:srgbClr val="2B2C4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350" name="Rectangle 44"/>
          <p:cNvSpPr>
            <a:spLocks noChangeArrowheads="1"/>
          </p:cNvSpPr>
          <p:nvPr/>
        </p:nvSpPr>
        <p:spPr bwMode="auto">
          <a:xfrm>
            <a:off x="7254875" y="6215063"/>
            <a:ext cx="1603375" cy="369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800" i="0">
                <a:solidFill>
                  <a:srgbClr val="2B2C47"/>
                </a:solidFill>
                <a:latin typeface="Arial" pitchFamily="34" charset="0"/>
                <a:cs typeface="Arial" pitchFamily="34" charset="0"/>
              </a:rPr>
              <a:t>ICASSP 2009</a:t>
            </a:r>
          </a:p>
        </p:txBody>
      </p:sp>
      <p:grpSp>
        <p:nvGrpSpPr>
          <p:cNvPr id="57351" name="群組 40"/>
          <p:cNvGrpSpPr>
            <a:grpSpLocks/>
          </p:cNvGrpSpPr>
          <p:nvPr/>
        </p:nvGrpSpPr>
        <p:grpSpPr bwMode="auto">
          <a:xfrm>
            <a:off x="214313" y="5143500"/>
            <a:ext cx="2286000" cy="1357313"/>
            <a:chOff x="214313" y="3929063"/>
            <a:chExt cx="4286250" cy="1643062"/>
          </a:xfrm>
        </p:grpSpPr>
        <p:sp>
          <p:nvSpPr>
            <p:cNvPr id="10" name="Rounded Rectangle 15"/>
            <p:cNvSpPr/>
            <p:nvPr/>
          </p:nvSpPr>
          <p:spPr bwMode="auto">
            <a:xfrm>
              <a:off x="3000376" y="3929063"/>
              <a:ext cx="1500188" cy="511175"/>
            </a:xfrm>
            <a:prstGeom prst="round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  <p:grpSp>
          <p:nvGrpSpPr>
            <p:cNvPr id="57353" name="Group 17"/>
            <p:cNvGrpSpPr>
              <a:grpSpLocks/>
            </p:cNvGrpSpPr>
            <p:nvPr/>
          </p:nvGrpSpPr>
          <p:grpSpPr bwMode="auto">
            <a:xfrm>
              <a:off x="285750" y="3929063"/>
              <a:ext cx="1003300" cy="642937"/>
              <a:chOff x="1142976" y="1395275"/>
              <a:chExt cx="1002939" cy="642942"/>
            </a:xfrm>
          </p:grpSpPr>
          <p:cxnSp>
            <p:nvCxnSpPr>
              <p:cNvPr id="57368" name="Elbow Connector 11"/>
              <p:cNvCxnSpPr>
                <a:cxnSpLocks noChangeShapeType="1"/>
              </p:cNvCxnSpPr>
              <p:nvPr/>
            </p:nvCxnSpPr>
            <p:spPr bwMode="auto">
              <a:xfrm rot="10800000" flipV="1">
                <a:off x="1142976" y="1714488"/>
                <a:ext cx="357190" cy="285752"/>
              </a:xfrm>
              <a:prstGeom prst="bentConnector3">
                <a:avLst>
                  <a:gd name="adj1" fmla="val 50000"/>
                </a:avLst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3" name="Arc 18"/>
              <p:cNvSpPr/>
              <p:nvPr/>
            </p:nvSpPr>
            <p:spPr bwMode="auto">
              <a:xfrm rot="13624207">
                <a:off x="1502473" y="1395812"/>
                <a:ext cx="643778" cy="642707"/>
              </a:xfrm>
              <a:prstGeom prst="arc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pPr algn="ctr">
                  <a:defRPr/>
                </a:pPr>
                <a:endParaRPr lang="en-US" i="0">
                  <a:latin typeface="Arial" charset="0"/>
                  <a:ea typeface="AppleMyungjo" charset="-127"/>
                </a:endParaRPr>
              </a:p>
            </p:txBody>
          </p:sp>
        </p:grpSp>
        <p:cxnSp>
          <p:nvCxnSpPr>
            <p:cNvPr id="57354" name="Straight Connector 20"/>
            <p:cNvCxnSpPr>
              <a:cxnSpLocks noChangeShapeType="1"/>
            </p:cNvCxnSpPr>
            <p:nvPr/>
          </p:nvCxnSpPr>
          <p:spPr bwMode="auto">
            <a:xfrm flipV="1">
              <a:off x="214313" y="4537075"/>
              <a:ext cx="446087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7355" name="Oval 25"/>
            <p:cNvSpPr>
              <a:spLocks noChangeArrowheads="1"/>
            </p:cNvSpPr>
            <p:nvPr/>
          </p:nvSpPr>
          <p:spPr bwMode="auto">
            <a:xfrm>
              <a:off x="3429000" y="4000500"/>
              <a:ext cx="642938" cy="357188"/>
            </a:xfrm>
            <a:prstGeom prst="ellipse">
              <a:avLst/>
            </a:prstGeom>
            <a:solidFill>
              <a:schemeClr val="tx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altLang="zh-TW" i="0">
                <a:latin typeface="Arial" pitchFamily="34" charset="0"/>
              </a:endParaRPr>
            </a:p>
          </p:txBody>
        </p:sp>
        <p:grpSp>
          <p:nvGrpSpPr>
            <p:cNvPr id="57356" name="Group 17"/>
            <p:cNvGrpSpPr>
              <a:grpSpLocks/>
            </p:cNvGrpSpPr>
            <p:nvPr/>
          </p:nvGrpSpPr>
          <p:grpSpPr bwMode="auto">
            <a:xfrm>
              <a:off x="571500" y="4500563"/>
              <a:ext cx="1003300" cy="642937"/>
              <a:chOff x="1142976" y="1395275"/>
              <a:chExt cx="1002939" cy="642942"/>
            </a:xfrm>
          </p:grpSpPr>
          <p:cxnSp>
            <p:nvCxnSpPr>
              <p:cNvPr id="57366" name="Elbow Connector 11"/>
              <p:cNvCxnSpPr>
                <a:cxnSpLocks noChangeShapeType="1"/>
              </p:cNvCxnSpPr>
              <p:nvPr/>
            </p:nvCxnSpPr>
            <p:spPr bwMode="auto">
              <a:xfrm rot="10800000" flipV="1">
                <a:off x="1142976" y="1714488"/>
                <a:ext cx="357190" cy="285752"/>
              </a:xfrm>
              <a:prstGeom prst="bentConnector3">
                <a:avLst>
                  <a:gd name="adj1" fmla="val 50000"/>
                </a:avLst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18" name="Arc 25"/>
              <p:cNvSpPr/>
              <p:nvPr/>
            </p:nvSpPr>
            <p:spPr bwMode="auto">
              <a:xfrm rot="13624207">
                <a:off x="1502474" y="1395059"/>
                <a:ext cx="643777" cy="642707"/>
              </a:xfrm>
              <a:prstGeom prst="arc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pPr algn="ctr">
                  <a:defRPr/>
                </a:pPr>
                <a:endParaRPr lang="en-US" i="0">
                  <a:latin typeface="Arial" charset="0"/>
                  <a:ea typeface="AppleMyungjo" charset="-127"/>
                </a:endParaRPr>
              </a:p>
            </p:txBody>
          </p:sp>
        </p:grpSp>
        <p:grpSp>
          <p:nvGrpSpPr>
            <p:cNvPr id="57357" name="Group 17"/>
            <p:cNvGrpSpPr>
              <a:grpSpLocks/>
            </p:cNvGrpSpPr>
            <p:nvPr/>
          </p:nvGrpSpPr>
          <p:grpSpPr bwMode="auto">
            <a:xfrm>
              <a:off x="1285875" y="4929188"/>
              <a:ext cx="1003300" cy="642937"/>
              <a:chOff x="1142976" y="1395275"/>
              <a:chExt cx="1002939" cy="642942"/>
            </a:xfrm>
          </p:grpSpPr>
          <p:cxnSp>
            <p:nvCxnSpPr>
              <p:cNvPr id="57364" name="Elbow Connector 11"/>
              <p:cNvCxnSpPr>
                <a:cxnSpLocks noChangeShapeType="1"/>
              </p:cNvCxnSpPr>
              <p:nvPr/>
            </p:nvCxnSpPr>
            <p:spPr bwMode="auto">
              <a:xfrm rot="10800000" flipV="1">
                <a:off x="1142976" y="1714488"/>
                <a:ext cx="357190" cy="285752"/>
              </a:xfrm>
              <a:prstGeom prst="bentConnector3">
                <a:avLst>
                  <a:gd name="adj1" fmla="val 50000"/>
                </a:avLst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21" name="Arc 28"/>
              <p:cNvSpPr/>
              <p:nvPr/>
            </p:nvSpPr>
            <p:spPr bwMode="auto">
              <a:xfrm rot="13624207">
                <a:off x="1502473" y="1394975"/>
                <a:ext cx="643778" cy="642707"/>
              </a:xfrm>
              <a:prstGeom prst="arc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anchor="ctr">
                <a:spAutoFit/>
              </a:bodyPr>
              <a:lstStyle/>
              <a:p>
                <a:pPr algn="ctr">
                  <a:defRPr/>
                </a:pPr>
                <a:endParaRPr lang="en-US" i="0">
                  <a:latin typeface="Arial" charset="0"/>
                  <a:ea typeface="AppleMyungjo" charset="-127"/>
                </a:endParaRPr>
              </a:p>
            </p:txBody>
          </p:sp>
        </p:grpSp>
        <p:cxnSp>
          <p:nvCxnSpPr>
            <p:cNvPr id="57358" name="Straight Arrow Connector 30"/>
            <p:cNvCxnSpPr>
              <a:cxnSpLocks noChangeShapeType="1"/>
              <a:endCxn id="10" idx="1"/>
            </p:cNvCxnSpPr>
            <p:nvPr/>
          </p:nvCxnSpPr>
          <p:spPr bwMode="auto">
            <a:xfrm flipV="1">
              <a:off x="966788" y="4184650"/>
              <a:ext cx="2033587" cy="65088"/>
            </a:xfrm>
            <a:prstGeom prst="straightConnector1">
              <a:avLst/>
            </a:prstGeom>
            <a:noFill/>
            <a:ln w="38100" algn="ctr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  <p:cxnSp>
          <p:nvCxnSpPr>
            <p:cNvPr id="57359" name="Straight Arrow Connector 32"/>
            <p:cNvCxnSpPr>
              <a:cxnSpLocks noChangeShapeType="1"/>
            </p:cNvCxnSpPr>
            <p:nvPr/>
          </p:nvCxnSpPr>
          <p:spPr bwMode="auto">
            <a:xfrm flipV="1">
              <a:off x="1252538" y="4429125"/>
              <a:ext cx="1819275" cy="392113"/>
            </a:xfrm>
            <a:prstGeom prst="straightConnector1">
              <a:avLst/>
            </a:prstGeom>
            <a:noFill/>
            <a:ln w="38100" algn="ctr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  <p:cxnSp>
          <p:nvCxnSpPr>
            <p:cNvPr id="57360" name="Straight Arrow Connector 34"/>
            <p:cNvCxnSpPr>
              <a:cxnSpLocks noChangeShapeType="1"/>
            </p:cNvCxnSpPr>
            <p:nvPr/>
          </p:nvCxnSpPr>
          <p:spPr bwMode="auto">
            <a:xfrm flipV="1">
              <a:off x="1966913" y="4429125"/>
              <a:ext cx="1533525" cy="820738"/>
            </a:xfrm>
            <a:prstGeom prst="straightConnector1">
              <a:avLst/>
            </a:prstGeom>
            <a:noFill/>
            <a:ln w="38100" algn="ctr">
              <a:solidFill>
                <a:srgbClr val="3333FF"/>
              </a:solidFill>
              <a:round/>
              <a:headEnd/>
              <a:tailEnd type="triangle" w="med" len="med"/>
            </a:ln>
          </p:spPr>
        </p:cxnSp>
        <p:cxnSp>
          <p:nvCxnSpPr>
            <p:cNvPr id="57361" name="Straight Arrow Connector 78"/>
            <p:cNvCxnSpPr>
              <a:cxnSpLocks noChangeShapeType="1"/>
            </p:cNvCxnSpPr>
            <p:nvPr/>
          </p:nvCxnSpPr>
          <p:spPr bwMode="auto">
            <a:xfrm flipV="1">
              <a:off x="1000125" y="4270375"/>
              <a:ext cx="2033588" cy="65088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7362" name="Straight Arrow Connector 79"/>
            <p:cNvCxnSpPr>
              <a:cxnSpLocks noChangeShapeType="1"/>
            </p:cNvCxnSpPr>
            <p:nvPr/>
          </p:nvCxnSpPr>
          <p:spPr bwMode="auto">
            <a:xfrm flipV="1">
              <a:off x="1285875" y="4514850"/>
              <a:ext cx="1819275" cy="392113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7363" name="Straight Arrow Connector 80"/>
            <p:cNvCxnSpPr>
              <a:cxnSpLocks noChangeShapeType="1"/>
            </p:cNvCxnSpPr>
            <p:nvPr/>
          </p:nvCxnSpPr>
          <p:spPr bwMode="auto">
            <a:xfrm flipV="1">
              <a:off x="2000250" y="4514850"/>
              <a:ext cx="1533525" cy="820738"/>
            </a:xfrm>
            <a:prstGeom prst="straightConnector1">
              <a:avLst/>
            </a:prstGeom>
            <a:noFill/>
            <a:ln w="38100" algn="ctr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 bwMode="auto">
          <a:xfrm>
            <a:off x="5500688" y="1643063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sp>
        <p:nvSpPr>
          <p:cNvPr id="71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Extended Target and Clutter</a:t>
            </a:r>
          </a:p>
        </p:txBody>
      </p:sp>
      <p:sp>
        <p:nvSpPr>
          <p:cNvPr id="71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B08A6C-DB7E-4088-91CC-FDFE2CB90186}" type="slidenum">
              <a:rPr lang="en-US" altLang="ja-JP" smtClean="0">
                <a:ea typeface="AppleMyungjo"/>
                <a:cs typeface="AppleMyungjo"/>
              </a:rPr>
              <a:pPr/>
              <a:t>10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71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7176" name="Rectangle 18"/>
          <p:cNvSpPr>
            <a:spLocks noChangeArrowheads="1"/>
          </p:cNvSpPr>
          <p:nvPr/>
        </p:nvSpPr>
        <p:spPr bwMode="auto">
          <a:xfrm>
            <a:off x="4572000" y="3929063"/>
            <a:ext cx="3214688" cy="142875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pSp>
        <p:nvGrpSpPr>
          <p:cNvPr id="7177" name="Group 17"/>
          <p:cNvGrpSpPr>
            <a:grpSpLocks/>
          </p:cNvGrpSpPr>
          <p:nvPr/>
        </p:nvGrpSpPr>
        <p:grpSpPr bwMode="auto">
          <a:xfrm>
            <a:off x="1500188" y="1643063"/>
            <a:ext cx="1003300" cy="642937"/>
            <a:chOff x="1142976" y="1395275"/>
            <a:chExt cx="1002939" cy="642942"/>
          </a:xfrm>
        </p:grpSpPr>
        <p:cxnSp>
          <p:nvCxnSpPr>
            <p:cNvPr id="7196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2" name="Arc 21"/>
            <p:cNvSpPr/>
            <p:nvPr/>
          </p:nvSpPr>
          <p:spPr bwMode="auto">
            <a:xfrm rot="13624207">
              <a:off x="1503090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7178" name="Right Arrow 18"/>
          <p:cNvSpPr>
            <a:spLocks noChangeArrowheads="1"/>
          </p:cNvSpPr>
          <p:nvPr/>
        </p:nvSpPr>
        <p:spPr bwMode="auto">
          <a:xfrm>
            <a:off x="2286000" y="1714500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7179" name="Straight Connector 23"/>
          <p:cNvCxnSpPr>
            <a:cxnSpLocks noChangeShapeType="1"/>
          </p:cNvCxnSpPr>
          <p:nvPr/>
        </p:nvCxnSpPr>
        <p:spPr bwMode="auto">
          <a:xfrm flipV="1">
            <a:off x="1428750" y="2251075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180" name="Oval 25"/>
          <p:cNvSpPr>
            <a:spLocks noChangeArrowheads="1"/>
          </p:cNvSpPr>
          <p:nvPr/>
        </p:nvSpPr>
        <p:spPr bwMode="auto">
          <a:xfrm>
            <a:off x="5929313" y="1714500"/>
            <a:ext cx="642937" cy="357188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7181" name="Right Arrow 26"/>
          <p:cNvSpPr>
            <a:spLocks noChangeArrowheads="1"/>
          </p:cNvSpPr>
          <p:nvPr/>
        </p:nvSpPr>
        <p:spPr bwMode="auto">
          <a:xfrm flipH="1">
            <a:off x="4572000" y="1714500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4786313" y="4000500"/>
          <a:ext cx="2795587" cy="1298575"/>
        </p:xfrm>
        <a:graphic>
          <a:graphicData uri="http://schemas.openxmlformats.org/presentationml/2006/ole">
            <p:oleObj spid="_x0000_s7170" name="Equation" r:id="rId3" imgW="1257120" imgH="58392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2286000" y="2143125"/>
          <a:ext cx="701675" cy="468313"/>
        </p:xfrm>
        <a:graphic>
          <a:graphicData uri="http://schemas.openxmlformats.org/presentationml/2006/ole">
            <p:oleObj spid="_x0000_s7171" name="Equation" r:id="rId4" imgW="304560" imgH="203040" progId="Equation.3">
              <p:embed/>
            </p:oleObj>
          </a:graphicData>
        </a:graphic>
      </p:graphicFrame>
      <p:sp>
        <p:nvSpPr>
          <p:cNvPr id="7182" name="Rounded Rectangle 28"/>
          <p:cNvSpPr>
            <a:spLocks noChangeArrowheads="1"/>
          </p:cNvSpPr>
          <p:nvPr/>
        </p:nvSpPr>
        <p:spPr bwMode="auto">
          <a:xfrm>
            <a:off x="1285875" y="1500188"/>
            <a:ext cx="6000750" cy="1214437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7183" name="Rectangle 29"/>
          <p:cNvSpPr>
            <a:spLocks noChangeArrowheads="1"/>
          </p:cNvSpPr>
          <p:nvPr/>
        </p:nvSpPr>
        <p:spPr bwMode="auto">
          <a:xfrm>
            <a:off x="3143250" y="2928938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Extended Target</a:t>
            </a:r>
            <a:endParaRPr lang="en-US" altLang="zh-TW" i="0"/>
          </a:p>
        </p:txBody>
      </p:sp>
      <p:cxnSp>
        <p:nvCxnSpPr>
          <p:cNvPr id="40" name="Straight Arrow Connector 39"/>
          <p:cNvCxnSpPr>
            <a:endCxn id="41" idx="1"/>
          </p:cNvCxnSpPr>
          <p:nvPr/>
        </p:nvCxnSpPr>
        <p:spPr>
          <a:xfrm flipV="1">
            <a:off x="1214438" y="4357688"/>
            <a:ext cx="1482725" cy="127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2697163" y="412908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R(s)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697163" y="481488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C(s)</a:t>
            </a:r>
          </a:p>
        </p:txBody>
      </p:sp>
      <p:cxnSp>
        <p:nvCxnSpPr>
          <p:cNvPr id="43" name="Shape 42"/>
          <p:cNvCxnSpPr/>
          <p:nvPr/>
        </p:nvCxnSpPr>
        <p:spPr>
          <a:xfrm rot="16200000" flipH="1">
            <a:off x="2239963" y="4586288"/>
            <a:ext cx="685800" cy="2286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382963" y="4357688"/>
            <a:ext cx="83185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hape 45"/>
          <p:cNvCxnSpPr>
            <a:stCxn id="42" idx="3"/>
          </p:cNvCxnSpPr>
          <p:nvPr/>
        </p:nvCxnSpPr>
        <p:spPr>
          <a:xfrm flipV="1">
            <a:off x="3382963" y="4357688"/>
            <a:ext cx="2286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>
            <a:off x="3459957" y="4206081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1" name="TextBox 47"/>
          <p:cNvSpPr txBox="1">
            <a:spLocks noChangeArrowheads="1"/>
          </p:cNvSpPr>
          <p:nvPr/>
        </p:nvSpPr>
        <p:spPr bwMode="auto">
          <a:xfrm>
            <a:off x="3382963" y="3700463"/>
            <a:ext cx="62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v(t)</a:t>
            </a:r>
          </a:p>
        </p:txBody>
      </p:sp>
      <p:sp>
        <p:nvSpPr>
          <p:cNvPr id="7192" name="TextBox 56"/>
          <p:cNvSpPr txBox="1">
            <a:spLocks noChangeArrowheads="1"/>
          </p:cNvSpPr>
          <p:nvPr/>
        </p:nvSpPr>
        <p:spPr bwMode="auto">
          <a:xfrm>
            <a:off x="714375" y="4071938"/>
            <a:ext cx="1057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f(t)</a:t>
            </a:r>
          </a:p>
        </p:txBody>
      </p:sp>
      <p:sp>
        <p:nvSpPr>
          <p:cNvPr id="7193" name="Rectangle 68"/>
          <p:cNvSpPr>
            <a:spLocks noChangeArrowheads="1"/>
          </p:cNvSpPr>
          <p:nvPr/>
        </p:nvSpPr>
        <p:spPr bwMode="auto">
          <a:xfrm>
            <a:off x="6000750" y="3071813"/>
            <a:ext cx="2478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Extended Clutter</a:t>
            </a:r>
            <a:endParaRPr lang="en-US" altLang="zh-TW" i="0"/>
          </a:p>
        </p:txBody>
      </p:sp>
      <p:cxnSp>
        <p:nvCxnSpPr>
          <p:cNvPr id="7194" name="Straight Arrow Connector 70"/>
          <p:cNvCxnSpPr>
            <a:cxnSpLocks noChangeShapeType="1"/>
            <a:stCxn id="7183" idx="0"/>
            <a:endCxn id="7180" idx="3"/>
          </p:cNvCxnSpPr>
          <p:nvPr/>
        </p:nvCxnSpPr>
        <p:spPr bwMode="auto">
          <a:xfrm rot="5400000" flipH="1" flipV="1">
            <a:off x="4733925" y="1639888"/>
            <a:ext cx="909638" cy="166846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95" name="Straight Arrow Connector 72"/>
          <p:cNvCxnSpPr>
            <a:cxnSpLocks noChangeShapeType="1"/>
            <a:stCxn id="7193" idx="0"/>
          </p:cNvCxnSpPr>
          <p:nvPr/>
        </p:nvCxnSpPr>
        <p:spPr bwMode="auto">
          <a:xfrm rot="16200000" flipV="1">
            <a:off x="6549232" y="2380456"/>
            <a:ext cx="928688" cy="4540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Baseband Equivalent Model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1BE0B5-5828-4E76-8E2B-75C4C4B608FC}" type="slidenum">
              <a:rPr lang="en-US" altLang="ja-JP" smtClean="0">
                <a:ea typeface="AppleMyungjo"/>
                <a:cs typeface="AppleMyungjo"/>
              </a:rPr>
              <a:pPr/>
              <a:t>11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6042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6338" y="2371725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643063" y="2143125"/>
            <a:ext cx="409575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Straight Arrow Connector 44"/>
          <p:cNvCxnSpPr>
            <a:stCxn id="44" idx="3"/>
          </p:cNvCxnSpPr>
          <p:nvPr/>
        </p:nvCxnSpPr>
        <p:spPr>
          <a:xfrm>
            <a:off x="2052638" y="2371725"/>
            <a:ext cx="276225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328863" y="2143125"/>
            <a:ext cx="5334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Modulation</a:t>
            </a:r>
            <a:endParaRPr lang="en-US" sz="105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Straight Arrow Connector 46"/>
          <p:cNvCxnSpPr>
            <a:endCxn id="48" idx="1"/>
          </p:cNvCxnSpPr>
          <p:nvPr/>
        </p:nvCxnSpPr>
        <p:spPr>
          <a:xfrm>
            <a:off x="2862263" y="2371725"/>
            <a:ext cx="3810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243263" y="21431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R(s)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43263" y="28289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C(s)</a:t>
            </a:r>
          </a:p>
        </p:txBody>
      </p:sp>
      <p:cxnSp>
        <p:nvCxnSpPr>
          <p:cNvPr id="50" name="Shape 49"/>
          <p:cNvCxnSpPr>
            <a:endCxn id="49" idx="1"/>
          </p:cNvCxnSpPr>
          <p:nvPr/>
        </p:nvCxnSpPr>
        <p:spPr>
          <a:xfrm rot="16200000" flipH="1">
            <a:off x="2786063" y="2600325"/>
            <a:ext cx="685800" cy="2286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929063" y="2371725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386263" y="21431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Demodulation</a:t>
            </a:r>
          </a:p>
        </p:txBody>
      </p:sp>
      <p:cxnSp>
        <p:nvCxnSpPr>
          <p:cNvPr id="53" name="Shape 52"/>
          <p:cNvCxnSpPr>
            <a:stCxn id="49" idx="3"/>
          </p:cNvCxnSpPr>
          <p:nvPr/>
        </p:nvCxnSpPr>
        <p:spPr>
          <a:xfrm flipV="1">
            <a:off x="3929063" y="2371725"/>
            <a:ext cx="2286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006057" y="2218531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3" name="TextBox 54"/>
          <p:cNvSpPr txBox="1">
            <a:spLocks noChangeArrowheads="1"/>
          </p:cNvSpPr>
          <p:nvPr/>
        </p:nvSpPr>
        <p:spPr bwMode="auto">
          <a:xfrm>
            <a:off x="3929063" y="1609725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(t)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072063" y="2371725"/>
            <a:ext cx="2286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435" name="TextBox 56"/>
          <p:cNvSpPr txBox="1">
            <a:spLocks noChangeArrowheads="1"/>
          </p:cNvSpPr>
          <p:nvPr/>
        </p:nvSpPr>
        <p:spPr bwMode="auto">
          <a:xfrm>
            <a:off x="500063" y="20716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60436" name="Rectangle 57"/>
          <p:cNvSpPr>
            <a:spLocks noChangeArrowheads="1"/>
          </p:cNvSpPr>
          <p:nvPr/>
        </p:nvSpPr>
        <p:spPr bwMode="auto">
          <a:xfrm>
            <a:off x="1595438" y="2219325"/>
            <a:ext cx="493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 i="0">
                <a:latin typeface="Arial" pitchFamily="34" charset="0"/>
                <a:cs typeface="Arial" pitchFamily="34" charset="0"/>
              </a:rPr>
              <a:t>D/A</a:t>
            </a:r>
          </a:p>
        </p:txBody>
      </p:sp>
      <p:grpSp>
        <p:nvGrpSpPr>
          <p:cNvPr id="60437" name="Group 58"/>
          <p:cNvGrpSpPr>
            <a:grpSpLocks/>
          </p:cNvGrpSpPr>
          <p:nvPr/>
        </p:nvGrpSpPr>
        <p:grpSpPr bwMode="auto">
          <a:xfrm>
            <a:off x="5224463" y="2143125"/>
            <a:ext cx="493712" cy="457200"/>
            <a:chOff x="5514976" y="1371600"/>
            <a:chExt cx="494046" cy="457200"/>
          </a:xfrm>
        </p:grpSpPr>
        <p:sp>
          <p:nvSpPr>
            <p:cNvPr id="60" name="Rectangle 59"/>
            <p:cNvSpPr/>
            <p:nvPr/>
          </p:nvSpPr>
          <p:spPr>
            <a:xfrm>
              <a:off x="5562633" y="1371600"/>
              <a:ext cx="409852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41" name="Rectangle 60"/>
            <p:cNvSpPr>
              <a:spLocks noChangeArrowheads="1"/>
            </p:cNvSpPr>
            <p:nvPr/>
          </p:nvSpPr>
          <p:spPr bwMode="auto">
            <a:xfrm>
              <a:off x="5514976" y="1447800"/>
              <a:ext cx="4940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 i="0">
                  <a:latin typeface="Arial" pitchFamily="34" charset="0"/>
                  <a:cs typeface="Arial" pitchFamily="34" charset="0"/>
                </a:rPr>
                <a:t>A/D</a:t>
              </a:r>
            </a:p>
          </p:txBody>
        </p:sp>
      </p:grpSp>
      <p:sp>
        <p:nvSpPr>
          <p:cNvPr id="60438" name="TextBox 61"/>
          <p:cNvSpPr txBox="1">
            <a:spLocks noChangeArrowheads="1"/>
          </p:cNvSpPr>
          <p:nvPr/>
        </p:nvSpPr>
        <p:spPr bwMode="auto">
          <a:xfrm>
            <a:off x="5857875" y="2071688"/>
            <a:ext cx="66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r(n)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683250" y="2368550"/>
            <a:ext cx="2286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Baseband Equivalent Model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42BE8F7-CF5D-475C-B05C-A470FAE58D2A}" type="slidenum">
              <a:rPr lang="en-US" altLang="ja-JP" smtClean="0">
                <a:ea typeface="AppleMyungjo"/>
                <a:cs typeface="AppleMyungjo"/>
              </a:rPr>
              <a:pPr/>
              <a:t>12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176338" y="2371725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643063" y="2143125"/>
            <a:ext cx="409575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Straight Arrow Connector 44"/>
          <p:cNvCxnSpPr>
            <a:stCxn id="44" idx="3"/>
          </p:cNvCxnSpPr>
          <p:nvPr/>
        </p:nvCxnSpPr>
        <p:spPr>
          <a:xfrm>
            <a:off x="2052638" y="2371725"/>
            <a:ext cx="276225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328863" y="2143125"/>
            <a:ext cx="5334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Modulation</a:t>
            </a:r>
            <a:endParaRPr lang="en-US" sz="105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Straight Arrow Connector 46"/>
          <p:cNvCxnSpPr>
            <a:endCxn id="48" idx="1"/>
          </p:cNvCxnSpPr>
          <p:nvPr/>
        </p:nvCxnSpPr>
        <p:spPr>
          <a:xfrm>
            <a:off x="2862263" y="2371725"/>
            <a:ext cx="3810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243263" y="21431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R(s)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43263" y="28289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C(s)</a:t>
            </a:r>
          </a:p>
        </p:txBody>
      </p:sp>
      <p:cxnSp>
        <p:nvCxnSpPr>
          <p:cNvPr id="50" name="Shape 49"/>
          <p:cNvCxnSpPr>
            <a:endCxn id="49" idx="1"/>
          </p:cNvCxnSpPr>
          <p:nvPr/>
        </p:nvCxnSpPr>
        <p:spPr>
          <a:xfrm rot="16200000" flipH="1">
            <a:off x="2786063" y="2600325"/>
            <a:ext cx="685800" cy="2286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929063" y="2371725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386263" y="21431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Demodulation</a:t>
            </a:r>
          </a:p>
        </p:txBody>
      </p:sp>
      <p:cxnSp>
        <p:nvCxnSpPr>
          <p:cNvPr id="53" name="Shape 52"/>
          <p:cNvCxnSpPr>
            <a:stCxn id="49" idx="3"/>
          </p:cNvCxnSpPr>
          <p:nvPr/>
        </p:nvCxnSpPr>
        <p:spPr>
          <a:xfrm flipV="1">
            <a:off x="3929063" y="2371725"/>
            <a:ext cx="2286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4006057" y="2218531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0" name="TextBox 54"/>
          <p:cNvSpPr txBox="1">
            <a:spLocks noChangeArrowheads="1"/>
          </p:cNvSpPr>
          <p:nvPr/>
        </p:nvSpPr>
        <p:spPr bwMode="auto">
          <a:xfrm>
            <a:off x="3929063" y="1609725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(t)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5072063" y="2371725"/>
            <a:ext cx="2286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2" name="TextBox 56"/>
          <p:cNvSpPr txBox="1">
            <a:spLocks noChangeArrowheads="1"/>
          </p:cNvSpPr>
          <p:nvPr/>
        </p:nvSpPr>
        <p:spPr bwMode="auto">
          <a:xfrm>
            <a:off x="500063" y="20716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8213" name="Rectangle 57"/>
          <p:cNvSpPr>
            <a:spLocks noChangeArrowheads="1"/>
          </p:cNvSpPr>
          <p:nvPr/>
        </p:nvSpPr>
        <p:spPr bwMode="auto">
          <a:xfrm>
            <a:off x="1595438" y="2219325"/>
            <a:ext cx="4937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 i="0">
                <a:latin typeface="Arial" pitchFamily="34" charset="0"/>
                <a:cs typeface="Arial" pitchFamily="34" charset="0"/>
              </a:rPr>
              <a:t>D/A</a:t>
            </a:r>
          </a:p>
        </p:txBody>
      </p:sp>
      <p:grpSp>
        <p:nvGrpSpPr>
          <p:cNvPr id="8214" name="Group 58"/>
          <p:cNvGrpSpPr>
            <a:grpSpLocks/>
          </p:cNvGrpSpPr>
          <p:nvPr/>
        </p:nvGrpSpPr>
        <p:grpSpPr bwMode="auto">
          <a:xfrm>
            <a:off x="5224463" y="2143125"/>
            <a:ext cx="493712" cy="457200"/>
            <a:chOff x="5514976" y="1371600"/>
            <a:chExt cx="494046" cy="457200"/>
          </a:xfrm>
        </p:grpSpPr>
        <p:sp>
          <p:nvSpPr>
            <p:cNvPr id="60" name="Rectangle 59"/>
            <p:cNvSpPr/>
            <p:nvPr/>
          </p:nvSpPr>
          <p:spPr>
            <a:xfrm>
              <a:off x="5562633" y="1371600"/>
              <a:ext cx="409852" cy="4572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30" name="Rectangle 60"/>
            <p:cNvSpPr>
              <a:spLocks noChangeArrowheads="1"/>
            </p:cNvSpPr>
            <p:nvPr/>
          </p:nvSpPr>
          <p:spPr bwMode="auto">
            <a:xfrm>
              <a:off x="5514976" y="1447800"/>
              <a:ext cx="4940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400" i="0">
                  <a:latin typeface="Arial" pitchFamily="34" charset="0"/>
                  <a:cs typeface="Arial" pitchFamily="34" charset="0"/>
                </a:rPr>
                <a:t>A/D</a:t>
              </a:r>
            </a:p>
          </p:txBody>
        </p:sp>
      </p:grpSp>
      <p:sp>
        <p:nvSpPr>
          <p:cNvPr id="8215" name="TextBox 61"/>
          <p:cNvSpPr txBox="1">
            <a:spLocks noChangeArrowheads="1"/>
          </p:cNvSpPr>
          <p:nvPr/>
        </p:nvSpPr>
        <p:spPr bwMode="auto">
          <a:xfrm>
            <a:off x="5857875" y="2071688"/>
            <a:ext cx="66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r(n)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683250" y="2368550"/>
            <a:ext cx="2286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6" idx="1"/>
          </p:cNvCxnSpPr>
          <p:nvPr/>
        </p:nvCxnSpPr>
        <p:spPr>
          <a:xfrm>
            <a:off x="1028700" y="4191000"/>
            <a:ext cx="2257425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286125" y="3962400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286125" y="4648200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68" name="Shape 67"/>
          <p:cNvCxnSpPr>
            <a:endCxn id="67" idx="1"/>
          </p:cNvCxnSpPr>
          <p:nvPr/>
        </p:nvCxnSpPr>
        <p:spPr>
          <a:xfrm rot="16200000" flipH="1">
            <a:off x="2714625" y="4305300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66" idx="3"/>
          </p:cNvCxnSpPr>
          <p:nvPr/>
        </p:nvCxnSpPr>
        <p:spPr>
          <a:xfrm>
            <a:off x="3971925" y="419100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>
            <a:stCxn id="67" idx="3"/>
          </p:cNvCxnSpPr>
          <p:nvPr/>
        </p:nvCxnSpPr>
        <p:spPr>
          <a:xfrm flipV="1">
            <a:off x="3971925" y="4191000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>
            <a:off x="4294982" y="4037806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4" name="TextBox 71"/>
          <p:cNvSpPr txBox="1">
            <a:spLocks noChangeArrowheads="1"/>
          </p:cNvSpPr>
          <p:nvPr/>
        </p:nvSpPr>
        <p:spPr bwMode="auto">
          <a:xfrm>
            <a:off x="4141788" y="3429000"/>
            <a:ext cx="773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8225" name="TextBox 78"/>
          <p:cNvSpPr txBox="1">
            <a:spLocks noChangeArrowheads="1"/>
          </p:cNvSpPr>
          <p:nvPr/>
        </p:nvSpPr>
        <p:spPr bwMode="auto">
          <a:xfrm>
            <a:off x="390525" y="3995738"/>
            <a:ext cx="646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8226" name="Rectangle 88"/>
          <p:cNvSpPr>
            <a:spLocks noChangeArrowheads="1"/>
          </p:cNvSpPr>
          <p:nvPr/>
        </p:nvSpPr>
        <p:spPr bwMode="auto">
          <a:xfrm>
            <a:off x="5143500" y="3643313"/>
            <a:ext cx="3214688" cy="142875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329238" y="3798888"/>
          <a:ext cx="2852737" cy="1128712"/>
        </p:xfrm>
        <a:graphic>
          <a:graphicData uri="http://schemas.openxmlformats.org/presentationml/2006/ole">
            <p:oleObj spid="_x0000_s8194" name="Equation" r:id="rId3" imgW="1282680" imgH="507960" progId="Equation.3">
              <p:embed/>
            </p:oleObj>
          </a:graphicData>
        </a:graphic>
      </p:graphicFrame>
      <p:sp>
        <p:nvSpPr>
          <p:cNvPr id="8227" name="矩形 37"/>
          <p:cNvSpPr>
            <a:spLocks noChangeArrowheads="1"/>
          </p:cNvSpPr>
          <p:nvPr/>
        </p:nvSpPr>
        <p:spPr bwMode="auto">
          <a:xfrm>
            <a:off x="1500188" y="1714500"/>
            <a:ext cx="4286250" cy="1643063"/>
          </a:xfrm>
          <a:prstGeom prst="rect">
            <a:avLst/>
          </a:prstGeom>
          <a:noFill/>
          <a:ln w="19050" algn="ctr">
            <a:solidFill>
              <a:srgbClr val="66FF33"/>
            </a:solidFill>
            <a:prstDash val="lgDash"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  <p:sp>
        <p:nvSpPr>
          <p:cNvPr id="8228" name="矩形 38"/>
          <p:cNvSpPr>
            <a:spLocks noChangeArrowheads="1"/>
          </p:cNvSpPr>
          <p:nvPr/>
        </p:nvSpPr>
        <p:spPr bwMode="auto">
          <a:xfrm>
            <a:off x="2428875" y="3500438"/>
            <a:ext cx="2428875" cy="1785937"/>
          </a:xfrm>
          <a:prstGeom prst="rect">
            <a:avLst/>
          </a:prstGeom>
          <a:noFill/>
          <a:ln w="19050" algn="ctr">
            <a:solidFill>
              <a:srgbClr val="66FF33"/>
            </a:solidFill>
            <a:prstDash val="lgDash"/>
            <a:round/>
            <a:headEnd/>
            <a:tailEnd/>
          </a:ln>
        </p:spPr>
        <p:txBody>
          <a:bodyPr anchor="ctr"/>
          <a:lstStyle/>
          <a:p>
            <a:pPr algn="ctr"/>
            <a:endParaRPr lang="zh-TW" altLang="en-US" i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Detection Problem</a:t>
            </a: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0C776D-C507-4C08-B9F8-CEC1076890E2}" type="slidenum">
              <a:rPr lang="en-US" altLang="ja-JP" smtClean="0">
                <a:ea typeface="AppleMyungjo"/>
                <a:cs typeface="AppleMyungjo"/>
              </a:rPr>
              <a:pPr/>
              <a:t>13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6144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500688" y="1428750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61446" name="Group 17"/>
          <p:cNvGrpSpPr>
            <a:grpSpLocks/>
          </p:cNvGrpSpPr>
          <p:nvPr/>
        </p:nvGrpSpPr>
        <p:grpSpPr bwMode="auto">
          <a:xfrm>
            <a:off x="2786063" y="1428750"/>
            <a:ext cx="1003300" cy="642938"/>
            <a:chOff x="1142976" y="1395275"/>
            <a:chExt cx="1002939" cy="642942"/>
          </a:xfrm>
        </p:grpSpPr>
        <p:cxnSp>
          <p:nvCxnSpPr>
            <p:cNvPr id="61466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" name="Arc 25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61447" name="Right Arrow 18"/>
          <p:cNvSpPr>
            <a:spLocks noChangeArrowheads="1"/>
          </p:cNvSpPr>
          <p:nvPr/>
        </p:nvSpPr>
        <p:spPr bwMode="auto">
          <a:xfrm>
            <a:off x="3571875" y="15001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61448" name="Straight Connector 27"/>
          <p:cNvCxnSpPr>
            <a:cxnSpLocks noChangeShapeType="1"/>
          </p:cNvCxnSpPr>
          <p:nvPr/>
        </p:nvCxnSpPr>
        <p:spPr bwMode="auto">
          <a:xfrm flipV="1">
            <a:off x="2714625" y="2036763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1449" name="Right Arrow 26"/>
          <p:cNvSpPr>
            <a:spLocks noChangeArrowheads="1"/>
          </p:cNvSpPr>
          <p:nvPr/>
        </p:nvSpPr>
        <p:spPr bwMode="auto">
          <a:xfrm flipH="1">
            <a:off x="4572000" y="1500188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1450" name="TextBox 44"/>
          <p:cNvSpPr txBox="1">
            <a:spLocks noChangeArrowheads="1"/>
          </p:cNvSpPr>
          <p:nvPr/>
        </p:nvSpPr>
        <p:spPr bwMode="auto">
          <a:xfrm>
            <a:off x="1500188" y="15716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</a:p>
        </p:txBody>
      </p:sp>
      <p:sp>
        <p:nvSpPr>
          <p:cNvPr id="46" name="Rounded Rectangle 45"/>
          <p:cNvSpPr/>
          <p:nvPr/>
        </p:nvSpPr>
        <p:spPr bwMode="auto">
          <a:xfrm>
            <a:off x="5500688" y="2571750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61452" name="Group 17"/>
          <p:cNvGrpSpPr>
            <a:grpSpLocks/>
          </p:cNvGrpSpPr>
          <p:nvPr/>
        </p:nvGrpSpPr>
        <p:grpSpPr bwMode="auto">
          <a:xfrm>
            <a:off x="2786063" y="2571750"/>
            <a:ext cx="1003300" cy="642938"/>
            <a:chOff x="1142976" y="1395275"/>
            <a:chExt cx="1002939" cy="642942"/>
          </a:xfrm>
        </p:grpSpPr>
        <p:cxnSp>
          <p:nvCxnSpPr>
            <p:cNvPr id="61464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9" name="Arc 48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61453" name="Right Arrow 18"/>
          <p:cNvSpPr>
            <a:spLocks noChangeArrowheads="1"/>
          </p:cNvSpPr>
          <p:nvPr/>
        </p:nvSpPr>
        <p:spPr bwMode="auto">
          <a:xfrm>
            <a:off x="3571875" y="26431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61454" name="Straight Connector 50"/>
          <p:cNvCxnSpPr>
            <a:cxnSpLocks noChangeShapeType="1"/>
          </p:cNvCxnSpPr>
          <p:nvPr/>
        </p:nvCxnSpPr>
        <p:spPr bwMode="auto">
          <a:xfrm flipV="1">
            <a:off x="2714625" y="3179763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1455" name="Oval 25"/>
          <p:cNvSpPr>
            <a:spLocks noChangeArrowheads="1"/>
          </p:cNvSpPr>
          <p:nvPr/>
        </p:nvSpPr>
        <p:spPr bwMode="auto">
          <a:xfrm>
            <a:off x="5929313" y="2643188"/>
            <a:ext cx="642937" cy="35718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1456" name="Right Arrow 26"/>
          <p:cNvSpPr>
            <a:spLocks noChangeArrowheads="1"/>
          </p:cNvSpPr>
          <p:nvPr/>
        </p:nvSpPr>
        <p:spPr bwMode="auto">
          <a:xfrm flipH="1">
            <a:off x="4572000" y="2643188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1457" name="Rounded Rectangle 53"/>
          <p:cNvSpPr>
            <a:spLocks noChangeArrowheads="1"/>
          </p:cNvSpPr>
          <p:nvPr/>
        </p:nvSpPr>
        <p:spPr bwMode="auto">
          <a:xfrm>
            <a:off x="2571750" y="2500313"/>
            <a:ext cx="4572000" cy="85725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1458" name="TextBox 54"/>
          <p:cNvSpPr txBox="1">
            <a:spLocks noChangeArrowheads="1"/>
          </p:cNvSpPr>
          <p:nvPr/>
        </p:nvSpPr>
        <p:spPr bwMode="auto">
          <a:xfrm>
            <a:off x="1500188" y="27146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61459" name="Rectangle 55"/>
          <p:cNvSpPr>
            <a:spLocks noChangeArrowheads="1"/>
          </p:cNvSpPr>
          <p:nvPr/>
        </p:nvSpPr>
        <p:spPr bwMode="auto">
          <a:xfrm>
            <a:off x="7572375" y="2928938"/>
            <a:ext cx="1039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Target</a:t>
            </a:r>
            <a:endParaRPr lang="en-US" altLang="zh-TW" i="0"/>
          </a:p>
        </p:txBody>
      </p:sp>
      <p:sp>
        <p:nvSpPr>
          <p:cNvPr id="61460" name="Rectangle 56"/>
          <p:cNvSpPr>
            <a:spLocks noChangeArrowheads="1"/>
          </p:cNvSpPr>
          <p:nvPr/>
        </p:nvSpPr>
        <p:spPr bwMode="auto">
          <a:xfrm>
            <a:off x="7572375" y="2143125"/>
            <a:ext cx="109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Clutter</a:t>
            </a:r>
            <a:endParaRPr lang="en-US" altLang="zh-TW" i="0"/>
          </a:p>
        </p:txBody>
      </p:sp>
      <p:cxnSp>
        <p:nvCxnSpPr>
          <p:cNvPr id="61461" name="Straight Arrow Connector 58"/>
          <p:cNvCxnSpPr>
            <a:cxnSpLocks noChangeShapeType="1"/>
            <a:stCxn id="61459" idx="1"/>
            <a:endCxn id="61455" idx="6"/>
          </p:cNvCxnSpPr>
          <p:nvPr/>
        </p:nvCxnSpPr>
        <p:spPr bwMode="auto">
          <a:xfrm rot="10800000">
            <a:off x="6572250" y="2820988"/>
            <a:ext cx="1000125" cy="3381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62" name="Straight Arrow Connector 60"/>
          <p:cNvCxnSpPr>
            <a:cxnSpLocks noChangeShapeType="1"/>
            <a:stCxn id="61460" idx="1"/>
          </p:cNvCxnSpPr>
          <p:nvPr/>
        </p:nvCxnSpPr>
        <p:spPr bwMode="auto">
          <a:xfrm rot="10800000" flipV="1">
            <a:off x="6929438" y="2373313"/>
            <a:ext cx="642937" cy="2698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463" name="Rounded Rectangle 76"/>
          <p:cNvSpPr>
            <a:spLocks noChangeArrowheads="1"/>
          </p:cNvSpPr>
          <p:nvPr/>
        </p:nvSpPr>
        <p:spPr bwMode="auto">
          <a:xfrm>
            <a:off x="2571750" y="1357313"/>
            <a:ext cx="4572000" cy="85725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Detection Problem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D5C141-355E-4812-A7C7-A82B9FECA651}" type="slidenum">
              <a:rPr lang="en-US" altLang="ja-JP" smtClean="0">
                <a:ea typeface="AppleMyungjo"/>
                <a:cs typeface="AppleMyungjo"/>
              </a:rPr>
              <a:pPr/>
              <a:t>14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6246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500688" y="1428750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62470" name="Group 17"/>
          <p:cNvGrpSpPr>
            <a:grpSpLocks/>
          </p:cNvGrpSpPr>
          <p:nvPr/>
        </p:nvGrpSpPr>
        <p:grpSpPr bwMode="auto">
          <a:xfrm>
            <a:off x="2786063" y="1428750"/>
            <a:ext cx="1003300" cy="642938"/>
            <a:chOff x="1142976" y="1395275"/>
            <a:chExt cx="1002939" cy="642942"/>
          </a:xfrm>
        </p:grpSpPr>
        <p:cxnSp>
          <p:nvCxnSpPr>
            <p:cNvPr id="62508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" name="Arc 25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62471" name="Right Arrow 18"/>
          <p:cNvSpPr>
            <a:spLocks noChangeArrowheads="1"/>
          </p:cNvSpPr>
          <p:nvPr/>
        </p:nvSpPr>
        <p:spPr bwMode="auto">
          <a:xfrm>
            <a:off x="3571875" y="15001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62472" name="Straight Connector 27"/>
          <p:cNvCxnSpPr>
            <a:cxnSpLocks noChangeShapeType="1"/>
          </p:cNvCxnSpPr>
          <p:nvPr/>
        </p:nvCxnSpPr>
        <p:spPr bwMode="auto">
          <a:xfrm flipV="1">
            <a:off x="2714625" y="2036763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2473" name="Right Arrow 26"/>
          <p:cNvSpPr>
            <a:spLocks noChangeArrowheads="1"/>
          </p:cNvSpPr>
          <p:nvPr/>
        </p:nvSpPr>
        <p:spPr bwMode="auto">
          <a:xfrm flipH="1">
            <a:off x="4572000" y="1500188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2474" name="TextBox 44"/>
          <p:cNvSpPr txBox="1">
            <a:spLocks noChangeArrowheads="1"/>
          </p:cNvSpPr>
          <p:nvPr/>
        </p:nvSpPr>
        <p:spPr bwMode="auto">
          <a:xfrm>
            <a:off x="1500188" y="15716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</a:p>
        </p:txBody>
      </p:sp>
      <p:sp>
        <p:nvSpPr>
          <p:cNvPr id="46" name="Rounded Rectangle 45"/>
          <p:cNvSpPr/>
          <p:nvPr/>
        </p:nvSpPr>
        <p:spPr bwMode="auto">
          <a:xfrm>
            <a:off x="5500688" y="2571750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62476" name="Group 17"/>
          <p:cNvGrpSpPr>
            <a:grpSpLocks/>
          </p:cNvGrpSpPr>
          <p:nvPr/>
        </p:nvGrpSpPr>
        <p:grpSpPr bwMode="auto">
          <a:xfrm>
            <a:off x="2786063" y="2571750"/>
            <a:ext cx="1003300" cy="642938"/>
            <a:chOff x="1142976" y="1395275"/>
            <a:chExt cx="1002939" cy="642942"/>
          </a:xfrm>
        </p:grpSpPr>
        <p:cxnSp>
          <p:nvCxnSpPr>
            <p:cNvPr id="62506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9" name="Arc 48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62477" name="Right Arrow 18"/>
          <p:cNvSpPr>
            <a:spLocks noChangeArrowheads="1"/>
          </p:cNvSpPr>
          <p:nvPr/>
        </p:nvSpPr>
        <p:spPr bwMode="auto">
          <a:xfrm>
            <a:off x="3571875" y="26431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62478" name="Straight Connector 50"/>
          <p:cNvCxnSpPr>
            <a:cxnSpLocks noChangeShapeType="1"/>
          </p:cNvCxnSpPr>
          <p:nvPr/>
        </p:nvCxnSpPr>
        <p:spPr bwMode="auto">
          <a:xfrm flipV="1">
            <a:off x="2714625" y="3179763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2479" name="Oval 25"/>
          <p:cNvSpPr>
            <a:spLocks noChangeArrowheads="1"/>
          </p:cNvSpPr>
          <p:nvPr/>
        </p:nvSpPr>
        <p:spPr bwMode="auto">
          <a:xfrm>
            <a:off x="5929313" y="2643188"/>
            <a:ext cx="642937" cy="35718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2480" name="Right Arrow 26"/>
          <p:cNvSpPr>
            <a:spLocks noChangeArrowheads="1"/>
          </p:cNvSpPr>
          <p:nvPr/>
        </p:nvSpPr>
        <p:spPr bwMode="auto">
          <a:xfrm flipH="1">
            <a:off x="4572000" y="2643188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2481" name="Rounded Rectangle 53"/>
          <p:cNvSpPr>
            <a:spLocks noChangeArrowheads="1"/>
          </p:cNvSpPr>
          <p:nvPr/>
        </p:nvSpPr>
        <p:spPr bwMode="auto">
          <a:xfrm>
            <a:off x="2571750" y="2500313"/>
            <a:ext cx="4572000" cy="85725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2482" name="TextBox 54"/>
          <p:cNvSpPr txBox="1">
            <a:spLocks noChangeArrowheads="1"/>
          </p:cNvSpPr>
          <p:nvPr/>
        </p:nvSpPr>
        <p:spPr bwMode="auto">
          <a:xfrm>
            <a:off x="1500188" y="27146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62483" name="Rectangle 55"/>
          <p:cNvSpPr>
            <a:spLocks noChangeArrowheads="1"/>
          </p:cNvSpPr>
          <p:nvPr/>
        </p:nvSpPr>
        <p:spPr bwMode="auto">
          <a:xfrm>
            <a:off x="7572375" y="2928938"/>
            <a:ext cx="1039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Target</a:t>
            </a:r>
            <a:endParaRPr lang="en-US" altLang="zh-TW" i="0"/>
          </a:p>
        </p:txBody>
      </p:sp>
      <p:sp>
        <p:nvSpPr>
          <p:cNvPr id="62484" name="Rectangle 56"/>
          <p:cNvSpPr>
            <a:spLocks noChangeArrowheads="1"/>
          </p:cNvSpPr>
          <p:nvPr/>
        </p:nvSpPr>
        <p:spPr bwMode="auto">
          <a:xfrm>
            <a:off x="7572375" y="2143125"/>
            <a:ext cx="109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Clutter</a:t>
            </a:r>
            <a:endParaRPr lang="en-US" altLang="zh-TW" i="0"/>
          </a:p>
        </p:txBody>
      </p:sp>
      <p:cxnSp>
        <p:nvCxnSpPr>
          <p:cNvPr id="62485" name="Straight Arrow Connector 58"/>
          <p:cNvCxnSpPr>
            <a:cxnSpLocks noChangeShapeType="1"/>
            <a:stCxn id="62483" idx="1"/>
            <a:endCxn id="62479" idx="6"/>
          </p:cNvCxnSpPr>
          <p:nvPr/>
        </p:nvCxnSpPr>
        <p:spPr bwMode="auto">
          <a:xfrm rot="10800000">
            <a:off x="6572250" y="2820988"/>
            <a:ext cx="1000125" cy="3381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86" name="Straight Arrow Connector 60"/>
          <p:cNvCxnSpPr>
            <a:cxnSpLocks noChangeShapeType="1"/>
            <a:stCxn id="62484" idx="1"/>
          </p:cNvCxnSpPr>
          <p:nvPr/>
        </p:nvCxnSpPr>
        <p:spPr bwMode="auto">
          <a:xfrm rot="10800000" flipV="1">
            <a:off x="6929438" y="2373313"/>
            <a:ext cx="642937" cy="2698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" name="Straight Arrow Connector 61"/>
          <p:cNvCxnSpPr>
            <a:endCxn id="63" idx="1"/>
          </p:cNvCxnSpPr>
          <p:nvPr/>
        </p:nvCxnSpPr>
        <p:spPr>
          <a:xfrm>
            <a:off x="1000125" y="4619625"/>
            <a:ext cx="11811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181225" y="43910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81225" y="50768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65" name="Shape 64"/>
          <p:cNvCxnSpPr>
            <a:endCxn id="64" idx="1"/>
          </p:cNvCxnSpPr>
          <p:nvPr/>
        </p:nvCxnSpPr>
        <p:spPr>
          <a:xfrm rot="16200000" flipH="1">
            <a:off x="1609725" y="4733925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3" idx="3"/>
          </p:cNvCxnSpPr>
          <p:nvPr/>
        </p:nvCxnSpPr>
        <p:spPr>
          <a:xfrm>
            <a:off x="2867025" y="4619625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>
            <a:stCxn id="64" idx="3"/>
          </p:cNvCxnSpPr>
          <p:nvPr/>
        </p:nvCxnSpPr>
        <p:spPr>
          <a:xfrm flipV="1">
            <a:off x="2867025" y="4619625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>
            <a:off x="3190082" y="4466431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494" name="TextBox 68"/>
          <p:cNvSpPr txBox="1">
            <a:spLocks noChangeArrowheads="1"/>
          </p:cNvSpPr>
          <p:nvPr/>
        </p:nvSpPr>
        <p:spPr bwMode="auto">
          <a:xfrm>
            <a:off x="3036888" y="3857625"/>
            <a:ext cx="773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62495" name="TextBox 69"/>
          <p:cNvSpPr txBox="1">
            <a:spLocks noChangeArrowheads="1"/>
          </p:cNvSpPr>
          <p:nvPr/>
        </p:nvSpPr>
        <p:spPr bwMode="auto">
          <a:xfrm>
            <a:off x="357188" y="4333875"/>
            <a:ext cx="646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929063" y="44053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672138" y="44053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4608513" y="46164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6354763" y="462756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500" name="Rounded Rectangle 76"/>
          <p:cNvSpPr>
            <a:spLocks noChangeArrowheads="1"/>
          </p:cNvSpPr>
          <p:nvPr/>
        </p:nvSpPr>
        <p:spPr bwMode="auto">
          <a:xfrm>
            <a:off x="2571750" y="1357313"/>
            <a:ext cx="4572000" cy="85725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2501" name="TextBox 77"/>
          <p:cNvSpPr txBox="1">
            <a:spLocks noChangeArrowheads="1"/>
          </p:cNvSpPr>
          <p:nvPr/>
        </p:nvSpPr>
        <p:spPr bwMode="auto">
          <a:xfrm>
            <a:off x="3714750" y="49291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62502" name="TextBox 78"/>
          <p:cNvSpPr txBox="1">
            <a:spLocks noChangeArrowheads="1"/>
          </p:cNvSpPr>
          <p:nvPr/>
        </p:nvSpPr>
        <p:spPr bwMode="auto">
          <a:xfrm>
            <a:off x="6858000" y="435768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62503" name="TextBox 79"/>
          <p:cNvSpPr txBox="1">
            <a:spLocks noChangeArrowheads="1"/>
          </p:cNvSpPr>
          <p:nvPr/>
        </p:nvSpPr>
        <p:spPr bwMode="auto">
          <a:xfrm>
            <a:off x="5429250" y="49291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62504" name="TextBox 80"/>
          <p:cNvSpPr txBox="1">
            <a:spLocks noChangeArrowheads="1"/>
          </p:cNvSpPr>
          <p:nvPr/>
        </p:nvSpPr>
        <p:spPr bwMode="auto">
          <a:xfrm>
            <a:off x="3000375" y="5715000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62505" name="TextBox 46"/>
          <p:cNvSpPr txBox="1">
            <a:spLocks noChangeArrowheads="1"/>
          </p:cNvSpPr>
          <p:nvPr/>
        </p:nvSpPr>
        <p:spPr bwMode="auto">
          <a:xfrm>
            <a:off x="142875" y="478631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6"/>
          <p:cNvSpPr>
            <a:spLocks noChangeArrowheads="1"/>
          </p:cNvSpPr>
          <p:nvPr/>
        </p:nvSpPr>
        <p:spPr bwMode="auto">
          <a:xfrm>
            <a:off x="142875" y="4286250"/>
            <a:ext cx="1071563" cy="114300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3491" name="Rectangle 57"/>
          <p:cNvSpPr>
            <a:spLocks noChangeArrowheads="1"/>
          </p:cNvSpPr>
          <p:nvPr/>
        </p:nvSpPr>
        <p:spPr bwMode="auto">
          <a:xfrm>
            <a:off x="3786188" y="4286250"/>
            <a:ext cx="1285875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34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Detection Problem</a:t>
            </a:r>
          </a:p>
        </p:txBody>
      </p:sp>
      <p:sp>
        <p:nvSpPr>
          <p:cNvPr id="634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85D9E9-C065-474C-B4C8-D15206A6E847}" type="slidenum">
              <a:rPr lang="en-US" altLang="ja-JP" smtClean="0">
                <a:ea typeface="AppleMyungjo"/>
                <a:cs typeface="AppleMyungjo"/>
              </a:rPr>
              <a:pPr/>
              <a:t>15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634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500688" y="1428750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63496" name="Group 17"/>
          <p:cNvGrpSpPr>
            <a:grpSpLocks/>
          </p:cNvGrpSpPr>
          <p:nvPr/>
        </p:nvGrpSpPr>
        <p:grpSpPr bwMode="auto">
          <a:xfrm>
            <a:off x="2786063" y="1428750"/>
            <a:ext cx="1003300" cy="642938"/>
            <a:chOff x="1142976" y="1395275"/>
            <a:chExt cx="1002939" cy="642942"/>
          </a:xfrm>
        </p:grpSpPr>
        <p:cxnSp>
          <p:nvCxnSpPr>
            <p:cNvPr id="63534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" name="Arc 25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63497" name="Right Arrow 18"/>
          <p:cNvSpPr>
            <a:spLocks noChangeArrowheads="1"/>
          </p:cNvSpPr>
          <p:nvPr/>
        </p:nvSpPr>
        <p:spPr bwMode="auto">
          <a:xfrm>
            <a:off x="3571875" y="15001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63498" name="Straight Connector 27"/>
          <p:cNvCxnSpPr>
            <a:cxnSpLocks noChangeShapeType="1"/>
          </p:cNvCxnSpPr>
          <p:nvPr/>
        </p:nvCxnSpPr>
        <p:spPr bwMode="auto">
          <a:xfrm flipV="1">
            <a:off x="2714625" y="2036763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3499" name="Right Arrow 26"/>
          <p:cNvSpPr>
            <a:spLocks noChangeArrowheads="1"/>
          </p:cNvSpPr>
          <p:nvPr/>
        </p:nvSpPr>
        <p:spPr bwMode="auto">
          <a:xfrm flipH="1">
            <a:off x="4572000" y="1500188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3500" name="TextBox 44"/>
          <p:cNvSpPr txBox="1">
            <a:spLocks noChangeArrowheads="1"/>
          </p:cNvSpPr>
          <p:nvPr/>
        </p:nvSpPr>
        <p:spPr bwMode="auto">
          <a:xfrm>
            <a:off x="1500188" y="15716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</a:p>
        </p:txBody>
      </p:sp>
      <p:sp>
        <p:nvSpPr>
          <p:cNvPr id="46" name="Rounded Rectangle 45"/>
          <p:cNvSpPr/>
          <p:nvPr/>
        </p:nvSpPr>
        <p:spPr bwMode="auto">
          <a:xfrm>
            <a:off x="5500688" y="2571750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63502" name="Group 17"/>
          <p:cNvGrpSpPr>
            <a:grpSpLocks/>
          </p:cNvGrpSpPr>
          <p:nvPr/>
        </p:nvGrpSpPr>
        <p:grpSpPr bwMode="auto">
          <a:xfrm>
            <a:off x="2786063" y="2571750"/>
            <a:ext cx="1003300" cy="642938"/>
            <a:chOff x="1142976" y="1395275"/>
            <a:chExt cx="1002939" cy="642942"/>
          </a:xfrm>
        </p:grpSpPr>
        <p:cxnSp>
          <p:nvCxnSpPr>
            <p:cNvPr id="63532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9" name="Arc 48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63503" name="Right Arrow 18"/>
          <p:cNvSpPr>
            <a:spLocks noChangeArrowheads="1"/>
          </p:cNvSpPr>
          <p:nvPr/>
        </p:nvSpPr>
        <p:spPr bwMode="auto">
          <a:xfrm>
            <a:off x="3571875" y="26431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63504" name="Straight Connector 50"/>
          <p:cNvCxnSpPr>
            <a:cxnSpLocks noChangeShapeType="1"/>
          </p:cNvCxnSpPr>
          <p:nvPr/>
        </p:nvCxnSpPr>
        <p:spPr bwMode="auto">
          <a:xfrm flipV="1">
            <a:off x="2714625" y="3179763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3505" name="Oval 25"/>
          <p:cNvSpPr>
            <a:spLocks noChangeArrowheads="1"/>
          </p:cNvSpPr>
          <p:nvPr/>
        </p:nvSpPr>
        <p:spPr bwMode="auto">
          <a:xfrm>
            <a:off x="5929313" y="2643188"/>
            <a:ext cx="642937" cy="35718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3506" name="Right Arrow 26"/>
          <p:cNvSpPr>
            <a:spLocks noChangeArrowheads="1"/>
          </p:cNvSpPr>
          <p:nvPr/>
        </p:nvSpPr>
        <p:spPr bwMode="auto">
          <a:xfrm flipH="1">
            <a:off x="4572000" y="2643188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3507" name="Rounded Rectangle 53"/>
          <p:cNvSpPr>
            <a:spLocks noChangeArrowheads="1"/>
          </p:cNvSpPr>
          <p:nvPr/>
        </p:nvSpPr>
        <p:spPr bwMode="auto">
          <a:xfrm>
            <a:off x="2571750" y="2500313"/>
            <a:ext cx="4572000" cy="85725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3508" name="TextBox 54"/>
          <p:cNvSpPr txBox="1">
            <a:spLocks noChangeArrowheads="1"/>
          </p:cNvSpPr>
          <p:nvPr/>
        </p:nvSpPr>
        <p:spPr bwMode="auto">
          <a:xfrm>
            <a:off x="1500188" y="2714625"/>
            <a:ext cx="577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63509" name="Rectangle 55"/>
          <p:cNvSpPr>
            <a:spLocks noChangeArrowheads="1"/>
          </p:cNvSpPr>
          <p:nvPr/>
        </p:nvSpPr>
        <p:spPr bwMode="auto">
          <a:xfrm>
            <a:off x="7572375" y="2928938"/>
            <a:ext cx="10398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Target</a:t>
            </a:r>
            <a:endParaRPr lang="en-US" altLang="zh-TW" i="0"/>
          </a:p>
        </p:txBody>
      </p:sp>
      <p:sp>
        <p:nvSpPr>
          <p:cNvPr id="63510" name="Rectangle 56"/>
          <p:cNvSpPr>
            <a:spLocks noChangeArrowheads="1"/>
          </p:cNvSpPr>
          <p:nvPr/>
        </p:nvSpPr>
        <p:spPr bwMode="auto">
          <a:xfrm>
            <a:off x="7572375" y="2143125"/>
            <a:ext cx="109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Clutter</a:t>
            </a:r>
            <a:endParaRPr lang="en-US" altLang="zh-TW" i="0"/>
          </a:p>
        </p:txBody>
      </p:sp>
      <p:cxnSp>
        <p:nvCxnSpPr>
          <p:cNvPr id="63511" name="Straight Arrow Connector 58"/>
          <p:cNvCxnSpPr>
            <a:cxnSpLocks noChangeShapeType="1"/>
            <a:stCxn id="63509" idx="1"/>
            <a:endCxn id="63505" idx="6"/>
          </p:cNvCxnSpPr>
          <p:nvPr/>
        </p:nvCxnSpPr>
        <p:spPr bwMode="auto">
          <a:xfrm rot="10800000">
            <a:off x="6572250" y="2820988"/>
            <a:ext cx="1000125" cy="33813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12" name="Straight Arrow Connector 60"/>
          <p:cNvCxnSpPr>
            <a:cxnSpLocks noChangeShapeType="1"/>
            <a:stCxn id="63510" idx="1"/>
          </p:cNvCxnSpPr>
          <p:nvPr/>
        </p:nvCxnSpPr>
        <p:spPr bwMode="auto">
          <a:xfrm rot="10800000" flipV="1">
            <a:off x="6929438" y="2373313"/>
            <a:ext cx="642937" cy="26987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" name="Straight Arrow Connector 61"/>
          <p:cNvCxnSpPr>
            <a:endCxn id="63" idx="1"/>
          </p:cNvCxnSpPr>
          <p:nvPr/>
        </p:nvCxnSpPr>
        <p:spPr>
          <a:xfrm>
            <a:off x="1000125" y="4619625"/>
            <a:ext cx="11811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181225" y="43910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81225" y="50768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65" name="Shape 64"/>
          <p:cNvCxnSpPr>
            <a:endCxn id="64" idx="1"/>
          </p:cNvCxnSpPr>
          <p:nvPr/>
        </p:nvCxnSpPr>
        <p:spPr>
          <a:xfrm rot="16200000" flipH="1">
            <a:off x="1609725" y="4733925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3" idx="3"/>
          </p:cNvCxnSpPr>
          <p:nvPr/>
        </p:nvCxnSpPr>
        <p:spPr>
          <a:xfrm>
            <a:off x="2867025" y="4619625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>
            <a:stCxn id="64" idx="3"/>
          </p:cNvCxnSpPr>
          <p:nvPr/>
        </p:nvCxnSpPr>
        <p:spPr>
          <a:xfrm flipV="1">
            <a:off x="2867025" y="4619625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>
            <a:off x="3190082" y="4466431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20" name="TextBox 68"/>
          <p:cNvSpPr txBox="1">
            <a:spLocks noChangeArrowheads="1"/>
          </p:cNvSpPr>
          <p:nvPr/>
        </p:nvSpPr>
        <p:spPr bwMode="auto">
          <a:xfrm>
            <a:off x="3036888" y="3857625"/>
            <a:ext cx="773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63521" name="TextBox 69"/>
          <p:cNvSpPr txBox="1">
            <a:spLocks noChangeArrowheads="1"/>
          </p:cNvSpPr>
          <p:nvPr/>
        </p:nvSpPr>
        <p:spPr bwMode="auto">
          <a:xfrm>
            <a:off x="357188" y="4333875"/>
            <a:ext cx="6461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929063" y="4405313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672138" y="44053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4608513" y="46164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6354763" y="462756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26" name="Rounded Rectangle 76"/>
          <p:cNvSpPr>
            <a:spLocks noChangeArrowheads="1"/>
          </p:cNvSpPr>
          <p:nvPr/>
        </p:nvSpPr>
        <p:spPr bwMode="auto">
          <a:xfrm>
            <a:off x="2571750" y="1357313"/>
            <a:ext cx="4572000" cy="85725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3527" name="TextBox 77"/>
          <p:cNvSpPr txBox="1">
            <a:spLocks noChangeArrowheads="1"/>
          </p:cNvSpPr>
          <p:nvPr/>
        </p:nvSpPr>
        <p:spPr bwMode="auto">
          <a:xfrm>
            <a:off x="3714750" y="49291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63528" name="TextBox 78"/>
          <p:cNvSpPr txBox="1">
            <a:spLocks noChangeArrowheads="1"/>
          </p:cNvSpPr>
          <p:nvPr/>
        </p:nvSpPr>
        <p:spPr bwMode="auto">
          <a:xfrm>
            <a:off x="6858000" y="435768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63529" name="TextBox 79"/>
          <p:cNvSpPr txBox="1">
            <a:spLocks noChangeArrowheads="1"/>
          </p:cNvSpPr>
          <p:nvPr/>
        </p:nvSpPr>
        <p:spPr bwMode="auto">
          <a:xfrm>
            <a:off x="5429250" y="49291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63530" name="TextBox 80"/>
          <p:cNvSpPr txBox="1">
            <a:spLocks noChangeArrowheads="1"/>
          </p:cNvSpPr>
          <p:nvPr/>
        </p:nvSpPr>
        <p:spPr bwMode="auto">
          <a:xfrm>
            <a:off x="3000375" y="5715000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63531" name="TextBox 59"/>
          <p:cNvSpPr txBox="1">
            <a:spLocks noChangeArrowheads="1"/>
          </p:cNvSpPr>
          <p:nvPr/>
        </p:nvSpPr>
        <p:spPr bwMode="auto">
          <a:xfrm>
            <a:off x="142875" y="478631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SINR Maximization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DF937F-623F-450E-9ECD-F10BD26C6E9F}" type="slidenum">
              <a:rPr lang="en-US" altLang="ja-JP" smtClean="0">
                <a:ea typeface="AppleMyungjo"/>
                <a:cs typeface="AppleMyungjo"/>
              </a:rPr>
              <a:pPr/>
              <a:t>16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9223" name="Rectangle 24"/>
          <p:cNvSpPr>
            <a:spLocks noChangeArrowheads="1"/>
          </p:cNvSpPr>
          <p:nvPr/>
        </p:nvSpPr>
        <p:spPr bwMode="auto">
          <a:xfrm>
            <a:off x="142875" y="1681163"/>
            <a:ext cx="1143000" cy="10334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9224" name="Rectangle 25"/>
          <p:cNvSpPr>
            <a:spLocks noChangeArrowheads="1"/>
          </p:cNvSpPr>
          <p:nvPr/>
        </p:nvSpPr>
        <p:spPr bwMode="auto">
          <a:xfrm>
            <a:off x="3786188" y="1681163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000125" y="2014538"/>
            <a:ext cx="11811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81225" y="17859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81225" y="24717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30" name="Shape 29"/>
          <p:cNvCxnSpPr>
            <a:endCxn id="29" idx="1"/>
          </p:cNvCxnSpPr>
          <p:nvPr/>
        </p:nvCxnSpPr>
        <p:spPr>
          <a:xfrm rot="16200000" flipH="1">
            <a:off x="1609725" y="2128838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</p:cNvCxnSpPr>
          <p:nvPr/>
        </p:nvCxnSpPr>
        <p:spPr>
          <a:xfrm>
            <a:off x="2867025" y="2014538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9" idx="3"/>
          </p:cNvCxnSpPr>
          <p:nvPr/>
        </p:nvCxnSpPr>
        <p:spPr>
          <a:xfrm flipV="1">
            <a:off x="2867025" y="2014538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190082" y="1861344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2" name="TextBox 34"/>
          <p:cNvSpPr txBox="1">
            <a:spLocks noChangeArrowheads="1"/>
          </p:cNvSpPr>
          <p:nvPr/>
        </p:nvSpPr>
        <p:spPr bwMode="auto">
          <a:xfrm>
            <a:off x="3036888" y="1252538"/>
            <a:ext cx="773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9233" name="TextBox 36"/>
          <p:cNvSpPr txBox="1">
            <a:spLocks noChangeArrowheads="1"/>
          </p:cNvSpPr>
          <p:nvPr/>
        </p:nvSpPr>
        <p:spPr bwMode="auto">
          <a:xfrm>
            <a:off x="357188" y="17287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929063" y="1800225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72138" y="18002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608513" y="2011363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54763" y="2022475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8" name="TextBox 41"/>
          <p:cNvSpPr txBox="1">
            <a:spLocks noChangeArrowheads="1"/>
          </p:cNvSpPr>
          <p:nvPr/>
        </p:nvSpPr>
        <p:spPr bwMode="auto">
          <a:xfrm>
            <a:off x="3714750" y="2324100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9239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9240" name="TextBox 43"/>
          <p:cNvSpPr txBox="1">
            <a:spLocks noChangeArrowheads="1"/>
          </p:cNvSpPr>
          <p:nvPr/>
        </p:nvSpPr>
        <p:spPr bwMode="auto">
          <a:xfrm>
            <a:off x="5429250" y="232410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9241" name="TextBox 44"/>
          <p:cNvSpPr txBox="1">
            <a:spLocks noChangeArrowheads="1"/>
          </p:cNvSpPr>
          <p:nvPr/>
        </p:nvSpPr>
        <p:spPr bwMode="auto">
          <a:xfrm>
            <a:off x="142875" y="218122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9242" name="TextBox 45"/>
          <p:cNvSpPr txBox="1">
            <a:spLocks noChangeArrowheads="1"/>
          </p:cNvSpPr>
          <p:nvPr/>
        </p:nvSpPr>
        <p:spPr bwMode="auto">
          <a:xfrm>
            <a:off x="4000500" y="2786063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9243" name="TextBox 46"/>
          <p:cNvSpPr txBox="1">
            <a:spLocks noChangeArrowheads="1"/>
          </p:cNvSpPr>
          <p:nvPr/>
        </p:nvSpPr>
        <p:spPr bwMode="auto">
          <a:xfrm>
            <a:off x="4929188" y="15716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graphicFrame>
        <p:nvGraphicFramePr>
          <p:cNvPr id="9218" name="Object 24"/>
          <p:cNvGraphicFramePr>
            <a:graphicFrameLocks noChangeAspect="1"/>
          </p:cNvGraphicFramePr>
          <p:nvPr/>
        </p:nvGraphicFramePr>
        <p:xfrm>
          <a:off x="460375" y="3286125"/>
          <a:ext cx="3206750" cy="571500"/>
        </p:xfrm>
        <a:graphic>
          <a:graphicData uri="http://schemas.openxmlformats.org/presentationml/2006/ole">
            <p:oleObj spid="_x0000_s9218" name="Equation" r:id="rId3" imgW="1282680" imgH="228600" progId="Equation.3">
              <p:embed/>
            </p:oleObj>
          </a:graphicData>
        </a:graphic>
      </p:graphicFrame>
      <p:graphicFrame>
        <p:nvGraphicFramePr>
          <p:cNvPr id="9219" name="Object 25"/>
          <p:cNvGraphicFramePr>
            <a:graphicFrameLocks noChangeAspect="1"/>
          </p:cNvGraphicFramePr>
          <p:nvPr/>
        </p:nvGraphicFramePr>
        <p:xfrm>
          <a:off x="3746500" y="3286125"/>
          <a:ext cx="3468688" cy="500063"/>
        </p:xfrm>
        <a:graphic>
          <a:graphicData uri="http://schemas.openxmlformats.org/presentationml/2006/ole">
            <p:oleObj spid="_x0000_s9219" name="Equation" r:id="rId4" imgW="140940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4"/>
          <p:cNvSpPr>
            <a:spLocks noChangeArrowheads="1"/>
          </p:cNvSpPr>
          <p:nvPr/>
        </p:nvSpPr>
        <p:spPr bwMode="auto">
          <a:xfrm>
            <a:off x="142875" y="1681163"/>
            <a:ext cx="1143000" cy="10334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0246" name="Rectangle 49"/>
          <p:cNvSpPr>
            <a:spLocks noChangeArrowheads="1"/>
          </p:cNvSpPr>
          <p:nvPr/>
        </p:nvSpPr>
        <p:spPr bwMode="auto">
          <a:xfrm>
            <a:off x="285750" y="3857625"/>
            <a:ext cx="5357813" cy="2214563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3746500" y="3286125"/>
          <a:ext cx="3468688" cy="500063"/>
        </p:xfrm>
        <a:graphic>
          <a:graphicData uri="http://schemas.openxmlformats.org/presentationml/2006/ole">
            <p:oleObj spid="_x0000_s10242" name="Equation" r:id="rId3" imgW="1409400" imgH="203040" progId="Equation.3">
              <p:embed/>
            </p:oleObj>
          </a:graphicData>
        </a:graphic>
      </p:graphicFrame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SINR Maximization</a:t>
            </a:r>
          </a:p>
        </p:txBody>
      </p:sp>
      <p:sp>
        <p:nvSpPr>
          <p:cNvPr id="102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3879AEA-1390-46EF-BED8-FB277764145F}" type="slidenum">
              <a:rPr lang="en-US" altLang="ja-JP" smtClean="0">
                <a:ea typeface="AppleMyungjo"/>
                <a:cs typeface="AppleMyungjo"/>
              </a:rPr>
              <a:pPr/>
              <a:t>17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02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0250" name="Rectangle 25"/>
          <p:cNvSpPr>
            <a:spLocks noChangeArrowheads="1"/>
          </p:cNvSpPr>
          <p:nvPr/>
        </p:nvSpPr>
        <p:spPr bwMode="auto">
          <a:xfrm>
            <a:off x="3786188" y="1681163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000125" y="2014538"/>
            <a:ext cx="11811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81225" y="17859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81225" y="24717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30" name="Shape 29"/>
          <p:cNvCxnSpPr>
            <a:endCxn id="29" idx="1"/>
          </p:cNvCxnSpPr>
          <p:nvPr/>
        </p:nvCxnSpPr>
        <p:spPr>
          <a:xfrm rot="16200000" flipH="1">
            <a:off x="1609725" y="2128838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</p:cNvCxnSpPr>
          <p:nvPr/>
        </p:nvCxnSpPr>
        <p:spPr>
          <a:xfrm>
            <a:off x="2867025" y="2014538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9" idx="3"/>
          </p:cNvCxnSpPr>
          <p:nvPr/>
        </p:nvCxnSpPr>
        <p:spPr>
          <a:xfrm flipV="1">
            <a:off x="2867025" y="2014538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190082" y="1861344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8" name="TextBox 34"/>
          <p:cNvSpPr txBox="1">
            <a:spLocks noChangeArrowheads="1"/>
          </p:cNvSpPr>
          <p:nvPr/>
        </p:nvSpPr>
        <p:spPr bwMode="auto">
          <a:xfrm>
            <a:off x="3036888" y="1252538"/>
            <a:ext cx="773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0259" name="TextBox 36"/>
          <p:cNvSpPr txBox="1">
            <a:spLocks noChangeArrowheads="1"/>
          </p:cNvSpPr>
          <p:nvPr/>
        </p:nvSpPr>
        <p:spPr bwMode="auto">
          <a:xfrm>
            <a:off x="357188" y="17287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929063" y="1800225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72138" y="18002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608513" y="2011363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54763" y="2022475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4" name="TextBox 41"/>
          <p:cNvSpPr txBox="1">
            <a:spLocks noChangeArrowheads="1"/>
          </p:cNvSpPr>
          <p:nvPr/>
        </p:nvSpPr>
        <p:spPr bwMode="auto">
          <a:xfrm>
            <a:off x="3714750" y="2324100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0265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0266" name="TextBox 43"/>
          <p:cNvSpPr txBox="1">
            <a:spLocks noChangeArrowheads="1"/>
          </p:cNvSpPr>
          <p:nvPr/>
        </p:nvSpPr>
        <p:spPr bwMode="auto">
          <a:xfrm>
            <a:off x="5429250" y="232410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0267" name="TextBox 44"/>
          <p:cNvSpPr txBox="1">
            <a:spLocks noChangeArrowheads="1"/>
          </p:cNvSpPr>
          <p:nvPr/>
        </p:nvSpPr>
        <p:spPr bwMode="auto">
          <a:xfrm>
            <a:off x="142875" y="218122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0268" name="TextBox 45"/>
          <p:cNvSpPr txBox="1">
            <a:spLocks noChangeArrowheads="1"/>
          </p:cNvSpPr>
          <p:nvPr/>
        </p:nvSpPr>
        <p:spPr bwMode="auto">
          <a:xfrm>
            <a:off x="4000500" y="2786063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10269" name="TextBox 46"/>
          <p:cNvSpPr txBox="1">
            <a:spLocks noChangeArrowheads="1"/>
          </p:cNvSpPr>
          <p:nvPr/>
        </p:nvSpPr>
        <p:spPr bwMode="auto">
          <a:xfrm>
            <a:off x="4929188" y="15716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graphicFrame>
        <p:nvGraphicFramePr>
          <p:cNvPr id="10243" name="Object 2"/>
          <p:cNvGraphicFramePr>
            <a:graphicFrameLocks noChangeAspect="1"/>
          </p:cNvGraphicFramePr>
          <p:nvPr/>
        </p:nvGraphicFramePr>
        <p:xfrm>
          <a:off x="460375" y="3286125"/>
          <a:ext cx="3206750" cy="571500"/>
        </p:xfrm>
        <a:graphic>
          <a:graphicData uri="http://schemas.openxmlformats.org/presentationml/2006/ole">
            <p:oleObj spid="_x0000_s10243" name="Equation" r:id="rId4" imgW="1282680" imgH="228600" progId="Equation.3">
              <p:embed/>
            </p:oleObj>
          </a:graphicData>
        </a:graphic>
      </p:graphicFrame>
      <p:graphicFrame>
        <p:nvGraphicFramePr>
          <p:cNvPr id="10244" name="Object 6"/>
          <p:cNvGraphicFramePr>
            <a:graphicFrameLocks noChangeAspect="1"/>
          </p:cNvGraphicFramePr>
          <p:nvPr/>
        </p:nvGraphicFramePr>
        <p:xfrm>
          <a:off x="484188" y="3817938"/>
          <a:ext cx="4889500" cy="2286000"/>
        </p:xfrm>
        <a:graphic>
          <a:graphicData uri="http://schemas.openxmlformats.org/presentationml/2006/ole">
            <p:oleObj spid="_x0000_s10244" name="方程式" r:id="rId5" imgW="195552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4"/>
          <p:cNvSpPr>
            <a:spLocks noChangeArrowheads="1"/>
          </p:cNvSpPr>
          <p:nvPr/>
        </p:nvSpPr>
        <p:spPr bwMode="auto">
          <a:xfrm>
            <a:off x="142875" y="1681163"/>
            <a:ext cx="1143000" cy="10334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1270" name="Rectangle 33"/>
          <p:cNvSpPr>
            <a:spLocks noChangeArrowheads="1"/>
          </p:cNvSpPr>
          <p:nvPr/>
        </p:nvSpPr>
        <p:spPr bwMode="auto">
          <a:xfrm>
            <a:off x="4000500" y="3286125"/>
            <a:ext cx="1000125" cy="57150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1271" name="Rectangle 35"/>
          <p:cNvSpPr>
            <a:spLocks noChangeArrowheads="1"/>
          </p:cNvSpPr>
          <p:nvPr/>
        </p:nvSpPr>
        <p:spPr bwMode="auto">
          <a:xfrm>
            <a:off x="2786063" y="3786188"/>
            <a:ext cx="1285875" cy="714375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3746500" y="3286125"/>
          <a:ext cx="3468688" cy="500063"/>
        </p:xfrm>
        <a:graphic>
          <a:graphicData uri="http://schemas.openxmlformats.org/presentationml/2006/ole">
            <p:oleObj spid="_x0000_s11266" name="Equation" r:id="rId3" imgW="1409400" imgH="203040" progId="Equation.3">
              <p:embed/>
            </p:oleObj>
          </a:graphicData>
        </a:graphic>
      </p:graphicFrame>
      <p:sp>
        <p:nvSpPr>
          <p:cNvPr id="1127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SINR Maximization</a:t>
            </a:r>
          </a:p>
        </p:txBody>
      </p:sp>
      <p:sp>
        <p:nvSpPr>
          <p:cNvPr id="112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CC9F53-7671-4A75-9DF2-0DE5A1FA4A1A}" type="slidenum">
              <a:rPr lang="en-US" altLang="ja-JP" smtClean="0">
                <a:ea typeface="AppleMyungjo"/>
                <a:cs typeface="AppleMyungjo"/>
              </a:rPr>
              <a:pPr/>
              <a:t>18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12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1275" name="Rectangle 25"/>
          <p:cNvSpPr>
            <a:spLocks noChangeArrowheads="1"/>
          </p:cNvSpPr>
          <p:nvPr/>
        </p:nvSpPr>
        <p:spPr bwMode="auto">
          <a:xfrm>
            <a:off x="3786188" y="1681163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000125" y="2014538"/>
            <a:ext cx="11811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81225" y="17859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81225" y="24717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30" name="Shape 29"/>
          <p:cNvCxnSpPr>
            <a:endCxn id="29" idx="1"/>
          </p:cNvCxnSpPr>
          <p:nvPr/>
        </p:nvCxnSpPr>
        <p:spPr>
          <a:xfrm rot="16200000" flipH="1">
            <a:off x="1609725" y="2128838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</p:cNvCxnSpPr>
          <p:nvPr/>
        </p:nvCxnSpPr>
        <p:spPr>
          <a:xfrm>
            <a:off x="2867025" y="2014538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9" idx="3"/>
          </p:cNvCxnSpPr>
          <p:nvPr/>
        </p:nvCxnSpPr>
        <p:spPr>
          <a:xfrm flipV="1">
            <a:off x="2867025" y="2014538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190082" y="1861344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3" name="TextBox 34"/>
          <p:cNvSpPr txBox="1">
            <a:spLocks noChangeArrowheads="1"/>
          </p:cNvSpPr>
          <p:nvPr/>
        </p:nvSpPr>
        <p:spPr bwMode="auto">
          <a:xfrm>
            <a:off x="3036888" y="1252538"/>
            <a:ext cx="773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1284" name="TextBox 36"/>
          <p:cNvSpPr txBox="1">
            <a:spLocks noChangeArrowheads="1"/>
          </p:cNvSpPr>
          <p:nvPr/>
        </p:nvSpPr>
        <p:spPr bwMode="auto">
          <a:xfrm>
            <a:off x="357188" y="17287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929063" y="1800225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72138" y="18002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608513" y="2011363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54763" y="2022475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9" name="TextBox 41"/>
          <p:cNvSpPr txBox="1">
            <a:spLocks noChangeArrowheads="1"/>
          </p:cNvSpPr>
          <p:nvPr/>
        </p:nvSpPr>
        <p:spPr bwMode="auto">
          <a:xfrm>
            <a:off x="3714750" y="2324100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1290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1291" name="TextBox 43"/>
          <p:cNvSpPr txBox="1">
            <a:spLocks noChangeArrowheads="1"/>
          </p:cNvSpPr>
          <p:nvPr/>
        </p:nvSpPr>
        <p:spPr bwMode="auto">
          <a:xfrm>
            <a:off x="5429250" y="232410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1292" name="TextBox 44"/>
          <p:cNvSpPr txBox="1">
            <a:spLocks noChangeArrowheads="1"/>
          </p:cNvSpPr>
          <p:nvPr/>
        </p:nvSpPr>
        <p:spPr bwMode="auto">
          <a:xfrm>
            <a:off x="142875" y="218122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1293" name="TextBox 45"/>
          <p:cNvSpPr txBox="1">
            <a:spLocks noChangeArrowheads="1"/>
          </p:cNvSpPr>
          <p:nvPr/>
        </p:nvSpPr>
        <p:spPr bwMode="auto">
          <a:xfrm>
            <a:off x="4000500" y="2786063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11294" name="TextBox 46"/>
          <p:cNvSpPr txBox="1">
            <a:spLocks noChangeArrowheads="1"/>
          </p:cNvSpPr>
          <p:nvPr/>
        </p:nvSpPr>
        <p:spPr bwMode="auto">
          <a:xfrm>
            <a:off x="4929188" y="15716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460375" y="3286125"/>
          <a:ext cx="3206750" cy="571500"/>
        </p:xfrm>
        <a:graphic>
          <a:graphicData uri="http://schemas.openxmlformats.org/presentationml/2006/ole">
            <p:oleObj spid="_x0000_s11267" name="Equation" r:id="rId4" imgW="1282680" imgH="228600" progId="Equation.3">
              <p:embed/>
            </p:oleObj>
          </a:graphicData>
        </a:graphic>
      </p:graphicFrame>
      <p:sp>
        <p:nvSpPr>
          <p:cNvPr id="11295" name="TextBox 48"/>
          <p:cNvSpPr txBox="1">
            <a:spLocks noChangeArrowheads="1"/>
          </p:cNvSpPr>
          <p:nvPr/>
        </p:nvSpPr>
        <p:spPr bwMode="auto">
          <a:xfrm>
            <a:off x="4357688" y="3857625"/>
            <a:ext cx="954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Signal</a:t>
            </a:r>
          </a:p>
        </p:txBody>
      </p:sp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484188" y="3817938"/>
          <a:ext cx="4889500" cy="2286000"/>
        </p:xfrm>
        <a:graphic>
          <a:graphicData uri="http://schemas.openxmlformats.org/presentationml/2006/ole">
            <p:oleObj spid="_x0000_s11268" name="方程式" r:id="rId5" imgW="195552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4"/>
          <p:cNvSpPr>
            <a:spLocks noChangeArrowheads="1"/>
          </p:cNvSpPr>
          <p:nvPr/>
        </p:nvSpPr>
        <p:spPr bwMode="auto">
          <a:xfrm>
            <a:off x="142875" y="1681163"/>
            <a:ext cx="1143000" cy="10334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2294" name="Rectangle 49"/>
          <p:cNvSpPr>
            <a:spLocks noChangeArrowheads="1"/>
          </p:cNvSpPr>
          <p:nvPr/>
        </p:nvSpPr>
        <p:spPr bwMode="auto">
          <a:xfrm>
            <a:off x="5214938" y="3286125"/>
            <a:ext cx="1000125" cy="57150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2295" name="Rectangle 51"/>
          <p:cNvSpPr>
            <a:spLocks noChangeArrowheads="1"/>
          </p:cNvSpPr>
          <p:nvPr/>
        </p:nvSpPr>
        <p:spPr bwMode="auto">
          <a:xfrm>
            <a:off x="1500188" y="4572000"/>
            <a:ext cx="2000250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3746500" y="3286125"/>
          <a:ext cx="3468688" cy="500063"/>
        </p:xfrm>
        <a:graphic>
          <a:graphicData uri="http://schemas.openxmlformats.org/presentationml/2006/ole">
            <p:oleObj spid="_x0000_s12290" name="Equation" r:id="rId3" imgW="1409400" imgH="203040" progId="Equation.3">
              <p:embed/>
            </p:oleObj>
          </a:graphicData>
        </a:graphic>
      </p:graphicFrame>
      <p:sp>
        <p:nvSpPr>
          <p:cNvPr id="122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SINR Maximization</a:t>
            </a:r>
          </a:p>
        </p:txBody>
      </p:sp>
      <p:sp>
        <p:nvSpPr>
          <p:cNvPr id="122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72961AD-8485-45DA-931C-2C9606FF7FAD}" type="slidenum">
              <a:rPr lang="en-US" altLang="ja-JP" smtClean="0">
                <a:ea typeface="AppleMyungjo"/>
                <a:cs typeface="AppleMyungjo"/>
              </a:rPr>
              <a:pPr/>
              <a:t>19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2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2299" name="Rectangle 25"/>
          <p:cNvSpPr>
            <a:spLocks noChangeArrowheads="1"/>
          </p:cNvSpPr>
          <p:nvPr/>
        </p:nvSpPr>
        <p:spPr bwMode="auto">
          <a:xfrm>
            <a:off x="3786188" y="1681163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000125" y="2014538"/>
            <a:ext cx="11811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81225" y="17859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81225" y="24717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30" name="Shape 29"/>
          <p:cNvCxnSpPr>
            <a:endCxn id="29" idx="1"/>
          </p:cNvCxnSpPr>
          <p:nvPr/>
        </p:nvCxnSpPr>
        <p:spPr>
          <a:xfrm rot="16200000" flipH="1">
            <a:off x="1609725" y="2128838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</p:cNvCxnSpPr>
          <p:nvPr/>
        </p:nvCxnSpPr>
        <p:spPr>
          <a:xfrm>
            <a:off x="2867025" y="2014538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9" idx="3"/>
          </p:cNvCxnSpPr>
          <p:nvPr/>
        </p:nvCxnSpPr>
        <p:spPr>
          <a:xfrm flipV="1">
            <a:off x="2867025" y="2014538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190082" y="1861344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7" name="TextBox 34"/>
          <p:cNvSpPr txBox="1">
            <a:spLocks noChangeArrowheads="1"/>
          </p:cNvSpPr>
          <p:nvPr/>
        </p:nvSpPr>
        <p:spPr bwMode="auto">
          <a:xfrm>
            <a:off x="3036888" y="1252538"/>
            <a:ext cx="773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2308" name="TextBox 36"/>
          <p:cNvSpPr txBox="1">
            <a:spLocks noChangeArrowheads="1"/>
          </p:cNvSpPr>
          <p:nvPr/>
        </p:nvSpPr>
        <p:spPr bwMode="auto">
          <a:xfrm>
            <a:off x="357188" y="17287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929063" y="1800225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72138" y="18002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608513" y="2011363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54763" y="2022475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3" name="TextBox 41"/>
          <p:cNvSpPr txBox="1">
            <a:spLocks noChangeArrowheads="1"/>
          </p:cNvSpPr>
          <p:nvPr/>
        </p:nvSpPr>
        <p:spPr bwMode="auto">
          <a:xfrm>
            <a:off x="3714750" y="2324100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2314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2315" name="TextBox 43"/>
          <p:cNvSpPr txBox="1">
            <a:spLocks noChangeArrowheads="1"/>
          </p:cNvSpPr>
          <p:nvPr/>
        </p:nvSpPr>
        <p:spPr bwMode="auto">
          <a:xfrm>
            <a:off x="5429250" y="232410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2316" name="TextBox 44"/>
          <p:cNvSpPr txBox="1">
            <a:spLocks noChangeArrowheads="1"/>
          </p:cNvSpPr>
          <p:nvPr/>
        </p:nvSpPr>
        <p:spPr bwMode="auto">
          <a:xfrm>
            <a:off x="142875" y="218122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2317" name="TextBox 45"/>
          <p:cNvSpPr txBox="1">
            <a:spLocks noChangeArrowheads="1"/>
          </p:cNvSpPr>
          <p:nvPr/>
        </p:nvSpPr>
        <p:spPr bwMode="auto">
          <a:xfrm>
            <a:off x="4000500" y="2786063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12318" name="TextBox 46"/>
          <p:cNvSpPr txBox="1">
            <a:spLocks noChangeArrowheads="1"/>
          </p:cNvSpPr>
          <p:nvPr/>
        </p:nvSpPr>
        <p:spPr bwMode="auto">
          <a:xfrm>
            <a:off x="4929188" y="15716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460375" y="3286125"/>
          <a:ext cx="3206750" cy="571500"/>
        </p:xfrm>
        <a:graphic>
          <a:graphicData uri="http://schemas.openxmlformats.org/presentationml/2006/ole">
            <p:oleObj spid="_x0000_s12291" name="Equation" r:id="rId4" imgW="1282680" imgH="228600" progId="Equation.3">
              <p:embed/>
            </p:oleObj>
          </a:graphicData>
        </a:graphic>
      </p:graphicFrame>
      <p:sp>
        <p:nvSpPr>
          <p:cNvPr id="12319" name="TextBox 53"/>
          <p:cNvSpPr txBox="1">
            <a:spLocks noChangeArrowheads="1"/>
          </p:cNvSpPr>
          <p:nvPr/>
        </p:nvSpPr>
        <p:spPr bwMode="auto">
          <a:xfrm>
            <a:off x="5429250" y="3857625"/>
            <a:ext cx="1009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Clutter</a:t>
            </a:r>
          </a:p>
        </p:txBody>
      </p:sp>
      <p:graphicFrame>
        <p:nvGraphicFramePr>
          <p:cNvPr id="12292" name="Object 6"/>
          <p:cNvGraphicFramePr>
            <a:graphicFrameLocks noChangeAspect="1"/>
          </p:cNvGraphicFramePr>
          <p:nvPr/>
        </p:nvGraphicFramePr>
        <p:xfrm>
          <a:off x="484188" y="3817938"/>
          <a:ext cx="4889500" cy="2286000"/>
        </p:xfrm>
        <a:graphic>
          <a:graphicData uri="http://schemas.openxmlformats.org/presentationml/2006/ole">
            <p:oleObj spid="_x0000_s12292" name="方程式" r:id="rId5" imgW="195552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Arial" pitchFamily="34" charset="0"/>
              </a:rPr>
              <a:t>Outline</a:t>
            </a:r>
            <a:endParaRPr lang="zh-TW" altLang="en-US" smtClean="0">
              <a:latin typeface="Arial" pitchFamily="34" charset="0"/>
            </a:endParaRP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354013" y="1428750"/>
            <a:ext cx="8647112" cy="4491038"/>
          </a:xfrm>
        </p:spPr>
        <p:txBody>
          <a:bodyPr/>
          <a:lstStyle/>
          <a:p>
            <a:pPr eaLnBrk="1" hangingPunct="1"/>
            <a:r>
              <a:rPr lang="en-US" altLang="zh-TW" smtClean="0">
                <a:solidFill>
                  <a:schemeClr val="tx1"/>
                </a:solidFill>
              </a:rPr>
              <a:t>Problem Formulation</a:t>
            </a:r>
          </a:p>
          <a:p>
            <a:pPr lvl="1" eaLnBrk="1" hangingPunct="1"/>
            <a:r>
              <a:rPr lang="en-US" altLang="zh-TW" smtClean="0">
                <a:solidFill>
                  <a:schemeClr val="tx1"/>
                </a:solidFill>
              </a:rPr>
              <a:t>Extended target and clutter</a:t>
            </a:r>
          </a:p>
          <a:p>
            <a:pPr lvl="1" eaLnBrk="1" hangingPunct="1"/>
            <a:r>
              <a:rPr lang="en-US" altLang="zh-TW" smtClean="0">
                <a:solidFill>
                  <a:schemeClr val="tx1"/>
                </a:solidFill>
              </a:rPr>
              <a:t>Detection</a:t>
            </a:r>
          </a:p>
          <a:p>
            <a:pPr lvl="1" eaLnBrk="1" hangingPunct="1"/>
            <a:r>
              <a:rPr lang="en-US" altLang="zh-TW" smtClean="0">
                <a:solidFill>
                  <a:schemeClr val="tx1"/>
                </a:solidFill>
              </a:rPr>
              <a:t>MIMO radar</a:t>
            </a:r>
          </a:p>
          <a:p>
            <a:pPr lvl="1" eaLnBrk="1" hangingPunct="1"/>
            <a:endParaRPr lang="en-US" altLang="zh-TW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TW" smtClean="0">
                <a:solidFill>
                  <a:schemeClr val="tx1"/>
                </a:solidFill>
              </a:rPr>
              <a:t>Proposed Algorithm</a:t>
            </a:r>
          </a:p>
          <a:p>
            <a:pPr lvl="1" eaLnBrk="1" hangingPunct="1"/>
            <a:r>
              <a:rPr lang="en-US" altLang="zh-TW" smtClean="0">
                <a:solidFill>
                  <a:schemeClr val="tx1"/>
                </a:solidFill>
              </a:rPr>
              <a:t>Iterative algorithm</a:t>
            </a:r>
          </a:p>
          <a:p>
            <a:pPr lvl="1" eaLnBrk="1" hangingPunct="1"/>
            <a:r>
              <a:rPr lang="en-US" altLang="zh-TW" smtClean="0">
                <a:solidFill>
                  <a:schemeClr val="tx1"/>
                </a:solidFill>
              </a:rPr>
              <a:t>Receiver</a:t>
            </a:r>
          </a:p>
          <a:p>
            <a:pPr lvl="1" eaLnBrk="1" hangingPunct="1"/>
            <a:r>
              <a:rPr lang="en-US" altLang="zh-TW" smtClean="0">
                <a:solidFill>
                  <a:schemeClr val="tx1"/>
                </a:solidFill>
              </a:rPr>
              <a:t>Waveforms</a:t>
            </a:r>
          </a:p>
          <a:p>
            <a:pPr lvl="1" eaLnBrk="1" hangingPunct="1"/>
            <a:endParaRPr lang="en-US" altLang="zh-TW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TW" smtClean="0">
                <a:solidFill>
                  <a:schemeClr val="tx1"/>
                </a:solidFill>
              </a:rPr>
              <a:t>Numerical Examples</a:t>
            </a:r>
          </a:p>
          <a:p>
            <a:pPr eaLnBrk="1" hangingPunct="1"/>
            <a:r>
              <a:rPr lang="en-US" altLang="zh-TW" smtClean="0">
                <a:solidFill>
                  <a:schemeClr val="tx1"/>
                </a:solidFill>
              </a:rPr>
              <a:t>Conclusions</a:t>
            </a:r>
            <a:endParaRPr lang="zh-TW" altLang="en-US" smtClean="0">
              <a:solidFill>
                <a:schemeClr val="tx1"/>
              </a:solidFill>
            </a:endParaRP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D5BBAE-C31E-4FCE-8D0F-9B8ED173C5AE}" type="slidenum">
              <a:rPr lang="en-US" altLang="ja-JP" smtClean="0">
                <a:ea typeface="AppleMyungjo"/>
                <a:cs typeface="AppleMyungjo"/>
              </a:rPr>
              <a:pPr/>
              <a:t>2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5837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" y="6334125"/>
            <a:ext cx="7004050" cy="334963"/>
          </a:xfrm>
          <a:noFill/>
        </p:spPr>
        <p:txBody>
          <a:bodyPr/>
          <a:lstStyle/>
          <a:p>
            <a:r>
              <a:rPr lang="en-US" altLang="zh-TW" smtClean="0"/>
              <a:t>Chun-Yang Chen, Caltech DSP Lab</a:t>
            </a:r>
            <a:r>
              <a:rPr lang="en-US" altLang="zh-TW" smtClean="0">
                <a:solidFill>
                  <a:srgbClr val="2B2C47"/>
                </a:solidFill>
              </a:rPr>
              <a:t> 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4"/>
          <p:cNvSpPr>
            <a:spLocks noChangeArrowheads="1"/>
          </p:cNvSpPr>
          <p:nvPr/>
        </p:nvSpPr>
        <p:spPr bwMode="auto">
          <a:xfrm>
            <a:off x="142875" y="1681163"/>
            <a:ext cx="1143000" cy="10334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3318" name="Rectangle 50"/>
          <p:cNvSpPr>
            <a:spLocks noChangeArrowheads="1"/>
          </p:cNvSpPr>
          <p:nvPr/>
        </p:nvSpPr>
        <p:spPr bwMode="auto">
          <a:xfrm>
            <a:off x="6429375" y="3286125"/>
            <a:ext cx="1000125" cy="57150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3319" name="Rectangle 52"/>
          <p:cNvSpPr>
            <a:spLocks noChangeArrowheads="1"/>
          </p:cNvSpPr>
          <p:nvPr/>
        </p:nvSpPr>
        <p:spPr bwMode="auto">
          <a:xfrm>
            <a:off x="3786188" y="4572000"/>
            <a:ext cx="1643062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13314" name="Object 3"/>
          <p:cNvGraphicFramePr>
            <a:graphicFrameLocks noChangeAspect="1"/>
          </p:cNvGraphicFramePr>
          <p:nvPr/>
        </p:nvGraphicFramePr>
        <p:xfrm>
          <a:off x="3746500" y="3286125"/>
          <a:ext cx="3468688" cy="500063"/>
        </p:xfrm>
        <a:graphic>
          <a:graphicData uri="http://schemas.openxmlformats.org/presentationml/2006/ole">
            <p:oleObj spid="_x0000_s13314" name="Equation" r:id="rId3" imgW="1409400" imgH="203040" progId="Equation.3">
              <p:embed/>
            </p:oleObj>
          </a:graphicData>
        </a:graphic>
      </p:graphicFrame>
      <p:sp>
        <p:nvSpPr>
          <p:cNvPr id="133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SINR Maximization</a:t>
            </a:r>
          </a:p>
        </p:txBody>
      </p:sp>
      <p:sp>
        <p:nvSpPr>
          <p:cNvPr id="13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498DE6-03B5-4332-95BE-5F00C83B4E9A}" type="slidenum">
              <a:rPr lang="en-US" altLang="ja-JP" smtClean="0">
                <a:ea typeface="AppleMyungjo"/>
                <a:cs typeface="AppleMyungjo"/>
              </a:rPr>
              <a:pPr/>
              <a:t>20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33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3323" name="Rectangle 25"/>
          <p:cNvSpPr>
            <a:spLocks noChangeArrowheads="1"/>
          </p:cNvSpPr>
          <p:nvPr/>
        </p:nvSpPr>
        <p:spPr bwMode="auto">
          <a:xfrm>
            <a:off x="3786188" y="1681163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000125" y="2014538"/>
            <a:ext cx="11811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81225" y="17859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81225" y="24717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30" name="Shape 29"/>
          <p:cNvCxnSpPr>
            <a:endCxn id="29" idx="1"/>
          </p:cNvCxnSpPr>
          <p:nvPr/>
        </p:nvCxnSpPr>
        <p:spPr>
          <a:xfrm rot="16200000" flipH="1">
            <a:off x="1609725" y="2128838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</p:cNvCxnSpPr>
          <p:nvPr/>
        </p:nvCxnSpPr>
        <p:spPr>
          <a:xfrm>
            <a:off x="2867025" y="2014538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9" idx="3"/>
          </p:cNvCxnSpPr>
          <p:nvPr/>
        </p:nvCxnSpPr>
        <p:spPr>
          <a:xfrm flipV="1">
            <a:off x="2867025" y="2014538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190082" y="1861344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1" name="TextBox 34"/>
          <p:cNvSpPr txBox="1">
            <a:spLocks noChangeArrowheads="1"/>
          </p:cNvSpPr>
          <p:nvPr/>
        </p:nvSpPr>
        <p:spPr bwMode="auto">
          <a:xfrm>
            <a:off x="3036888" y="1252538"/>
            <a:ext cx="773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3332" name="TextBox 36"/>
          <p:cNvSpPr txBox="1">
            <a:spLocks noChangeArrowheads="1"/>
          </p:cNvSpPr>
          <p:nvPr/>
        </p:nvSpPr>
        <p:spPr bwMode="auto">
          <a:xfrm>
            <a:off x="357188" y="17287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929063" y="1800225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72138" y="18002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608513" y="2011363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54763" y="2022475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37" name="TextBox 41"/>
          <p:cNvSpPr txBox="1">
            <a:spLocks noChangeArrowheads="1"/>
          </p:cNvSpPr>
          <p:nvPr/>
        </p:nvSpPr>
        <p:spPr bwMode="auto">
          <a:xfrm>
            <a:off x="3714750" y="2324100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3338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3339" name="TextBox 43"/>
          <p:cNvSpPr txBox="1">
            <a:spLocks noChangeArrowheads="1"/>
          </p:cNvSpPr>
          <p:nvPr/>
        </p:nvSpPr>
        <p:spPr bwMode="auto">
          <a:xfrm>
            <a:off x="5429250" y="232410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3340" name="TextBox 44"/>
          <p:cNvSpPr txBox="1">
            <a:spLocks noChangeArrowheads="1"/>
          </p:cNvSpPr>
          <p:nvPr/>
        </p:nvSpPr>
        <p:spPr bwMode="auto">
          <a:xfrm>
            <a:off x="142875" y="218122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3341" name="TextBox 45"/>
          <p:cNvSpPr txBox="1">
            <a:spLocks noChangeArrowheads="1"/>
          </p:cNvSpPr>
          <p:nvPr/>
        </p:nvSpPr>
        <p:spPr bwMode="auto">
          <a:xfrm>
            <a:off x="4000500" y="2786063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13342" name="TextBox 46"/>
          <p:cNvSpPr txBox="1">
            <a:spLocks noChangeArrowheads="1"/>
          </p:cNvSpPr>
          <p:nvPr/>
        </p:nvSpPr>
        <p:spPr bwMode="auto">
          <a:xfrm>
            <a:off x="4929188" y="15716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460375" y="3286125"/>
          <a:ext cx="3206750" cy="571500"/>
        </p:xfrm>
        <a:graphic>
          <a:graphicData uri="http://schemas.openxmlformats.org/presentationml/2006/ole">
            <p:oleObj spid="_x0000_s13315" name="Equation" r:id="rId4" imgW="1282680" imgH="228600" progId="Equation.3">
              <p:embed/>
            </p:oleObj>
          </a:graphicData>
        </a:graphic>
      </p:graphicFrame>
      <p:sp>
        <p:nvSpPr>
          <p:cNvPr id="13343" name="TextBox 53"/>
          <p:cNvSpPr txBox="1">
            <a:spLocks noChangeArrowheads="1"/>
          </p:cNvSpPr>
          <p:nvPr/>
        </p:nvSpPr>
        <p:spPr bwMode="auto">
          <a:xfrm>
            <a:off x="6500813" y="3857625"/>
            <a:ext cx="8842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Noise</a:t>
            </a:r>
          </a:p>
        </p:txBody>
      </p:sp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484188" y="3817938"/>
          <a:ext cx="4889500" cy="2286000"/>
        </p:xfrm>
        <a:graphic>
          <a:graphicData uri="http://schemas.openxmlformats.org/presentationml/2006/ole">
            <p:oleObj spid="_x0000_s13316" name="方程式" r:id="rId5" imgW="195552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4"/>
          <p:cNvSpPr>
            <a:spLocks noChangeArrowheads="1"/>
          </p:cNvSpPr>
          <p:nvPr/>
        </p:nvSpPr>
        <p:spPr bwMode="auto">
          <a:xfrm>
            <a:off x="142875" y="1681163"/>
            <a:ext cx="1143000" cy="10334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4342" name="Rectangle 52"/>
          <p:cNvSpPr>
            <a:spLocks noChangeArrowheads="1"/>
          </p:cNvSpPr>
          <p:nvPr/>
        </p:nvSpPr>
        <p:spPr bwMode="auto">
          <a:xfrm>
            <a:off x="2000250" y="5429250"/>
            <a:ext cx="1071563" cy="785813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/>
        </p:nvGraphicFramePr>
        <p:xfrm>
          <a:off x="3746500" y="3286125"/>
          <a:ext cx="3468688" cy="500063"/>
        </p:xfrm>
        <a:graphic>
          <a:graphicData uri="http://schemas.openxmlformats.org/presentationml/2006/ole">
            <p:oleObj spid="_x0000_s14338" name="Equation" r:id="rId3" imgW="1409400" imgH="203040" progId="Equation.3">
              <p:embed/>
            </p:oleObj>
          </a:graphicData>
        </a:graphic>
      </p:graphicFrame>
      <p:sp>
        <p:nvSpPr>
          <p:cNvPr id="143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SINR Maximization</a:t>
            </a:r>
          </a:p>
        </p:txBody>
      </p:sp>
      <p:sp>
        <p:nvSpPr>
          <p:cNvPr id="143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253BAF1-A5E6-43E4-A577-A3F2F1CE84FF}" type="slidenum">
              <a:rPr lang="en-US" altLang="ja-JP" smtClean="0">
                <a:ea typeface="AppleMyungjo"/>
                <a:cs typeface="AppleMyungjo"/>
              </a:rPr>
              <a:pPr/>
              <a:t>21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43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4346" name="Rectangle 25"/>
          <p:cNvSpPr>
            <a:spLocks noChangeArrowheads="1"/>
          </p:cNvSpPr>
          <p:nvPr/>
        </p:nvSpPr>
        <p:spPr bwMode="auto">
          <a:xfrm>
            <a:off x="3786188" y="1681163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27" name="Straight Arrow Connector 26"/>
          <p:cNvCxnSpPr>
            <a:endCxn id="28" idx="1"/>
          </p:cNvCxnSpPr>
          <p:nvPr/>
        </p:nvCxnSpPr>
        <p:spPr>
          <a:xfrm>
            <a:off x="1000125" y="2014538"/>
            <a:ext cx="11811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81225" y="17859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R(z)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81225" y="247173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C(z)</a:t>
            </a:r>
          </a:p>
        </p:txBody>
      </p:sp>
      <p:cxnSp>
        <p:nvCxnSpPr>
          <p:cNvPr id="30" name="Shape 29"/>
          <p:cNvCxnSpPr>
            <a:endCxn id="29" idx="1"/>
          </p:cNvCxnSpPr>
          <p:nvPr/>
        </p:nvCxnSpPr>
        <p:spPr>
          <a:xfrm rot="16200000" flipH="1">
            <a:off x="1609725" y="2128838"/>
            <a:ext cx="685800" cy="4572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3"/>
          </p:cNvCxnSpPr>
          <p:nvPr/>
        </p:nvCxnSpPr>
        <p:spPr>
          <a:xfrm>
            <a:off x="2867025" y="2014538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29" idx="3"/>
          </p:cNvCxnSpPr>
          <p:nvPr/>
        </p:nvCxnSpPr>
        <p:spPr>
          <a:xfrm flipV="1">
            <a:off x="2867025" y="2014538"/>
            <a:ext cx="457200" cy="685800"/>
          </a:xfrm>
          <a:prstGeom prst="bentConnector2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3190082" y="1861344"/>
            <a:ext cx="304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4" name="TextBox 34"/>
          <p:cNvSpPr txBox="1">
            <a:spLocks noChangeArrowheads="1"/>
          </p:cNvSpPr>
          <p:nvPr/>
        </p:nvSpPr>
        <p:spPr bwMode="auto">
          <a:xfrm>
            <a:off x="3036888" y="1252538"/>
            <a:ext cx="773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4355" name="TextBox 36"/>
          <p:cNvSpPr txBox="1">
            <a:spLocks noChangeArrowheads="1"/>
          </p:cNvSpPr>
          <p:nvPr/>
        </p:nvSpPr>
        <p:spPr bwMode="auto">
          <a:xfrm>
            <a:off x="357188" y="1728788"/>
            <a:ext cx="646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f(n)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929063" y="1800225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H(z)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672138" y="18002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608513" y="2011363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354763" y="2022475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extBox 41"/>
          <p:cNvSpPr txBox="1">
            <a:spLocks noChangeArrowheads="1"/>
          </p:cNvSpPr>
          <p:nvPr/>
        </p:nvSpPr>
        <p:spPr bwMode="auto">
          <a:xfrm>
            <a:off x="3714750" y="2324100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4361" name="TextBox 42"/>
          <p:cNvSpPr txBox="1">
            <a:spLocks noChangeArrowheads="1"/>
          </p:cNvSpPr>
          <p:nvPr/>
        </p:nvSpPr>
        <p:spPr bwMode="auto">
          <a:xfrm>
            <a:off x="6858000" y="1752600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4362" name="TextBox 43"/>
          <p:cNvSpPr txBox="1">
            <a:spLocks noChangeArrowheads="1"/>
          </p:cNvSpPr>
          <p:nvPr/>
        </p:nvSpPr>
        <p:spPr bwMode="auto">
          <a:xfrm>
            <a:off x="5429250" y="232410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4363" name="TextBox 44"/>
          <p:cNvSpPr txBox="1">
            <a:spLocks noChangeArrowheads="1"/>
          </p:cNvSpPr>
          <p:nvPr/>
        </p:nvSpPr>
        <p:spPr bwMode="auto">
          <a:xfrm>
            <a:off x="142875" y="218122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4364" name="TextBox 45"/>
          <p:cNvSpPr txBox="1">
            <a:spLocks noChangeArrowheads="1"/>
          </p:cNvSpPr>
          <p:nvPr/>
        </p:nvSpPr>
        <p:spPr bwMode="auto">
          <a:xfrm>
            <a:off x="4000500" y="2786063"/>
            <a:ext cx="4656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[Delong &amp; Hofstetter 67] [Pillai et al. 03]</a:t>
            </a:r>
          </a:p>
        </p:txBody>
      </p:sp>
      <p:sp>
        <p:nvSpPr>
          <p:cNvPr id="14365" name="TextBox 46"/>
          <p:cNvSpPr txBox="1">
            <a:spLocks noChangeArrowheads="1"/>
          </p:cNvSpPr>
          <p:nvPr/>
        </p:nvSpPr>
        <p:spPr bwMode="auto">
          <a:xfrm>
            <a:off x="4929188" y="15716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graphicFrame>
        <p:nvGraphicFramePr>
          <p:cNvPr id="14339" name="Object 2"/>
          <p:cNvGraphicFramePr>
            <a:graphicFrameLocks noChangeAspect="1"/>
          </p:cNvGraphicFramePr>
          <p:nvPr/>
        </p:nvGraphicFramePr>
        <p:xfrm>
          <a:off x="460375" y="3286125"/>
          <a:ext cx="3206750" cy="571500"/>
        </p:xfrm>
        <a:graphic>
          <a:graphicData uri="http://schemas.openxmlformats.org/presentationml/2006/ole">
            <p:oleObj spid="_x0000_s14339" name="Equation" r:id="rId4" imgW="1282680" imgH="228600" progId="Equation.3">
              <p:embed/>
            </p:oleObj>
          </a:graphicData>
        </a:graphic>
      </p:graphicFrame>
      <p:sp>
        <p:nvSpPr>
          <p:cNvPr id="14366" name="TextBox 53"/>
          <p:cNvSpPr txBox="1">
            <a:spLocks noChangeArrowheads="1"/>
          </p:cNvSpPr>
          <p:nvPr/>
        </p:nvSpPr>
        <p:spPr bwMode="auto">
          <a:xfrm>
            <a:off x="3286125" y="5643563"/>
            <a:ext cx="22637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0">
                <a:solidFill>
                  <a:srgbClr val="FF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Power constraint</a:t>
            </a:r>
          </a:p>
        </p:txBody>
      </p:sp>
      <p:graphicFrame>
        <p:nvGraphicFramePr>
          <p:cNvPr id="14340" name="Object 6"/>
          <p:cNvGraphicFramePr>
            <a:graphicFrameLocks noChangeAspect="1"/>
          </p:cNvGraphicFramePr>
          <p:nvPr/>
        </p:nvGraphicFramePr>
        <p:xfrm>
          <a:off x="484188" y="3817938"/>
          <a:ext cx="4889500" cy="2286000"/>
        </p:xfrm>
        <a:graphic>
          <a:graphicData uri="http://schemas.openxmlformats.org/presentationml/2006/ole">
            <p:oleObj spid="_x0000_s14340" name="方程式" r:id="rId5" imgW="195552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The MIMO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130B6F-E6B5-4A42-8610-924305AD862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sp>
        <p:nvSpPr>
          <p:cNvPr id="6451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214813" y="1571625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64518" name="Group 17"/>
          <p:cNvGrpSpPr>
            <a:grpSpLocks/>
          </p:cNvGrpSpPr>
          <p:nvPr/>
        </p:nvGrpSpPr>
        <p:grpSpPr bwMode="auto">
          <a:xfrm>
            <a:off x="1500188" y="1571625"/>
            <a:ext cx="1003300" cy="642938"/>
            <a:chOff x="1142976" y="1395275"/>
            <a:chExt cx="1002939" cy="642942"/>
          </a:xfrm>
        </p:grpSpPr>
        <p:cxnSp>
          <p:nvCxnSpPr>
            <p:cNvPr id="64534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Arc 18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cxnSp>
        <p:nvCxnSpPr>
          <p:cNvPr id="64519" name="Straight Connector 20"/>
          <p:cNvCxnSpPr>
            <a:cxnSpLocks noChangeShapeType="1"/>
          </p:cNvCxnSpPr>
          <p:nvPr/>
        </p:nvCxnSpPr>
        <p:spPr bwMode="auto">
          <a:xfrm flipV="1">
            <a:off x="1428750" y="2179638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0" name="Oval 25"/>
          <p:cNvSpPr>
            <a:spLocks noChangeArrowheads="1"/>
          </p:cNvSpPr>
          <p:nvPr/>
        </p:nvSpPr>
        <p:spPr bwMode="auto">
          <a:xfrm>
            <a:off x="4643438" y="1643063"/>
            <a:ext cx="642937" cy="35718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pSp>
        <p:nvGrpSpPr>
          <p:cNvPr id="64521" name="Group 17"/>
          <p:cNvGrpSpPr>
            <a:grpSpLocks/>
          </p:cNvGrpSpPr>
          <p:nvPr/>
        </p:nvGrpSpPr>
        <p:grpSpPr bwMode="auto">
          <a:xfrm>
            <a:off x="1785938" y="2143125"/>
            <a:ext cx="1003300" cy="642938"/>
            <a:chOff x="1142976" y="1395275"/>
            <a:chExt cx="1002939" cy="642942"/>
          </a:xfrm>
        </p:grpSpPr>
        <p:cxnSp>
          <p:nvCxnSpPr>
            <p:cNvPr id="64532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" name="Arc 25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grpSp>
        <p:nvGrpSpPr>
          <p:cNvPr id="64522" name="Group 17"/>
          <p:cNvGrpSpPr>
            <a:grpSpLocks/>
          </p:cNvGrpSpPr>
          <p:nvPr/>
        </p:nvGrpSpPr>
        <p:grpSpPr bwMode="auto">
          <a:xfrm>
            <a:off x="2500313" y="2571750"/>
            <a:ext cx="1003300" cy="642938"/>
            <a:chOff x="1142976" y="1395275"/>
            <a:chExt cx="1002939" cy="642942"/>
          </a:xfrm>
        </p:grpSpPr>
        <p:cxnSp>
          <p:nvCxnSpPr>
            <p:cNvPr id="64530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" name="Arc 28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cxnSp>
        <p:nvCxnSpPr>
          <p:cNvPr id="64523" name="Straight Arrow Connector 30"/>
          <p:cNvCxnSpPr>
            <a:cxnSpLocks noChangeShapeType="1"/>
            <a:endCxn id="16" idx="1"/>
          </p:cNvCxnSpPr>
          <p:nvPr/>
        </p:nvCxnSpPr>
        <p:spPr bwMode="auto">
          <a:xfrm flipV="1">
            <a:off x="2181225" y="1827213"/>
            <a:ext cx="2033588" cy="65087"/>
          </a:xfrm>
          <a:prstGeom prst="straightConnector1">
            <a:avLst/>
          </a:prstGeom>
          <a:noFill/>
          <a:ln w="38100" algn="ctr">
            <a:solidFill>
              <a:srgbClr val="3333FF"/>
            </a:solidFill>
            <a:round/>
            <a:headEnd/>
            <a:tailEnd type="triangle" w="med" len="med"/>
          </a:ln>
        </p:spPr>
      </p:cxnSp>
      <p:cxnSp>
        <p:nvCxnSpPr>
          <p:cNvPr id="64524" name="Straight Arrow Connector 32"/>
          <p:cNvCxnSpPr>
            <a:cxnSpLocks noChangeShapeType="1"/>
          </p:cNvCxnSpPr>
          <p:nvPr/>
        </p:nvCxnSpPr>
        <p:spPr bwMode="auto">
          <a:xfrm flipV="1">
            <a:off x="2466975" y="2071688"/>
            <a:ext cx="1819275" cy="392112"/>
          </a:xfrm>
          <a:prstGeom prst="straightConnector1">
            <a:avLst/>
          </a:prstGeom>
          <a:noFill/>
          <a:ln w="38100" algn="ctr">
            <a:solidFill>
              <a:srgbClr val="3333FF"/>
            </a:solidFill>
            <a:round/>
            <a:headEnd/>
            <a:tailEnd type="triangle" w="med" len="med"/>
          </a:ln>
        </p:spPr>
      </p:cxnSp>
      <p:cxnSp>
        <p:nvCxnSpPr>
          <p:cNvPr id="64525" name="Straight Arrow Connector 34"/>
          <p:cNvCxnSpPr>
            <a:cxnSpLocks noChangeShapeType="1"/>
          </p:cNvCxnSpPr>
          <p:nvPr/>
        </p:nvCxnSpPr>
        <p:spPr bwMode="auto">
          <a:xfrm flipV="1">
            <a:off x="3181350" y="2071688"/>
            <a:ext cx="1533525" cy="820737"/>
          </a:xfrm>
          <a:prstGeom prst="straightConnector1">
            <a:avLst/>
          </a:prstGeom>
          <a:noFill/>
          <a:ln w="38100" algn="ctr">
            <a:solidFill>
              <a:srgbClr val="3333FF"/>
            </a:solidFill>
            <a:round/>
            <a:headEnd/>
            <a:tailEnd type="triangle" w="med" len="med"/>
          </a:ln>
        </p:spPr>
      </p:cxnSp>
      <p:cxnSp>
        <p:nvCxnSpPr>
          <p:cNvPr id="64526" name="Straight Arrow Connector 78"/>
          <p:cNvCxnSpPr>
            <a:cxnSpLocks noChangeShapeType="1"/>
          </p:cNvCxnSpPr>
          <p:nvPr/>
        </p:nvCxnSpPr>
        <p:spPr bwMode="auto">
          <a:xfrm flipV="1">
            <a:off x="2214563" y="1912938"/>
            <a:ext cx="2033587" cy="6508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/>
          </a:ln>
        </p:spPr>
      </p:cxnSp>
      <p:cxnSp>
        <p:nvCxnSpPr>
          <p:cNvPr id="64527" name="Straight Arrow Connector 79"/>
          <p:cNvCxnSpPr>
            <a:cxnSpLocks noChangeShapeType="1"/>
          </p:cNvCxnSpPr>
          <p:nvPr/>
        </p:nvCxnSpPr>
        <p:spPr bwMode="auto">
          <a:xfrm flipV="1">
            <a:off x="2500313" y="2157413"/>
            <a:ext cx="1819275" cy="392112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/>
          </a:ln>
        </p:spPr>
      </p:cxnSp>
      <p:cxnSp>
        <p:nvCxnSpPr>
          <p:cNvPr id="64528" name="Straight Arrow Connector 80"/>
          <p:cNvCxnSpPr>
            <a:cxnSpLocks noChangeShapeType="1"/>
          </p:cNvCxnSpPr>
          <p:nvPr/>
        </p:nvCxnSpPr>
        <p:spPr bwMode="auto">
          <a:xfrm flipV="1">
            <a:off x="3214688" y="2157413"/>
            <a:ext cx="1533525" cy="82073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/>
          </a:ln>
        </p:spPr>
      </p:cxnSp>
      <p:sp>
        <p:nvSpPr>
          <p:cNvPr id="64529" name="TextBox 81"/>
          <p:cNvSpPr txBox="1">
            <a:spLocks noChangeArrowheads="1"/>
          </p:cNvSpPr>
          <p:nvPr/>
        </p:nvSpPr>
        <p:spPr bwMode="auto">
          <a:xfrm>
            <a:off x="6215063" y="2286000"/>
            <a:ext cx="1979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[Friedlander 07]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The MIMO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61DDDB-2132-4DB5-9AA1-2D346EF9E1FF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sp>
        <p:nvSpPr>
          <p:cNvPr id="153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214813" y="1571625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grpSp>
        <p:nvGrpSpPr>
          <p:cNvPr id="15368" name="Group 17"/>
          <p:cNvGrpSpPr>
            <a:grpSpLocks/>
          </p:cNvGrpSpPr>
          <p:nvPr/>
        </p:nvGrpSpPr>
        <p:grpSpPr bwMode="auto">
          <a:xfrm>
            <a:off x="1500188" y="1571625"/>
            <a:ext cx="1003300" cy="642938"/>
            <a:chOff x="1142976" y="1395275"/>
            <a:chExt cx="1002939" cy="642942"/>
          </a:xfrm>
        </p:grpSpPr>
        <p:cxnSp>
          <p:nvCxnSpPr>
            <p:cNvPr id="15404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Arc 18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cxnSp>
        <p:nvCxnSpPr>
          <p:cNvPr id="15369" name="Straight Connector 20"/>
          <p:cNvCxnSpPr>
            <a:cxnSpLocks noChangeShapeType="1"/>
          </p:cNvCxnSpPr>
          <p:nvPr/>
        </p:nvCxnSpPr>
        <p:spPr bwMode="auto">
          <a:xfrm flipV="1">
            <a:off x="1428750" y="2179638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70" name="Oval 25"/>
          <p:cNvSpPr>
            <a:spLocks noChangeArrowheads="1"/>
          </p:cNvSpPr>
          <p:nvPr/>
        </p:nvSpPr>
        <p:spPr bwMode="auto">
          <a:xfrm>
            <a:off x="4643438" y="1643063"/>
            <a:ext cx="642937" cy="35718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pSp>
        <p:nvGrpSpPr>
          <p:cNvPr id="15371" name="Group 17"/>
          <p:cNvGrpSpPr>
            <a:grpSpLocks/>
          </p:cNvGrpSpPr>
          <p:nvPr/>
        </p:nvGrpSpPr>
        <p:grpSpPr bwMode="auto">
          <a:xfrm>
            <a:off x="1785938" y="2143125"/>
            <a:ext cx="1003300" cy="642938"/>
            <a:chOff x="1142976" y="1395275"/>
            <a:chExt cx="1002939" cy="642942"/>
          </a:xfrm>
        </p:grpSpPr>
        <p:cxnSp>
          <p:nvCxnSpPr>
            <p:cNvPr id="15402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" name="Arc 25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grpSp>
        <p:nvGrpSpPr>
          <p:cNvPr id="15372" name="Group 17"/>
          <p:cNvGrpSpPr>
            <a:grpSpLocks/>
          </p:cNvGrpSpPr>
          <p:nvPr/>
        </p:nvGrpSpPr>
        <p:grpSpPr bwMode="auto">
          <a:xfrm>
            <a:off x="2500313" y="2571750"/>
            <a:ext cx="1003300" cy="642938"/>
            <a:chOff x="1142976" y="1395275"/>
            <a:chExt cx="1002939" cy="642942"/>
          </a:xfrm>
        </p:grpSpPr>
        <p:cxnSp>
          <p:nvCxnSpPr>
            <p:cNvPr id="15400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9" name="Arc 28"/>
            <p:cNvSpPr/>
            <p:nvPr/>
          </p:nvSpPr>
          <p:spPr bwMode="auto">
            <a:xfrm rot="13624207">
              <a:off x="1503091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cxnSp>
        <p:nvCxnSpPr>
          <p:cNvPr id="15373" name="Straight Arrow Connector 30"/>
          <p:cNvCxnSpPr>
            <a:cxnSpLocks noChangeShapeType="1"/>
            <a:endCxn id="16" idx="1"/>
          </p:cNvCxnSpPr>
          <p:nvPr/>
        </p:nvCxnSpPr>
        <p:spPr bwMode="auto">
          <a:xfrm flipV="1">
            <a:off x="2181225" y="1827213"/>
            <a:ext cx="2033588" cy="65087"/>
          </a:xfrm>
          <a:prstGeom prst="straightConnector1">
            <a:avLst/>
          </a:prstGeom>
          <a:noFill/>
          <a:ln w="38100" algn="ctr">
            <a:solidFill>
              <a:srgbClr val="3333FF"/>
            </a:solidFill>
            <a:round/>
            <a:headEnd/>
            <a:tailEnd type="triangle" w="med" len="med"/>
          </a:ln>
        </p:spPr>
      </p:cxnSp>
      <p:cxnSp>
        <p:nvCxnSpPr>
          <p:cNvPr id="15374" name="Straight Arrow Connector 32"/>
          <p:cNvCxnSpPr>
            <a:cxnSpLocks noChangeShapeType="1"/>
          </p:cNvCxnSpPr>
          <p:nvPr/>
        </p:nvCxnSpPr>
        <p:spPr bwMode="auto">
          <a:xfrm flipV="1">
            <a:off x="2466975" y="2071688"/>
            <a:ext cx="1819275" cy="392112"/>
          </a:xfrm>
          <a:prstGeom prst="straightConnector1">
            <a:avLst/>
          </a:prstGeom>
          <a:noFill/>
          <a:ln w="38100" algn="ctr">
            <a:solidFill>
              <a:srgbClr val="3333FF"/>
            </a:solidFill>
            <a:round/>
            <a:headEnd/>
            <a:tailEnd type="triangle" w="med" len="med"/>
          </a:ln>
        </p:spPr>
      </p:cxnSp>
      <p:cxnSp>
        <p:nvCxnSpPr>
          <p:cNvPr id="15375" name="Straight Arrow Connector 34"/>
          <p:cNvCxnSpPr>
            <a:cxnSpLocks noChangeShapeType="1"/>
          </p:cNvCxnSpPr>
          <p:nvPr/>
        </p:nvCxnSpPr>
        <p:spPr bwMode="auto">
          <a:xfrm flipV="1">
            <a:off x="3181350" y="2071688"/>
            <a:ext cx="1533525" cy="820737"/>
          </a:xfrm>
          <a:prstGeom prst="straightConnector1">
            <a:avLst/>
          </a:prstGeom>
          <a:noFill/>
          <a:ln w="38100" algn="ctr">
            <a:solidFill>
              <a:srgbClr val="3333FF"/>
            </a:solidFill>
            <a:round/>
            <a:headEnd/>
            <a:tailEnd type="triangle" w="med" len="med"/>
          </a:ln>
        </p:spPr>
      </p:cxnSp>
      <p:sp>
        <p:nvSpPr>
          <p:cNvPr id="15376" name="Rectangle 56"/>
          <p:cNvSpPr>
            <a:spLocks noChangeArrowheads="1"/>
          </p:cNvSpPr>
          <p:nvPr/>
        </p:nvSpPr>
        <p:spPr bwMode="auto">
          <a:xfrm>
            <a:off x="357188" y="3714750"/>
            <a:ext cx="1143000" cy="1071563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5377" name="Rectangle 57"/>
          <p:cNvSpPr>
            <a:spLocks noChangeArrowheads="1"/>
          </p:cNvSpPr>
          <p:nvPr/>
        </p:nvSpPr>
        <p:spPr bwMode="auto">
          <a:xfrm>
            <a:off x="4071938" y="3714750"/>
            <a:ext cx="1285875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59" name="Straight Arrow Connector 58"/>
          <p:cNvCxnSpPr>
            <a:endCxn id="60" idx="1"/>
          </p:cNvCxnSpPr>
          <p:nvPr/>
        </p:nvCxnSpPr>
        <p:spPr>
          <a:xfrm>
            <a:off x="1285875" y="4048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466975" y="3819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466975" y="4505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62" name="Shape 61"/>
          <p:cNvCxnSpPr>
            <a:endCxn id="61" idx="1"/>
          </p:cNvCxnSpPr>
          <p:nvPr/>
        </p:nvCxnSpPr>
        <p:spPr>
          <a:xfrm rot="16200000" flipH="1">
            <a:off x="1895475" y="4162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0" idx="3"/>
          </p:cNvCxnSpPr>
          <p:nvPr/>
        </p:nvCxnSpPr>
        <p:spPr>
          <a:xfrm>
            <a:off x="3152775" y="4048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63"/>
          <p:cNvCxnSpPr>
            <a:stCxn id="61" idx="3"/>
          </p:cNvCxnSpPr>
          <p:nvPr/>
        </p:nvCxnSpPr>
        <p:spPr>
          <a:xfrm flipV="1">
            <a:off x="3152775" y="4048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5400000">
            <a:off x="3475832" y="3894931"/>
            <a:ext cx="304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5" name="TextBox 65"/>
          <p:cNvSpPr txBox="1">
            <a:spLocks noChangeArrowheads="1"/>
          </p:cNvSpPr>
          <p:nvPr/>
        </p:nvSpPr>
        <p:spPr bwMode="auto">
          <a:xfrm>
            <a:off x="3322638" y="3286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5386" name="TextBox 66"/>
          <p:cNvSpPr txBox="1">
            <a:spLocks noChangeArrowheads="1"/>
          </p:cNvSpPr>
          <p:nvPr/>
        </p:nvSpPr>
        <p:spPr bwMode="auto">
          <a:xfrm>
            <a:off x="642938" y="3762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214813" y="3833813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957888" y="3833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894263" y="4044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6640513" y="405606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1" name="TextBox 71"/>
          <p:cNvSpPr txBox="1">
            <a:spLocks noChangeArrowheads="1"/>
          </p:cNvSpPr>
          <p:nvPr/>
        </p:nvSpPr>
        <p:spPr bwMode="auto">
          <a:xfrm>
            <a:off x="4000500" y="4357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5392" name="TextBox 72"/>
          <p:cNvSpPr txBox="1">
            <a:spLocks noChangeArrowheads="1"/>
          </p:cNvSpPr>
          <p:nvPr/>
        </p:nvSpPr>
        <p:spPr bwMode="auto">
          <a:xfrm>
            <a:off x="7143750" y="378618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5393" name="TextBox 73"/>
          <p:cNvSpPr txBox="1">
            <a:spLocks noChangeArrowheads="1"/>
          </p:cNvSpPr>
          <p:nvPr/>
        </p:nvSpPr>
        <p:spPr bwMode="auto">
          <a:xfrm>
            <a:off x="5715000" y="43576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5394" name="TextBox 74"/>
          <p:cNvSpPr txBox="1">
            <a:spLocks noChangeArrowheads="1"/>
          </p:cNvSpPr>
          <p:nvPr/>
        </p:nvSpPr>
        <p:spPr bwMode="auto">
          <a:xfrm>
            <a:off x="428625" y="421481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5395" name="TextBox 75"/>
          <p:cNvSpPr txBox="1">
            <a:spLocks noChangeArrowheads="1"/>
          </p:cNvSpPr>
          <p:nvPr/>
        </p:nvSpPr>
        <p:spPr bwMode="auto">
          <a:xfrm>
            <a:off x="5214938" y="36052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71500" y="5214938"/>
          <a:ext cx="3206750" cy="571500"/>
        </p:xfrm>
        <a:graphic>
          <a:graphicData uri="http://schemas.openxmlformats.org/presentationml/2006/ole">
            <p:oleObj spid="_x0000_s15362" name="Equation" r:id="rId3" imgW="1282680" imgH="228600" progId="Equation.3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714750" y="5214938"/>
          <a:ext cx="3468688" cy="500062"/>
        </p:xfrm>
        <a:graphic>
          <a:graphicData uri="http://schemas.openxmlformats.org/presentationml/2006/ole">
            <p:oleObj spid="_x0000_s15363" name="Equation" r:id="rId4" imgW="1409400" imgH="203040" progId="Equation.3">
              <p:embed/>
            </p:oleObj>
          </a:graphicData>
        </a:graphic>
      </p:graphicFrame>
      <p:cxnSp>
        <p:nvCxnSpPr>
          <p:cNvPr id="15396" name="Straight Arrow Connector 78"/>
          <p:cNvCxnSpPr>
            <a:cxnSpLocks noChangeShapeType="1"/>
          </p:cNvCxnSpPr>
          <p:nvPr/>
        </p:nvCxnSpPr>
        <p:spPr bwMode="auto">
          <a:xfrm flipV="1">
            <a:off x="2214563" y="1912938"/>
            <a:ext cx="2033587" cy="6508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/>
          </a:ln>
        </p:spPr>
      </p:cxnSp>
      <p:cxnSp>
        <p:nvCxnSpPr>
          <p:cNvPr id="15397" name="Straight Arrow Connector 79"/>
          <p:cNvCxnSpPr>
            <a:cxnSpLocks noChangeShapeType="1"/>
          </p:cNvCxnSpPr>
          <p:nvPr/>
        </p:nvCxnSpPr>
        <p:spPr bwMode="auto">
          <a:xfrm flipV="1">
            <a:off x="2500313" y="2157413"/>
            <a:ext cx="1819275" cy="392112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/>
          </a:ln>
        </p:spPr>
      </p:cxnSp>
      <p:cxnSp>
        <p:nvCxnSpPr>
          <p:cNvPr id="15398" name="Straight Arrow Connector 80"/>
          <p:cNvCxnSpPr>
            <a:cxnSpLocks noChangeShapeType="1"/>
          </p:cNvCxnSpPr>
          <p:nvPr/>
        </p:nvCxnSpPr>
        <p:spPr bwMode="auto">
          <a:xfrm flipV="1">
            <a:off x="3214688" y="2157413"/>
            <a:ext cx="1533525" cy="820737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/>
          </a:ln>
        </p:spPr>
      </p:cxnSp>
      <p:sp>
        <p:nvSpPr>
          <p:cNvPr id="15399" name="TextBox 44"/>
          <p:cNvSpPr txBox="1">
            <a:spLocks noChangeArrowheads="1"/>
          </p:cNvSpPr>
          <p:nvPr/>
        </p:nvSpPr>
        <p:spPr bwMode="auto">
          <a:xfrm>
            <a:off x="6215063" y="2286000"/>
            <a:ext cx="1979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[Friedlander 07]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53"/>
          <p:cNvSpPr>
            <a:spLocks noChangeArrowheads="1"/>
          </p:cNvSpPr>
          <p:nvPr/>
        </p:nvSpPr>
        <p:spPr bwMode="auto">
          <a:xfrm>
            <a:off x="2143125" y="4500563"/>
            <a:ext cx="4714875" cy="64293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Prior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12A33E-B0F7-44F6-A869-75A4C4952D22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  <p:sp>
        <p:nvSpPr>
          <p:cNvPr id="163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246188" y="1500188"/>
          <a:ext cx="4857750" cy="2286000"/>
        </p:xfrm>
        <a:graphic>
          <a:graphicData uri="http://schemas.openxmlformats.org/presentationml/2006/ole">
            <p:oleObj spid="_x0000_s16386" name="方程式" r:id="rId3" imgW="1942920" imgH="914400" progId="Equation.3">
              <p:embed/>
            </p:oleObj>
          </a:graphicData>
        </a:graphic>
      </p:graphicFrame>
      <p:sp>
        <p:nvSpPr>
          <p:cNvPr id="16392" name="TextBox 46"/>
          <p:cNvSpPr txBox="1">
            <a:spLocks noChangeArrowheads="1"/>
          </p:cNvSpPr>
          <p:nvPr/>
        </p:nvSpPr>
        <p:spPr bwMode="auto">
          <a:xfrm>
            <a:off x="785813" y="4143375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Assumptions:</a:t>
            </a:r>
          </a:p>
        </p:txBody>
      </p:sp>
      <p:graphicFrame>
        <p:nvGraphicFramePr>
          <p:cNvPr id="16387" name="Object 5"/>
          <p:cNvGraphicFramePr>
            <a:graphicFrameLocks noChangeAspect="1"/>
          </p:cNvGraphicFramePr>
          <p:nvPr/>
        </p:nvGraphicFramePr>
        <p:xfrm>
          <a:off x="5072063" y="4600575"/>
          <a:ext cx="357187" cy="357188"/>
        </p:xfrm>
        <a:graphic>
          <a:graphicData uri="http://schemas.openxmlformats.org/presentationml/2006/ole">
            <p:oleObj spid="_x0000_s16387" name="Equation" r:id="rId4" imgW="164880" imgH="164880" progId="Equation.3">
              <p:embed/>
            </p:oleObj>
          </a:graphicData>
        </a:graphic>
      </p:graphicFrame>
      <p:sp>
        <p:nvSpPr>
          <p:cNvPr id="16393" name="TextBox 48"/>
          <p:cNvSpPr txBox="1">
            <a:spLocks noChangeArrowheads="1"/>
          </p:cNvSpPr>
          <p:nvPr/>
        </p:nvSpPr>
        <p:spPr bwMode="auto">
          <a:xfrm>
            <a:off x="2143125" y="4600575"/>
            <a:ext cx="297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Target impulse response</a:t>
            </a:r>
          </a:p>
        </p:txBody>
      </p:sp>
      <p:sp>
        <p:nvSpPr>
          <p:cNvPr id="16394" name="TextBox 49"/>
          <p:cNvSpPr txBox="1">
            <a:spLocks noChangeArrowheads="1"/>
          </p:cNvSpPr>
          <p:nvPr/>
        </p:nvSpPr>
        <p:spPr bwMode="auto">
          <a:xfrm>
            <a:off x="5429250" y="4600575"/>
            <a:ext cx="1182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is known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2071688" y="5072063"/>
            <a:ext cx="6072187" cy="64293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Prior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BC97AC-F27E-4305-A8C0-58091DABD3FE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  <p:sp>
        <p:nvSpPr>
          <p:cNvPr id="1741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7417" name="TextBox 46"/>
          <p:cNvSpPr txBox="1">
            <a:spLocks noChangeArrowheads="1"/>
          </p:cNvSpPr>
          <p:nvPr/>
        </p:nvSpPr>
        <p:spPr bwMode="auto">
          <a:xfrm>
            <a:off x="785813" y="4143375"/>
            <a:ext cx="172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Assumptions: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5072063" y="4600575"/>
          <a:ext cx="357187" cy="357188"/>
        </p:xfrm>
        <a:graphic>
          <a:graphicData uri="http://schemas.openxmlformats.org/presentationml/2006/ole">
            <p:oleObj spid="_x0000_s17410" name="Equation" r:id="rId3" imgW="164880" imgH="164880" progId="Equation.3">
              <p:embed/>
            </p:oleObj>
          </a:graphicData>
        </a:graphic>
      </p:graphicFrame>
      <p:sp>
        <p:nvSpPr>
          <p:cNvPr id="17418" name="TextBox 48"/>
          <p:cNvSpPr txBox="1">
            <a:spLocks noChangeArrowheads="1"/>
          </p:cNvSpPr>
          <p:nvPr/>
        </p:nvSpPr>
        <p:spPr bwMode="auto">
          <a:xfrm>
            <a:off x="2143125" y="4600575"/>
            <a:ext cx="297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Target impulse response</a:t>
            </a:r>
          </a:p>
        </p:txBody>
      </p:sp>
      <p:sp>
        <p:nvSpPr>
          <p:cNvPr id="17419" name="TextBox 49"/>
          <p:cNvSpPr txBox="1">
            <a:spLocks noChangeArrowheads="1"/>
          </p:cNvSpPr>
          <p:nvPr/>
        </p:nvSpPr>
        <p:spPr bwMode="auto">
          <a:xfrm>
            <a:off x="5429250" y="4600575"/>
            <a:ext cx="1182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is known</a:t>
            </a:r>
          </a:p>
        </p:txBody>
      </p:sp>
      <p:graphicFrame>
        <p:nvGraphicFramePr>
          <p:cNvPr id="17411" name="Object 4"/>
          <p:cNvGraphicFramePr>
            <a:graphicFrameLocks noChangeAspect="1"/>
          </p:cNvGraphicFramePr>
          <p:nvPr/>
        </p:nvGraphicFramePr>
        <p:xfrm>
          <a:off x="5360988" y="5164138"/>
          <a:ext cx="1428750" cy="550862"/>
        </p:xfrm>
        <a:graphic>
          <a:graphicData uri="http://schemas.openxmlformats.org/presentationml/2006/ole">
            <p:oleObj spid="_x0000_s17411" name="Equation" r:id="rId4" imgW="660240" imgH="253800" progId="Equation.3">
              <p:embed/>
            </p:oleObj>
          </a:graphicData>
        </a:graphic>
      </p:graphicFrame>
      <p:sp>
        <p:nvSpPr>
          <p:cNvPr id="17420" name="TextBox 51"/>
          <p:cNvSpPr txBox="1">
            <a:spLocks noChangeArrowheads="1"/>
          </p:cNvSpPr>
          <p:nvPr/>
        </p:nvSpPr>
        <p:spPr bwMode="auto">
          <a:xfrm>
            <a:off x="2146300" y="5192713"/>
            <a:ext cx="3289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2</a:t>
            </a:r>
            <a:r>
              <a:rPr lang="en-US" altLang="zh-TW" sz="2000" i="0" baseline="30000">
                <a:latin typeface="Arial" pitchFamily="34" charset="0"/>
                <a:ea typeface="新細明體" pitchFamily="18" charset="-120"/>
                <a:cs typeface="Arial" pitchFamily="34" charset="0"/>
              </a:rPr>
              <a:t>nd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order statistics of clutter</a:t>
            </a:r>
          </a:p>
        </p:txBody>
      </p:sp>
      <p:sp>
        <p:nvSpPr>
          <p:cNvPr id="17421" name="TextBox 52"/>
          <p:cNvSpPr txBox="1">
            <a:spLocks noChangeArrowheads="1"/>
          </p:cNvSpPr>
          <p:nvPr/>
        </p:nvSpPr>
        <p:spPr bwMode="auto">
          <a:xfrm>
            <a:off x="6818313" y="5192713"/>
            <a:ext cx="1182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is known</a:t>
            </a:r>
          </a:p>
        </p:txBody>
      </p:sp>
      <p:graphicFrame>
        <p:nvGraphicFramePr>
          <p:cNvPr id="17412" name="Object 5"/>
          <p:cNvGraphicFramePr>
            <a:graphicFrameLocks noChangeAspect="1"/>
          </p:cNvGraphicFramePr>
          <p:nvPr/>
        </p:nvGraphicFramePr>
        <p:xfrm>
          <a:off x="1246188" y="1500188"/>
          <a:ext cx="4857750" cy="2286000"/>
        </p:xfrm>
        <a:graphic>
          <a:graphicData uri="http://schemas.openxmlformats.org/presentationml/2006/ole">
            <p:oleObj spid="_x0000_s17412" name="方程式" r:id="rId5" imgW="194292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357188" y="642938"/>
            <a:ext cx="6388100" cy="466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435" tIns="45717" rIns="91435" bIns="45717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0000" i="0">
                <a:solidFill>
                  <a:srgbClr val="66FF66"/>
                </a:solidFill>
                <a:latin typeface="Sand"/>
              </a:rPr>
              <a:t>2</a:t>
            </a:r>
            <a:endParaRPr lang="ja-JP" altLang="en-US" sz="30000" i="0">
              <a:solidFill>
                <a:srgbClr val="66FF66"/>
              </a:solidFill>
              <a:latin typeface="Sand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2514600"/>
            <a:ext cx="8610600" cy="914400"/>
          </a:xfrm>
        </p:spPr>
        <p:txBody>
          <a:bodyPr/>
          <a:lstStyle/>
          <a:p>
            <a:pPr eaLnBrk="1" hangingPunct="1"/>
            <a:r>
              <a:rPr lang="en-US" altLang="zh-TW" sz="3200" smtClean="0">
                <a:solidFill>
                  <a:schemeClr val="tx1"/>
                </a:solidFill>
                <a:latin typeface="Arial" pitchFamily="34" charset="0"/>
              </a:rPr>
              <a:t>                   Proposed Algorithm</a:t>
            </a:r>
          </a:p>
        </p:txBody>
      </p:sp>
      <p:sp>
        <p:nvSpPr>
          <p:cNvPr id="65540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1028A3-8B4F-4E87-A2FF-E3E03BAEDA93}" type="slidenum">
              <a:rPr lang="en-US" altLang="ja-JP" smtClean="0">
                <a:ea typeface="AppleMyungjo"/>
                <a:cs typeface="AppleMyungjo"/>
              </a:rPr>
              <a:pPr/>
              <a:t>26</a:t>
            </a:fld>
            <a:endParaRPr lang="en-US" altLang="ja-JP" smtClean="0">
              <a:ea typeface="AppleMyungjo"/>
              <a:cs typeface="AppleMyungjo"/>
            </a:endParaRPr>
          </a:p>
        </p:txBody>
      </p:sp>
      <p:grpSp>
        <p:nvGrpSpPr>
          <p:cNvPr id="65541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65542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43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TW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9"/>
          <p:cNvSpPr>
            <a:spLocks noChangeArrowheads="1"/>
          </p:cNvSpPr>
          <p:nvPr/>
        </p:nvSpPr>
        <p:spPr bwMode="auto">
          <a:xfrm>
            <a:off x="714375" y="3500438"/>
            <a:ext cx="3643313" cy="5000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sz="3200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Iterative Algorithm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5B6A12-83C2-4A7B-AB52-B21C995032A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  <p:sp>
        <p:nvSpPr>
          <p:cNvPr id="184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8439" name="Rectangle 15"/>
          <p:cNvSpPr>
            <a:spLocks noChangeArrowheads="1"/>
          </p:cNvSpPr>
          <p:nvPr/>
        </p:nvSpPr>
        <p:spPr bwMode="auto">
          <a:xfrm>
            <a:off x="4205288" y="1809750"/>
            <a:ext cx="1285875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17" name="Straight Arrow Connector 16"/>
          <p:cNvCxnSpPr>
            <a:endCxn id="18" idx="1"/>
          </p:cNvCxnSpPr>
          <p:nvPr/>
        </p:nvCxnSpPr>
        <p:spPr>
          <a:xfrm>
            <a:off x="1419225" y="2143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00325" y="1914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00325" y="2600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20" name="Shape 19"/>
          <p:cNvCxnSpPr>
            <a:endCxn id="19" idx="1"/>
          </p:cNvCxnSpPr>
          <p:nvPr/>
        </p:nvCxnSpPr>
        <p:spPr>
          <a:xfrm rot="16200000" flipH="1">
            <a:off x="2028825" y="2257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3"/>
          </p:cNvCxnSpPr>
          <p:nvPr/>
        </p:nvCxnSpPr>
        <p:spPr>
          <a:xfrm>
            <a:off x="3286125" y="2143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19" idx="3"/>
          </p:cNvCxnSpPr>
          <p:nvPr/>
        </p:nvCxnSpPr>
        <p:spPr>
          <a:xfrm flipV="1">
            <a:off x="3286125" y="2143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609182" y="1989931"/>
            <a:ext cx="304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7" name="TextBox 24"/>
          <p:cNvSpPr txBox="1">
            <a:spLocks noChangeArrowheads="1"/>
          </p:cNvSpPr>
          <p:nvPr/>
        </p:nvSpPr>
        <p:spPr bwMode="auto">
          <a:xfrm>
            <a:off x="3455988" y="1381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8448" name="TextBox 25"/>
          <p:cNvSpPr txBox="1">
            <a:spLocks noChangeArrowheads="1"/>
          </p:cNvSpPr>
          <p:nvPr/>
        </p:nvSpPr>
        <p:spPr bwMode="auto">
          <a:xfrm>
            <a:off x="776288" y="1857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48163" y="1928813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91238" y="1928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027613" y="2139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773863" y="215106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3" name="TextBox 30"/>
          <p:cNvSpPr txBox="1">
            <a:spLocks noChangeArrowheads="1"/>
          </p:cNvSpPr>
          <p:nvPr/>
        </p:nvSpPr>
        <p:spPr bwMode="auto">
          <a:xfrm>
            <a:off x="4133850" y="2452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8454" name="TextBox 31"/>
          <p:cNvSpPr txBox="1">
            <a:spLocks noChangeArrowheads="1"/>
          </p:cNvSpPr>
          <p:nvPr/>
        </p:nvSpPr>
        <p:spPr bwMode="auto">
          <a:xfrm>
            <a:off x="7277100" y="188118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8455" name="TextBox 32"/>
          <p:cNvSpPr txBox="1">
            <a:spLocks noChangeArrowheads="1"/>
          </p:cNvSpPr>
          <p:nvPr/>
        </p:nvSpPr>
        <p:spPr bwMode="auto">
          <a:xfrm>
            <a:off x="5848350" y="24526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8456" name="TextBox 33"/>
          <p:cNvSpPr txBox="1">
            <a:spLocks noChangeArrowheads="1"/>
          </p:cNvSpPr>
          <p:nvPr/>
        </p:nvSpPr>
        <p:spPr bwMode="auto">
          <a:xfrm>
            <a:off x="561975" y="230981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8457" name="TextBox 34"/>
          <p:cNvSpPr txBox="1">
            <a:spLocks noChangeArrowheads="1"/>
          </p:cNvSpPr>
          <p:nvPr/>
        </p:nvSpPr>
        <p:spPr bwMode="auto">
          <a:xfrm>
            <a:off x="5348288" y="17002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sp>
        <p:nvSpPr>
          <p:cNvPr id="18458" name="TextBox 36"/>
          <p:cNvSpPr txBox="1">
            <a:spLocks noChangeArrowheads="1"/>
          </p:cNvSpPr>
          <p:nvPr/>
        </p:nvSpPr>
        <p:spPr bwMode="auto">
          <a:xfrm>
            <a:off x="714375" y="3500438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1.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</a:p>
        </p:txBody>
      </p:sp>
      <p:graphicFrame>
        <p:nvGraphicFramePr>
          <p:cNvPr id="18434" name="Object 15"/>
          <p:cNvGraphicFramePr>
            <a:graphicFrameLocks noChangeAspect="1"/>
          </p:cNvGraphicFramePr>
          <p:nvPr/>
        </p:nvGraphicFramePr>
        <p:xfrm>
          <a:off x="4786313" y="3695700"/>
          <a:ext cx="3965575" cy="1393825"/>
        </p:xfrm>
        <a:graphic>
          <a:graphicData uri="http://schemas.openxmlformats.org/presentationml/2006/ole">
            <p:oleObj spid="_x0000_s18434" name="Equation" r:id="rId3" imgW="1879560" imgH="660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9"/>
          <p:cNvSpPr>
            <a:spLocks noChangeArrowheads="1"/>
          </p:cNvSpPr>
          <p:nvPr/>
        </p:nvSpPr>
        <p:spPr bwMode="auto">
          <a:xfrm>
            <a:off x="714375" y="4000500"/>
            <a:ext cx="3643313" cy="500063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sz="3200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Iterative Algorithm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6AEF7-1909-4FD0-AE40-AAB746F94049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9463" name="Rectangle 15"/>
          <p:cNvSpPr>
            <a:spLocks noChangeArrowheads="1"/>
          </p:cNvSpPr>
          <p:nvPr/>
        </p:nvSpPr>
        <p:spPr bwMode="auto">
          <a:xfrm>
            <a:off x="428625" y="1785938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17" name="Straight Arrow Connector 16"/>
          <p:cNvCxnSpPr>
            <a:endCxn id="18" idx="1"/>
          </p:cNvCxnSpPr>
          <p:nvPr/>
        </p:nvCxnSpPr>
        <p:spPr>
          <a:xfrm>
            <a:off x="1419225" y="2143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00325" y="1914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00325" y="2600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20" name="Shape 19"/>
          <p:cNvCxnSpPr>
            <a:endCxn id="19" idx="1"/>
          </p:cNvCxnSpPr>
          <p:nvPr/>
        </p:nvCxnSpPr>
        <p:spPr>
          <a:xfrm rot="16200000" flipH="1">
            <a:off x="2028825" y="2257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3"/>
          </p:cNvCxnSpPr>
          <p:nvPr/>
        </p:nvCxnSpPr>
        <p:spPr>
          <a:xfrm>
            <a:off x="3286125" y="2143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19" idx="3"/>
          </p:cNvCxnSpPr>
          <p:nvPr/>
        </p:nvCxnSpPr>
        <p:spPr>
          <a:xfrm flipV="1">
            <a:off x="3286125" y="2143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609182" y="1989931"/>
            <a:ext cx="304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1" name="TextBox 24"/>
          <p:cNvSpPr txBox="1">
            <a:spLocks noChangeArrowheads="1"/>
          </p:cNvSpPr>
          <p:nvPr/>
        </p:nvSpPr>
        <p:spPr bwMode="auto">
          <a:xfrm>
            <a:off x="3455988" y="1381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9472" name="TextBox 25"/>
          <p:cNvSpPr txBox="1">
            <a:spLocks noChangeArrowheads="1"/>
          </p:cNvSpPr>
          <p:nvPr/>
        </p:nvSpPr>
        <p:spPr bwMode="auto">
          <a:xfrm>
            <a:off x="776288" y="1857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48163" y="1928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91238" y="1928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027613" y="2139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773863" y="215106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7" name="TextBox 30"/>
          <p:cNvSpPr txBox="1">
            <a:spLocks noChangeArrowheads="1"/>
          </p:cNvSpPr>
          <p:nvPr/>
        </p:nvSpPr>
        <p:spPr bwMode="auto">
          <a:xfrm>
            <a:off x="4133850" y="2452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19478" name="TextBox 31"/>
          <p:cNvSpPr txBox="1">
            <a:spLocks noChangeArrowheads="1"/>
          </p:cNvSpPr>
          <p:nvPr/>
        </p:nvSpPr>
        <p:spPr bwMode="auto">
          <a:xfrm>
            <a:off x="7277100" y="188118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19479" name="TextBox 32"/>
          <p:cNvSpPr txBox="1">
            <a:spLocks noChangeArrowheads="1"/>
          </p:cNvSpPr>
          <p:nvPr/>
        </p:nvSpPr>
        <p:spPr bwMode="auto">
          <a:xfrm>
            <a:off x="5848350" y="24526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19480" name="TextBox 33"/>
          <p:cNvSpPr txBox="1">
            <a:spLocks noChangeArrowheads="1"/>
          </p:cNvSpPr>
          <p:nvPr/>
        </p:nvSpPr>
        <p:spPr bwMode="auto">
          <a:xfrm>
            <a:off x="561975" y="230981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19481" name="TextBox 34"/>
          <p:cNvSpPr txBox="1">
            <a:spLocks noChangeArrowheads="1"/>
          </p:cNvSpPr>
          <p:nvPr/>
        </p:nvSpPr>
        <p:spPr bwMode="auto">
          <a:xfrm>
            <a:off x="5348288" y="17002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sp>
        <p:nvSpPr>
          <p:cNvPr id="19482" name="TextBox 36"/>
          <p:cNvSpPr txBox="1">
            <a:spLocks noChangeArrowheads="1"/>
          </p:cNvSpPr>
          <p:nvPr/>
        </p:nvSpPr>
        <p:spPr bwMode="auto">
          <a:xfrm>
            <a:off x="714375" y="3500438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1.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</a:p>
        </p:txBody>
      </p:sp>
      <p:sp>
        <p:nvSpPr>
          <p:cNvPr id="19483" name="TextBox 37"/>
          <p:cNvSpPr txBox="1">
            <a:spLocks noChangeArrowheads="1"/>
          </p:cNvSpPr>
          <p:nvPr/>
        </p:nvSpPr>
        <p:spPr bwMode="auto">
          <a:xfrm>
            <a:off x="714375" y="4000500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2.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4799013" y="3429000"/>
          <a:ext cx="3938587" cy="1928813"/>
        </p:xfrm>
        <a:graphic>
          <a:graphicData uri="http://schemas.openxmlformats.org/presentationml/2006/ole">
            <p:oleObj spid="_x0000_s19458" name="方程式" r:id="rId3" imgW="186660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9"/>
          <p:cNvSpPr>
            <a:spLocks noChangeArrowheads="1"/>
          </p:cNvSpPr>
          <p:nvPr/>
        </p:nvSpPr>
        <p:spPr bwMode="auto">
          <a:xfrm>
            <a:off x="642938" y="4572000"/>
            <a:ext cx="3643312" cy="500063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sz="3200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Iterative Algorithm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89145-0380-4880-BD25-4E98BCDD4FBB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  <p:sp>
        <p:nvSpPr>
          <p:cNvPr id="204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0487" name="Rectangle 15"/>
          <p:cNvSpPr>
            <a:spLocks noChangeArrowheads="1"/>
          </p:cNvSpPr>
          <p:nvPr/>
        </p:nvSpPr>
        <p:spPr bwMode="auto">
          <a:xfrm>
            <a:off x="4205288" y="1809750"/>
            <a:ext cx="1285875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17" name="Straight Arrow Connector 16"/>
          <p:cNvCxnSpPr>
            <a:endCxn id="18" idx="1"/>
          </p:cNvCxnSpPr>
          <p:nvPr/>
        </p:nvCxnSpPr>
        <p:spPr>
          <a:xfrm>
            <a:off x="1419225" y="2143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00325" y="1914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00325" y="2600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20" name="Shape 19"/>
          <p:cNvCxnSpPr>
            <a:endCxn id="19" idx="1"/>
          </p:cNvCxnSpPr>
          <p:nvPr/>
        </p:nvCxnSpPr>
        <p:spPr>
          <a:xfrm rot="16200000" flipH="1">
            <a:off x="2028825" y="2257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3"/>
          </p:cNvCxnSpPr>
          <p:nvPr/>
        </p:nvCxnSpPr>
        <p:spPr>
          <a:xfrm>
            <a:off x="3286125" y="2143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19" idx="3"/>
          </p:cNvCxnSpPr>
          <p:nvPr/>
        </p:nvCxnSpPr>
        <p:spPr>
          <a:xfrm flipV="1">
            <a:off x="3286125" y="2143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609182" y="1989931"/>
            <a:ext cx="304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5" name="TextBox 24"/>
          <p:cNvSpPr txBox="1">
            <a:spLocks noChangeArrowheads="1"/>
          </p:cNvSpPr>
          <p:nvPr/>
        </p:nvSpPr>
        <p:spPr bwMode="auto">
          <a:xfrm>
            <a:off x="3455988" y="1381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0496" name="TextBox 25"/>
          <p:cNvSpPr txBox="1">
            <a:spLocks noChangeArrowheads="1"/>
          </p:cNvSpPr>
          <p:nvPr/>
        </p:nvSpPr>
        <p:spPr bwMode="auto">
          <a:xfrm>
            <a:off x="776288" y="1857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48163" y="1928813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91238" y="1928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027613" y="2139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773863" y="215106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1" name="TextBox 30"/>
          <p:cNvSpPr txBox="1">
            <a:spLocks noChangeArrowheads="1"/>
          </p:cNvSpPr>
          <p:nvPr/>
        </p:nvSpPr>
        <p:spPr bwMode="auto">
          <a:xfrm>
            <a:off x="4133850" y="2452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20502" name="TextBox 31"/>
          <p:cNvSpPr txBox="1">
            <a:spLocks noChangeArrowheads="1"/>
          </p:cNvSpPr>
          <p:nvPr/>
        </p:nvSpPr>
        <p:spPr bwMode="auto">
          <a:xfrm>
            <a:off x="7277100" y="188118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20503" name="TextBox 32"/>
          <p:cNvSpPr txBox="1">
            <a:spLocks noChangeArrowheads="1"/>
          </p:cNvSpPr>
          <p:nvPr/>
        </p:nvSpPr>
        <p:spPr bwMode="auto">
          <a:xfrm>
            <a:off x="5848350" y="24526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20504" name="TextBox 33"/>
          <p:cNvSpPr txBox="1">
            <a:spLocks noChangeArrowheads="1"/>
          </p:cNvSpPr>
          <p:nvPr/>
        </p:nvSpPr>
        <p:spPr bwMode="auto">
          <a:xfrm>
            <a:off x="561975" y="230981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20505" name="TextBox 34"/>
          <p:cNvSpPr txBox="1">
            <a:spLocks noChangeArrowheads="1"/>
          </p:cNvSpPr>
          <p:nvPr/>
        </p:nvSpPr>
        <p:spPr bwMode="auto">
          <a:xfrm>
            <a:off x="5348288" y="17002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sp>
        <p:nvSpPr>
          <p:cNvPr id="20506" name="TextBox 36"/>
          <p:cNvSpPr txBox="1">
            <a:spLocks noChangeArrowheads="1"/>
          </p:cNvSpPr>
          <p:nvPr/>
        </p:nvSpPr>
        <p:spPr bwMode="auto">
          <a:xfrm>
            <a:off x="714375" y="3500438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1.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</a:p>
        </p:txBody>
      </p:sp>
      <p:sp>
        <p:nvSpPr>
          <p:cNvPr id="20507" name="TextBox 37"/>
          <p:cNvSpPr txBox="1">
            <a:spLocks noChangeArrowheads="1"/>
          </p:cNvSpPr>
          <p:nvPr/>
        </p:nvSpPr>
        <p:spPr bwMode="auto">
          <a:xfrm>
            <a:off x="714375" y="4000500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2.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</a:p>
        </p:txBody>
      </p:sp>
      <p:sp>
        <p:nvSpPr>
          <p:cNvPr id="20508" name="TextBox 38"/>
          <p:cNvSpPr txBox="1">
            <a:spLocks noChangeArrowheads="1"/>
          </p:cNvSpPr>
          <p:nvPr/>
        </p:nvSpPr>
        <p:spPr bwMode="auto">
          <a:xfrm>
            <a:off x="714375" y="4548188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3.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4786313" y="3695700"/>
          <a:ext cx="3965575" cy="1393825"/>
        </p:xfrm>
        <a:graphic>
          <a:graphicData uri="http://schemas.openxmlformats.org/presentationml/2006/ole">
            <p:oleObj spid="_x0000_s20482" name="Equation" r:id="rId3" imgW="1879560" imgH="660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357188" y="642938"/>
            <a:ext cx="6388100" cy="466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1435" tIns="45717" rIns="91435" bIns="45717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0000" i="0">
                <a:solidFill>
                  <a:srgbClr val="66FF66"/>
                </a:solidFill>
                <a:latin typeface="Sand"/>
              </a:rPr>
              <a:t>1</a:t>
            </a:r>
            <a:endParaRPr lang="ja-JP" altLang="en-US" sz="30000" i="0">
              <a:solidFill>
                <a:srgbClr val="66FF66"/>
              </a:solidFill>
              <a:latin typeface="Sand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1785938" y="2514600"/>
            <a:ext cx="7075487" cy="914400"/>
          </a:xfrm>
        </p:spPr>
        <p:txBody>
          <a:bodyPr/>
          <a:lstStyle/>
          <a:p>
            <a:pPr eaLnBrk="1" hangingPunct="1"/>
            <a:r>
              <a:rPr lang="en-US" altLang="zh-TW" sz="3200" smtClean="0">
                <a:latin typeface="Arial" pitchFamily="34" charset="0"/>
              </a:rPr>
              <a:t>Problem Formulation</a:t>
            </a:r>
            <a:endParaRPr lang="en-US" altLang="ja-JP" sz="3200" smtClean="0">
              <a:latin typeface="Arial" pitchFamily="34" charset="0"/>
            </a:endParaRPr>
          </a:p>
        </p:txBody>
      </p:sp>
      <p:sp>
        <p:nvSpPr>
          <p:cNvPr id="59396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68A66C2-EEB0-4D5C-9265-CD25C773C2EC}" type="slidenum">
              <a:rPr lang="en-US" altLang="ja-JP" smtClean="0">
                <a:ea typeface="AppleMyungjo"/>
                <a:cs typeface="AppleMyungjo"/>
              </a:rPr>
              <a:pPr/>
              <a:t>3</a:t>
            </a:fld>
            <a:endParaRPr lang="en-US" altLang="ja-JP" smtClean="0">
              <a:ea typeface="AppleMyungjo"/>
              <a:cs typeface="AppleMyungjo"/>
            </a:endParaRPr>
          </a:p>
        </p:txBody>
      </p:sp>
      <p:grpSp>
        <p:nvGrpSpPr>
          <p:cNvPr id="59397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59398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99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TW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9"/>
          <p:cNvSpPr>
            <a:spLocks noChangeArrowheads="1"/>
          </p:cNvSpPr>
          <p:nvPr/>
        </p:nvSpPr>
        <p:spPr bwMode="auto">
          <a:xfrm>
            <a:off x="642938" y="4572000"/>
            <a:ext cx="3643312" cy="500063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sz="3200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Iterative Algorithm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1709C5-84C3-48B1-BC6D-1F1028626C5F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  <p:sp>
        <p:nvSpPr>
          <p:cNvPr id="215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21511" name="Rectangle 15"/>
          <p:cNvSpPr>
            <a:spLocks noChangeArrowheads="1"/>
          </p:cNvSpPr>
          <p:nvPr/>
        </p:nvSpPr>
        <p:spPr bwMode="auto">
          <a:xfrm>
            <a:off x="4205288" y="1809750"/>
            <a:ext cx="1285875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17" name="Straight Arrow Connector 16"/>
          <p:cNvCxnSpPr>
            <a:endCxn id="18" idx="1"/>
          </p:cNvCxnSpPr>
          <p:nvPr/>
        </p:nvCxnSpPr>
        <p:spPr>
          <a:xfrm>
            <a:off x="1419225" y="2143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00325" y="1914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00325" y="2600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20" name="Shape 19"/>
          <p:cNvCxnSpPr>
            <a:endCxn id="19" idx="1"/>
          </p:cNvCxnSpPr>
          <p:nvPr/>
        </p:nvCxnSpPr>
        <p:spPr>
          <a:xfrm rot="16200000" flipH="1">
            <a:off x="2028825" y="2257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3"/>
          </p:cNvCxnSpPr>
          <p:nvPr/>
        </p:nvCxnSpPr>
        <p:spPr>
          <a:xfrm>
            <a:off x="3286125" y="2143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19" idx="3"/>
          </p:cNvCxnSpPr>
          <p:nvPr/>
        </p:nvCxnSpPr>
        <p:spPr>
          <a:xfrm flipV="1">
            <a:off x="3286125" y="2143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609182" y="1989931"/>
            <a:ext cx="304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9" name="TextBox 24"/>
          <p:cNvSpPr txBox="1">
            <a:spLocks noChangeArrowheads="1"/>
          </p:cNvSpPr>
          <p:nvPr/>
        </p:nvSpPr>
        <p:spPr bwMode="auto">
          <a:xfrm>
            <a:off x="3455988" y="1381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1520" name="TextBox 25"/>
          <p:cNvSpPr txBox="1">
            <a:spLocks noChangeArrowheads="1"/>
          </p:cNvSpPr>
          <p:nvPr/>
        </p:nvSpPr>
        <p:spPr bwMode="auto">
          <a:xfrm>
            <a:off x="776288" y="1857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48163" y="1928813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91238" y="1928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027613" y="2139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773863" y="215106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5" name="TextBox 30"/>
          <p:cNvSpPr txBox="1">
            <a:spLocks noChangeArrowheads="1"/>
          </p:cNvSpPr>
          <p:nvPr/>
        </p:nvSpPr>
        <p:spPr bwMode="auto">
          <a:xfrm>
            <a:off x="4133850" y="2452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21526" name="TextBox 31"/>
          <p:cNvSpPr txBox="1">
            <a:spLocks noChangeArrowheads="1"/>
          </p:cNvSpPr>
          <p:nvPr/>
        </p:nvSpPr>
        <p:spPr bwMode="auto">
          <a:xfrm>
            <a:off x="7277100" y="188118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21527" name="TextBox 32"/>
          <p:cNvSpPr txBox="1">
            <a:spLocks noChangeArrowheads="1"/>
          </p:cNvSpPr>
          <p:nvPr/>
        </p:nvSpPr>
        <p:spPr bwMode="auto">
          <a:xfrm>
            <a:off x="5848350" y="245268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21528" name="TextBox 33"/>
          <p:cNvSpPr txBox="1">
            <a:spLocks noChangeArrowheads="1"/>
          </p:cNvSpPr>
          <p:nvPr/>
        </p:nvSpPr>
        <p:spPr bwMode="auto">
          <a:xfrm>
            <a:off x="561975" y="230981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21529" name="TextBox 34"/>
          <p:cNvSpPr txBox="1">
            <a:spLocks noChangeArrowheads="1"/>
          </p:cNvSpPr>
          <p:nvPr/>
        </p:nvSpPr>
        <p:spPr bwMode="auto">
          <a:xfrm>
            <a:off x="5348288" y="170021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  <p:sp>
        <p:nvSpPr>
          <p:cNvPr id="21530" name="TextBox 36"/>
          <p:cNvSpPr txBox="1">
            <a:spLocks noChangeArrowheads="1"/>
          </p:cNvSpPr>
          <p:nvPr/>
        </p:nvSpPr>
        <p:spPr bwMode="auto">
          <a:xfrm>
            <a:off x="714375" y="3500438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1.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</a:p>
        </p:txBody>
      </p:sp>
      <p:sp>
        <p:nvSpPr>
          <p:cNvPr id="21531" name="TextBox 37"/>
          <p:cNvSpPr txBox="1">
            <a:spLocks noChangeArrowheads="1"/>
          </p:cNvSpPr>
          <p:nvPr/>
        </p:nvSpPr>
        <p:spPr bwMode="auto">
          <a:xfrm>
            <a:off x="714375" y="4000500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2.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</a:p>
        </p:txBody>
      </p:sp>
      <p:sp>
        <p:nvSpPr>
          <p:cNvPr id="21532" name="TextBox 38"/>
          <p:cNvSpPr txBox="1">
            <a:spLocks noChangeArrowheads="1"/>
          </p:cNvSpPr>
          <p:nvPr/>
        </p:nvSpPr>
        <p:spPr bwMode="auto">
          <a:xfrm>
            <a:off x="714375" y="4548188"/>
            <a:ext cx="3560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3. Fixed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f</a:t>
            </a:r>
            <a:r>
              <a:rPr lang="en-US" altLang="zh-TW" sz="2800" i="0">
                <a:latin typeface="Arial" pitchFamily="34" charset="0"/>
                <a:ea typeface="新細明體" pitchFamily="18" charset="-120"/>
                <a:cs typeface="Arial" pitchFamily="34" charset="0"/>
              </a:rPr>
              <a:t>, solve for </a:t>
            </a:r>
            <a:r>
              <a:rPr lang="en-US" altLang="zh-TW" sz="2800" b="1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</a:p>
        </p:txBody>
      </p:sp>
      <p:sp>
        <p:nvSpPr>
          <p:cNvPr id="21533" name="Oval 35"/>
          <p:cNvSpPr>
            <a:spLocks noChangeArrowheads="1"/>
          </p:cNvSpPr>
          <p:nvPr/>
        </p:nvSpPr>
        <p:spPr bwMode="auto">
          <a:xfrm>
            <a:off x="2357438" y="5214938"/>
            <a:ext cx="71437" cy="7143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1534" name="Oval 44"/>
          <p:cNvSpPr>
            <a:spLocks noChangeArrowheads="1"/>
          </p:cNvSpPr>
          <p:nvPr/>
        </p:nvSpPr>
        <p:spPr bwMode="auto">
          <a:xfrm>
            <a:off x="2357438" y="5367338"/>
            <a:ext cx="71437" cy="7143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1535" name="Oval 45"/>
          <p:cNvSpPr>
            <a:spLocks noChangeArrowheads="1"/>
          </p:cNvSpPr>
          <p:nvPr/>
        </p:nvSpPr>
        <p:spPr bwMode="auto">
          <a:xfrm>
            <a:off x="2357438" y="5519738"/>
            <a:ext cx="71437" cy="71437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4786313" y="3695700"/>
          <a:ext cx="3965575" cy="1393825"/>
        </p:xfrm>
        <a:graphic>
          <a:graphicData uri="http://schemas.openxmlformats.org/presentationml/2006/ole">
            <p:oleObj spid="_x0000_s21506" name="Equation" r:id="rId3" imgW="1879560" imgH="660240" progId="Equation.3">
              <p:embed/>
            </p:oleObj>
          </a:graphicData>
        </a:graphic>
      </p:graphicFrame>
      <p:sp>
        <p:nvSpPr>
          <p:cNvPr id="47" name="Rounded Rectangle 46"/>
          <p:cNvSpPr/>
          <p:nvPr/>
        </p:nvSpPr>
        <p:spPr bwMode="auto">
          <a:xfrm>
            <a:off x="3643313" y="5357813"/>
            <a:ext cx="5143500" cy="7826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SINR is guaranteed to be </a:t>
            </a:r>
            <a:r>
              <a:rPr lang="en-US" sz="2000" i="0" dirty="0">
                <a:solidFill>
                  <a:srgbClr val="FF0000"/>
                </a:solidFill>
                <a:latin typeface="Arial" charset="0"/>
              </a:rPr>
              <a:t>non-decreasing</a:t>
            </a:r>
            <a:r>
              <a:rPr lang="en-US" sz="2000" i="0" dirty="0">
                <a:solidFill>
                  <a:schemeClr val="tx1"/>
                </a:solidFill>
                <a:latin typeface="Arial" charset="0"/>
              </a:rPr>
              <a:t> in each iterative step.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Receiver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4ECABC-38A8-498F-93C1-32049BAB9F1F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14313" y="1285875"/>
          <a:ext cx="6143625" cy="2159000"/>
        </p:xfrm>
        <a:graphic>
          <a:graphicData uri="http://schemas.openxmlformats.org/presentationml/2006/ole">
            <p:oleObj spid="_x0000_s22530" name="Equation" r:id="rId3" imgW="1879560" imgH="660240" progId="Equation.3">
              <p:embed/>
            </p:oleObj>
          </a:graphicData>
        </a:graphic>
      </p:graphicFrame>
      <p:sp>
        <p:nvSpPr>
          <p:cNvPr id="22534" name="Rectangle 15"/>
          <p:cNvSpPr>
            <a:spLocks noChangeArrowheads="1"/>
          </p:cNvSpPr>
          <p:nvPr/>
        </p:nvSpPr>
        <p:spPr bwMode="auto">
          <a:xfrm>
            <a:off x="4205288" y="4252913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9" name="Straight Arrow Connector 16"/>
          <p:cNvCxnSpPr>
            <a:endCxn id="10" idx="1"/>
          </p:cNvCxnSpPr>
          <p:nvPr/>
        </p:nvCxnSpPr>
        <p:spPr>
          <a:xfrm>
            <a:off x="1419225" y="4586288"/>
            <a:ext cx="11811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7"/>
          <p:cNvSpPr/>
          <p:nvPr/>
        </p:nvSpPr>
        <p:spPr>
          <a:xfrm>
            <a:off x="2600325" y="435768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1" name="Rectangle 18"/>
          <p:cNvSpPr/>
          <p:nvPr/>
        </p:nvSpPr>
        <p:spPr>
          <a:xfrm>
            <a:off x="2600325" y="5043488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12" name="Shape 19"/>
          <p:cNvCxnSpPr>
            <a:endCxn id="11" idx="1"/>
          </p:cNvCxnSpPr>
          <p:nvPr/>
        </p:nvCxnSpPr>
        <p:spPr>
          <a:xfrm rot="16200000" flipH="1">
            <a:off x="2028825" y="4700588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20"/>
          <p:cNvCxnSpPr>
            <a:stCxn id="10" idx="3"/>
          </p:cNvCxnSpPr>
          <p:nvPr/>
        </p:nvCxnSpPr>
        <p:spPr>
          <a:xfrm>
            <a:off x="3286125" y="4586288"/>
            <a:ext cx="1066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21"/>
          <p:cNvCxnSpPr>
            <a:stCxn id="11" idx="3"/>
          </p:cNvCxnSpPr>
          <p:nvPr/>
        </p:nvCxnSpPr>
        <p:spPr>
          <a:xfrm flipV="1">
            <a:off x="3286125" y="4586288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23"/>
          <p:cNvCxnSpPr/>
          <p:nvPr/>
        </p:nvCxnSpPr>
        <p:spPr>
          <a:xfrm rot="5400000">
            <a:off x="3609182" y="4433094"/>
            <a:ext cx="304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2" name="TextBox 24"/>
          <p:cNvSpPr txBox="1">
            <a:spLocks noChangeArrowheads="1"/>
          </p:cNvSpPr>
          <p:nvPr/>
        </p:nvSpPr>
        <p:spPr bwMode="auto">
          <a:xfrm>
            <a:off x="3455988" y="3824288"/>
            <a:ext cx="790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2543" name="TextBox 25"/>
          <p:cNvSpPr txBox="1">
            <a:spLocks noChangeArrowheads="1"/>
          </p:cNvSpPr>
          <p:nvPr/>
        </p:nvSpPr>
        <p:spPr bwMode="auto">
          <a:xfrm>
            <a:off x="776288" y="4300538"/>
            <a:ext cx="66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8" name="Rectangle 26"/>
          <p:cNvSpPr/>
          <p:nvPr/>
        </p:nvSpPr>
        <p:spPr>
          <a:xfrm>
            <a:off x="4348163" y="4371975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9" name="Rectangle 27"/>
          <p:cNvSpPr/>
          <p:nvPr/>
        </p:nvSpPr>
        <p:spPr>
          <a:xfrm>
            <a:off x="6091238" y="437197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20" name="Straight Arrow Connector 28"/>
          <p:cNvCxnSpPr/>
          <p:nvPr/>
        </p:nvCxnSpPr>
        <p:spPr>
          <a:xfrm>
            <a:off x="5027613" y="4583113"/>
            <a:ext cx="1066800" cy="158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9"/>
          <p:cNvCxnSpPr/>
          <p:nvPr/>
        </p:nvCxnSpPr>
        <p:spPr>
          <a:xfrm flipV="1">
            <a:off x="6773863" y="4594225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8" name="TextBox 30"/>
          <p:cNvSpPr txBox="1">
            <a:spLocks noChangeArrowheads="1"/>
          </p:cNvSpPr>
          <p:nvPr/>
        </p:nvSpPr>
        <p:spPr bwMode="auto">
          <a:xfrm>
            <a:off x="4133850" y="4895850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22549" name="TextBox 31"/>
          <p:cNvSpPr txBox="1">
            <a:spLocks noChangeArrowheads="1"/>
          </p:cNvSpPr>
          <p:nvPr/>
        </p:nvSpPr>
        <p:spPr bwMode="auto">
          <a:xfrm>
            <a:off x="7277100" y="4324350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22550" name="TextBox 32"/>
          <p:cNvSpPr txBox="1">
            <a:spLocks noChangeArrowheads="1"/>
          </p:cNvSpPr>
          <p:nvPr/>
        </p:nvSpPr>
        <p:spPr bwMode="auto">
          <a:xfrm>
            <a:off x="5848350" y="4895850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22551" name="TextBox 33"/>
          <p:cNvSpPr txBox="1">
            <a:spLocks noChangeArrowheads="1"/>
          </p:cNvSpPr>
          <p:nvPr/>
        </p:nvSpPr>
        <p:spPr bwMode="auto">
          <a:xfrm>
            <a:off x="561975" y="4752975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22552" name="TextBox 34"/>
          <p:cNvSpPr txBox="1">
            <a:spLocks noChangeArrowheads="1"/>
          </p:cNvSpPr>
          <p:nvPr/>
        </p:nvSpPr>
        <p:spPr bwMode="auto">
          <a:xfrm>
            <a:off x="5348288" y="414337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9"/>
          <p:cNvSpPr>
            <a:spLocks noChangeArrowheads="1"/>
          </p:cNvSpPr>
          <p:nvPr/>
        </p:nvSpPr>
        <p:spPr bwMode="auto">
          <a:xfrm>
            <a:off x="2214563" y="4786313"/>
            <a:ext cx="2500312" cy="85725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3557" name="Rectangle 9"/>
          <p:cNvSpPr>
            <a:spLocks noChangeArrowheads="1"/>
          </p:cNvSpPr>
          <p:nvPr/>
        </p:nvSpPr>
        <p:spPr bwMode="auto">
          <a:xfrm>
            <a:off x="6143625" y="4786313"/>
            <a:ext cx="1571625" cy="85725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Receiver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CE6F9E-F2DA-433D-9503-436A009D1077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  <p:sp>
        <p:nvSpPr>
          <p:cNvPr id="235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14313" y="1285875"/>
          <a:ext cx="6143625" cy="2159000"/>
        </p:xfrm>
        <a:graphic>
          <a:graphicData uri="http://schemas.openxmlformats.org/presentationml/2006/ole">
            <p:oleObj spid="_x0000_s23554" name="Equation" r:id="rId3" imgW="1879560" imgH="66024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85750" y="3714750"/>
          <a:ext cx="7947025" cy="1857375"/>
        </p:xfrm>
        <a:graphic>
          <a:graphicData uri="http://schemas.openxmlformats.org/presentationml/2006/ole">
            <p:oleObj spid="_x0000_s23555" name="Equation" r:id="rId4" imgW="2336760" imgH="5457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Receiver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BBCBD-4617-4690-B492-E49690FCCF89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285750" y="1357313"/>
          <a:ext cx="5807075" cy="1357312"/>
        </p:xfrm>
        <a:graphic>
          <a:graphicData uri="http://schemas.openxmlformats.org/presentationml/2006/ole">
            <p:oleObj spid="_x0000_s24578" name="Equation" r:id="rId3" imgW="2336760" imgH="5457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142875" y="3143250"/>
            <a:ext cx="5786438" cy="1285875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Receiver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6581F-5865-4F5E-8213-506355D0DAAA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  <p:sp>
        <p:nvSpPr>
          <p:cNvPr id="256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285750" y="1357313"/>
          <a:ext cx="5807075" cy="1357312"/>
        </p:xfrm>
        <a:graphic>
          <a:graphicData uri="http://schemas.openxmlformats.org/presentationml/2006/ole">
            <p:oleObj spid="_x0000_s25602" name="Equation" r:id="rId3" imgW="2336760" imgH="545760" progId="Equation.3">
              <p:embed/>
            </p:oleObj>
          </a:graphicData>
        </a:graphic>
      </p:graphicFrame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214313" y="3136900"/>
          <a:ext cx="5357812" cy="1292225"/>
        </p:xfrm>
        <a:graphic>
          <a:graphicData uri="http://schemas.openxmlformats.org/presentationml/2006/ole">
            <p:oleObj spid="_x0000_s25603" name="Equation" r:id="rId4" imgW="2108160" imgH="507960" progId="Equation.3">
              <p:embed/>
            </p:oleObj>
          </a:graphicData>
        </a:graphic>
      </p:graphicFrame>
      <p:sp>
        <p:nvSpPr>
          <p:cNvPr id="25608" name="TextBox 20"/>
          <p:cNvSpPr txBox="1">
            <a:spLocks noChangeArrowheads="1"/>
          </p:cNvSpPr>
          <p:nvPr/>
        </p:nvSpPr>
        <p:spPr bwMode="auto">
          <a:xfrm>
            <a:off x="6061075" y="3284538"/>
            <a:ext cx="265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MVDR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(Minimum Variance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  Distortionless)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9"/>
          <p:cNvSpPr>
            <a:spLocks noChangeArrowheads="1"/>
          </p:cNvSpPr>
          <p:nvPr/>
        </p:nvSpPr>
        <p:spPr bwMode="auto">
          <a:xfrm>
            <a:off x="642938" y="4714875"/>
            <a:ext cx="5786437" cy="1285875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Receiver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8B35A6-5C2A-49E1-80E2-D4B4DAA02355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  <p:sp>
        <p:nvSpPr>
          <p:cNvPr id="2663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285750" y="1357313"/>
          <a:ext cx="5807075" cy="1357312"/>
        </p:xfrm>
        <a:graphic>
          <a:graphicData uri="http://schemas.openxmlformats.org/presentationml/2006/ole">
            <p:oleObj spid="_x0000_s26626" name="Equation" r:id="rId3" imgW="2336760" imgH="545760" progId="Equation.3">
              <p:embed/>
            </p:oleObj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214313" y="3136900"/>
          <a:ext cx="5357812" cy="1292225"/>
        </p:xfrm>
        <a:graphic>
          <a:graphicData uri="http://schemas.openxmlformats.org/presentationml/2006/ole">
            <p:oleObj spid="_x0000_s26627" name="Equation" r:id="rId4" imgW="2108160" imgH="507960" progId="Equation.3">
              <p:embed/>
            </p:oleObj>
          </a:graphicData>
        </a:graphic>
      </p:graphicFrame>
      <p:sp>
        <p:nvSpPr>
          <p:cNvPr id="26633" name="TextBox 20"/>
          <p:cNvSpPr txBox="1">
            <a:spLocks noChangeArrowheads="1"/>
          </p:cNvSpPr>
          <p:nvPr/>
        </p:nvSpPr>
        <p:spPr bwMode="auto">
          <a:xfrm>
            <a:off x="6061075" y="3284538"/>
            <a:ext cx="265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MVDR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(Minimum Variance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  Distortionless)</a:t>
            </a:r>
          </a:p>
        </p:txBody>
      </p:sp>
      <p:graphicFrame>
        <p:nvGraphicFramePr>
          <p:cNvPr id="26628" name="Object 5"/>
          <p:cNvGraphicFramePr>
            <a:graphicFrameLocks noChangeAspect="1"/>
          </p:cNvGraphicFramePr>
          <p:nvPr/>
        </p:nvGraphicFramePr>
        <p:xfrm>
          <a:off x="714375" y="4857750"/>
          <a:ext cx="5659438" cy="841375"/>
        </p:xfrm>
        <a:graphic>
          <a:graphicData uri="http://schemas.openxmlformats.org/presentationml/2006/ole">
            <p:oleObj spid="_x0000_s26628" name="Equation" r:id="rId5" imgW="1968480" imgH="29196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Waveforms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1C7FD6-7F8E-400B-9FF0-288FE58F461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7650" name="Object 6"/>
          <p:cNvGraphicFramePr>
            <a:graphicFrameLocks noChangeAspect="1"/>
          </p:cNvGraphicFramePr>
          <p:nvPr/>
        </p:nvGraphicFramePr>
        <p:xfrm>
          <a:off x="214313" y="1357313"/>
          <a:ext cx="5286375" cy="2589212"/>
        </p:xfrm>
        <a:graphic>
          <a:graphicData uri="http://schemas.openxmlformats.org/presentationml/2006/ole">
            <p:oleObj spid="_x0000_s27650" name="方程式" r:id="rId3" imgW="1866600" imgH="914400" progId="Equation.3">
              <p:embed/>
            </p:oleObj>
          </a:graphicData>
        </a:graphic>
      </p:graphicFrame>
      <p:sp>
        <p:nvSpPr>
          <p:cNvPr id="27654" name="Rectangle 15"/>
          <p:cNvSpPr>
            <a:spLocks noChangeArrowheads="1"/>
          </p:cNvSpPr>
          <p:nvPr/>
        </p:nvSpPr>
        <p:spPr bwMode="auto">
          <a:xfrm>
            <a:off x="428625" y="4548188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7" name="Straight Arrow Connector 16"/>
          <p:cNvCxnSpPr>
            <a:endCxn id="8" idx="1"/>
          </p:cNvCxnSpPr>
          <p:nvPr/>
        </p:nvCxnSpPr>
        <p:spPr>
          <a:xfrm>
            <a:off x="1419225" y="490537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/>
          <p:cNvSpPr/>
          <p:nvPr/>
        </p:nvSpPr>
        <p:spPr>
          <a:xfrm>
            <a:off x="2600325" y="467677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9" name="Rectangle 18"/>
          <p:cNvSpPr/>
          <p:nvPr/>
        </p:nvSpPr>
        <p:spPr>
          <a:xfrm>
            <a:off x="2600325" y="536257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10" name="Shape 19"/>
          <p:cNvCxnSpPr>
            <a:endCxn id="9" idx="1"/>
          </p:cNvCxnSpPr>
          <p:nvPr/>
        </p:nvCxnSpPr>
        <p:spPr>
          <a:xfrm rot="16200000" flipH="1">
            <a:off x="2028825" y="501967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20"/>
          <p:cNvCxnSpPr>
            <a:stCxn id="8" idx="3"/>
          </p:cNvCxnSpPr>
          <p:nvPr/>
        </p:nvCxnSpPr>
        <p:spPr>
          <a:xfrm>
            <a:off x="3286125" y="490537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21"/>
          <p:cNvCxnSpPr>
            <a:stCxn id="9" idx="3"/>
          </p:cNvCxnSpPr>
          <p:nvPr/>
        </p:nvCxnSpPr>
        <p:spPr>
          <a:xfrm flipV="1">
            <a:off x="3286125" y="490537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23"/>
          <p:cNvCxnSpPr/>
          <p:nvPr/>
        </p:nvCxnSpPr>
        <p:spPr>
          <a:xfrm rot="5400000">
            <a:off x="3609182" y="4752181"/>
            <a:ext cx="304800" cy="1587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2" name="TextBox 24"/>
          <p:cNvSpPr txBox="1">
            <a:spLocks noChangeArrowheads="1"/>
          </p:cNvSpPr>
          <p:nvPr/>
        </p:nvSpPr>
        <p:spPr bwMode="auto">
          <a:xfrm>
            <a:off x="3455988" y="414337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7663" name="TextBox 25"/>
          <p:cNvSpPr txBox="1">
            <a:spLocks noChangeArrowheads="1"/>
          </p:cNvSpPr>
          <p:nvPr/>
        </p:nvSpPr>
        <p:spPr bwMode="auto">
          <a:xfrm>
            <a:off x="776288" y="461962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6" name="Rectangle 26"/>
          <p:cNvSpPr/>
          <p:nvPr/>
        </p:nvSpPr>
        <p:spPr>
          <a:xfrm>
            <a:off x="4348163" y="469106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7" name="Rectangle 27"/>
          <p:cNvSpPr/>
          <p:nvPr/>
        </p:nvSpPr>
        <p:spPr>
          <a:xfrm>
            <a:off x="6091238" y="469106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LRT</a:t>
            </a:r>
          </a:p>
        </p:txBody>
      </p:sp>
      <p:cxnSp>
        <p:nvCxnSpPr>
          <p:cNvPr id="18" name="Straight Arrow Connector 28"/>
          <p:cNvCxnSpPr/>
          <p:nvPr/>
        </p:nvCxnSpPr>
        <p:spPr>
          <a:xfrm>
            <a:off x="5027613" y="490220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9"/>
          <p:cNvCxnSpPr/>
          <p:nvPr/>
        </p:nvCxnSpPr>
        <p:spPr>
          <a:xfrm flipV="1">
            <a:off x="6773863" y="4913313"/>
            <a:ext cx="468312" cy="635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8" name="TextBox 30"/>
          <p:cNvSpPr txBox="1">
            <a:spLocks noChangeArrowheads="1"/>
          </p:cNvSpPr>
          <p:nvPr/>
        </p:nvSpPr>
        <p:spPr bwMode="auto">
          <a:xfrm>
            <a:off x="4133850" y="521493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27669" name="TextBox 31"/>
          <p:cNvSpPr txBox="1">
            <a:spLocks noChangeArrowheads="1"/>
          </p:cNvSpPr>
          <p:nvPr/>
        </p:nvSpPr>
        <p:spPr bwMode="auto">
          <a:xfrm>
            <a:off x="7277100" y="4643438"/>
            <a:ext cx="1114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0</a:t>
            </a:r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 or H</a:t>
            </a:r>
            <a:r>
              <a:rPr lang="en-US" altLang="zh-TW" sz="2000" i="0" baseline="-25000">
                <a:latin typeface="Arial" pitchFamily="34" charset="0"/>
                <a:ea typeface="新細明體" pitchFamily="18" charset="-120"/>
                <a:cs typeface="Arial" pitchFamily="34" charset="0"/>
              </a:rPr>
              <a:t>1</a:t>
            </a:r>
          </a:p>
        </p:txBody>
      </p:sp>
      <p:sp>
        <p:nvSpPr>
          <p:cNvPr id="27670" name="TextBox 32"/>
          <p:cNvSpPr txBox="1">
            <a:spLocks noChangeArrowheads="1"/>
          </p:cNvSpPr>
          <p:nvPr/>
        </p:nvSpPr>
        <p:spPr bwMode="auto">
          <a:xfrm>
            <a:off x="5848350" y="5214938"/>
            <a:ext cx="1285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Likelihood ratio test</a:t>
            </a:r>
          </a:p>
        </p:txBody>
      </p:sp>
      <p:sp>
        <p:nvSpPr>
          <p:cNvPr id="27671" name="TextBox 33"/>
          <p:cNvSpPr txBox="1">
            <a:spLocks noChangeArrowheads="1"/>
          </p:cNvSpPr>
          <p:nvPr/>
        </p:nvSpPr>
        <p:spPr bwMode="auto">
          <a:xfrm>
            <a:off x="561975" y="5072063"/>
            <a:ext cx="1122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27672" name="TextBox 34"/>
          <p:cNvSpPr txBox="1">
            <a:spLocks noChangeArrowheads="1"/>
          </p:cNvSpPr>
          <p:nvPr/>
        </p:nvSpPr>
        <p:spPr bwMode="auto">
          <a:xfrm>
            <a:off x="5348288" y="44624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cs typeface="Arial" pitchFamily="34" charset="0"/>
              </a:rPr>
              <a:t>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9"/>
          <p:cNvSpPr>
            <a:spLocks noChangeArrowheads="1"/>
          </p:cNvSpPr>
          <p:nvPr/>
        </p:nvSpPr>
        <p:spPr bwMode="auto">
          <a:xfrm>
            <a:off x="4000500" y="4214813"/>
            <a:ext cx="2000250" cy="64293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Waveforms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9DF71A-5BE5-4B4E-B27A-B499EF87FF5A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  <p:sp>
        <p:nvSpPr>
          <p:cNvPr id="286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14313" y="1357313"/>
          <a:ext cx="3857625" cy="1889125"/>
        </p:xfrm>
        <a:graphic>
          <a:graphicData uri="http://schemas.openxmlformats.org/presentationml/2006/ole">
            <p:oleObj spid="_x0000_s28674" name="方程式" r:id="rId3" imgW="1866600" imgH="91440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659063" y="3357563"/>
          <a:ext cx="5611812" cy="2335212"/>
        </p:xfrm>
        <a:graphic>
          <a:graphicData uri="http://schemas.openxmlformats.org/presentationml/2006/ole">
            <p:oleObj spid="_x0000_s28675" name="方程式" r:id="rId4" imgW="219708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9"/>
          <p:cNvSpPr>
            <a:spLocks noChangeArrowheads="1"/>
          </p:cNvSpPr>
          <p:nvPr/>
        </p:nvSpPr>
        <p:spPr bwMode="auto">
          <a:xfrm>
            <a:off x="4000500" y="4214813"/>
            <a:ext cx="2000250" cy="64293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Waveforms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D45F6D-9B88-44BB-99D2-C21C29BF652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  <p:sp>
        <p:nvSpPr>
          <p:cNvPr id="297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214313" y="1357313"/>
          <a:ext cx="3857625" cy="1889125"/>
        </p:xfrm>
        <a:graphic>
          <a:graphicData uri="http://schemas.openxmlformats.org/presentationml/2006/ole">
            <p:oleObj spid="_x0000_s29698" name="方程式" r:id="rId3" imgW="1866600" imgH="91440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2659063" y="3357563"/>
          <a:ext cx="5611812" cy="2335212"/>
        </p:xfrm>
        <a:graphic>
          <a:graphicData uri="http://schemas.openxmlformats.org/presentationml/2006/ole">
            <p:oleObj spid="_x0000_s29699" name="方程式" r:id="rId4" imgW="2197080" imgH="914400" progId="Equation.3">
              <p:embed/>
            </p:oleObj>
          </a:graphicData>
        </a:graphic>
      </p:graphicFrame>
      <p:sp>
        <p:nvSpPr>
          <p:cNvPr id="29704" name="TextBox 20"/>
          <p:cNvSpPr txBox="1">
            <a:spLocks noChangeArrowheads="1"/>
          </p:cNvSpPr>
          <p:nvPr/>
        </p:nvSpPr>
        <p:spPr bwMode="auto">
          <a:xfrm>
            <a:off x="6594475" y="5072063"/>
            <a:ext cx="20447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800" b="1" i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Cannot be solved </a:t>
            </a:r>
          </a:p>
          <a:p>
            <a:r>
              <a:rPr lang="en-US" altLang="zh-TW" sz="1800" b="1" i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using MVDR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Waveforms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384F0-787D-46A6-A4CE-20B4CDF1AF65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  <p:sp>
        <p:nvSpPr>
          <p:cNvPr id="307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14313" y="1357313"/>
          <a:ext cx="3857625" cy="1889125"/>
        </p:xfrm>
        <a:graphic>
          <a:graphicData uri="http://schemas.openxmlformats.org/presentationml/2006/ole">
            <p:oleObj spid="_x0000_s30722" name="方程式" r:id="rId3" imgW="1866600" imgH="91440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654550" y="1428750"/>
          <a:ext cx="4294188" cy="1785938"/>
        </p:xfrm>
        <a:graphic>
          <a:graphicData uri="http://schemas.openxmlformats.org/presentationml/2006/ole">
            <p:oleObj spid="_x0000_s30723" name="方程式" r:id="rId4" imgW="2197080" imgH="914400" progId="Equation.3">
              <p:embed/>
            </p:oleObj>
          </a:graphicData>
        </a:graphic>
      </p:graphicFrame>
      <p:sp>
        <p:nvSpPr>
          <p:cNvPr id="30727" name="TextBox 13"/>
          <p:cNvSpPr txBox="1">
            <a:spLocks noChangeArrowheads="1"/>
          </p:cNvSpPr>
          <p:nvPr/>
        </p:nvSpPr>
        <p:spPr bwMode="auto">
          <a:xfrm>
            <a:off x="285750" y="3643313"/>
            <a:ext cx="320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ea typeface="新細明體" pitchFamily="18" charset="-120"/>
                <a:cs typeface="Arial" pitchFamily="34" charset="0"/>
              </a:rPr>
              <a:t>Try Lagrange Method: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Extended Target vs. Point Target</a:t>
            </a:r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73C65AB-C749-442D-959A-465031534374}" type="slidenum">
              <a:rPr lang="en-US" altLang="ja-JP" smtClean="0">
                <a:ea typeface="AppleMyungjo"/>
                <a:cs typeface="AppleMyungjo"/>
              </a:rPr>
              <a:pPr/>
              <a:t>4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1030" name="Group 17"/>
          <p:cNvGrpSpPr>
            <a:grpSpLocks/>
          </p:cNvGrpSpPr>
          <p:nvPr/>
        </p:nvGrpSpPr>
        <p:grpSpPr bwMode="auto">
          <a:xfrm>
            <a:off x="3143250" y="1714500"/>
            <a:ext cx="1003300" cy="642938"/>
            <a:chOff x="1142976" y="1395275"/>
            <a:chExt cx="1002939" cy="642942"/>
          </a:xfrm>
        </p:grpSpPr>
        <p:cxnSp>
          <p:nvCxnSpPr>
            <p:cNvPr id="1036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" name="Arc 16"/>
            <p:cNvSpPr/>
            <p:nvPr/>
          </p:nvSpPr>
          <p:spPr bwMode="auto">
            <a:xfrm rot="13624207">
              <a:off x="1503092" y="1395393"/>
              <a:ext cx="642942" cy="642706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1031" name="Right Arrow 18"/>
          <p:cNvSpPr>
            <a:spLocks noChangeArrowheads="1"/>
          </p:cNvSpPr>
          <p:nvPr/>
        </p:nvSpPr>
        <p:spPr bwMode="auto">
          <a:xfrm>
            <a:off x="3929063" y="178593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1032" name="Straight Connector 21"/>
          <p:cNvCxnSpPr>
            <a:cxnSpLocks noChangeShapeType="1"/>
          </p:cNvCxnSpPr>
          <p:nvPr/>
        </p:nvCxnSpPr>
        <p:spPr bwMode="auto">
          <a:xfrm flipV="1">
            <a:off x="3071813" y="2322513"/>
            <a:ext cx="44608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33" name="Oval 25"/>
          <p:cNvSpPr>
            <a:spLocks noChangeArrowheads="1"/>
          </p:cNvSpPr>
          <p:nvPr/>
        </p:nvSpPr>
        <p:spPr bwMode="auto">
          <a:xfrm>
            <a:off x="7358063" y="192881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1026" name="Object 17"/>
          <p:cNvGraphicFramePr>
            <a:graphicFrameLocks noChangeAspect="1"/>
          </p:cNvGraphicFramePr>
          <p:nvPr/>
        </p:nvGraphicFramePr>
        <p:xfrm>
          <a:off x="3929063" y="2214563"/>
          <a:ext cx="701675" cy="468312"/>
        </p:xfrm>
        <a:graphic>
          <a:graphicData uri="http://schemas.openxmlformats.org/presentationml/2006/ole">
            <p:oleObj spid="_x0000_s1026" name="Equation" r:id="rId3" imgW="304560" imgH="203040" progId="Equation.3">
              <p:embed/>
            </p:oleObj>
          </a:graphicData>
        </a:graphic>
      </p:graphicFrame>
      <p:sp>
        <p:nvSpPr>
          <p:cNvPr id="1034" name="Rounded Rectangle 45"/>
          <p:cNvSpPr>
            <a:spLocks noChangeArrowheads="1"/>
          </p:cNvSpPr>
          <p:nvPr/>
        </p:nvSpPr>
        <p:spPr bwMode="auto">
          <a:xfrm>
            <a:off x="2928938" y="1500188"/>
            <a:ext cx="5715000" cy="135731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1035" name="Rectangle 48"/>
          <p:cNvSpPr>
            <a:spLocks noChangeArrowheads="1"/>
          </p:cNvSpPr>
          <p:nvPr/>
        </p:nvSpPr>
        <p:spPr bwMode="auto">
          <a:xfrm>
            <a:off x="285750" y="1895475"/>
            <a:ext cx="183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Point Target</a:t>
            </a:r>
            <a:endParaRPr lang="en-US" altLang="zh-TW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10"/>
          <p:cNvSpPr>
            <a:spLocks noChangeArrowheads="1"/>
          </p:cNvSpPr>
          <p:nvPr/>
        </p:nvSpPr>
        <p:spPr bwMode="auto">
          <a:xfrm>
            <a:off x="357188" y="4071938"/>
            <a:ext cx="8429625" cy="15001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Solving for the Waveforms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D1B6E7-A468-47B0-BC72-0F9C77315653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  <p:sp>
        <p:nvSpPr>
          <p:cNvPr id="317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214313" y="1357313"/>
          <a:ext cx="3857625" cy="1889125"/>
        </p:xfrm>
        <a:graphic>
          <a:graphicData uri="http://schemas.openxmlformats.org/presentationml/2006/ole">
            <p:oleObj spid="_x0000_s31746" name="方程式" r:id="rId3" imgW="1866600" imgH="9144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654550" y="1428750"/>
          <a:ext cx="4294188" cy="1785938"/>
        </p:xfrm>
        <a:graphic>
          <a:graphicData uri="http://schemas.openxmlformats.org/presentationml/2006/ole">
            <p:oleObj spid="_x0000_s31747" name="方程式" r:id="rId4" imgW="2197080" imgH="91440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390525" y="4143375"/>
          <a:ext cx="8261350" cy="1428750"/>
        </p:xfrm>
        <a:graphic>
          <a:graphicData uri="http://schemas.openxmlformats.org/presentationml/2006/ole">
            <p:oleObj spid="_x0000_s31748" name="Equation" r:id="rId5" imgW="4622760" imgH="799920" progId="Equation.3">
              <p:embed/>
            </p:oleObj>
          </a:graphicData>
        </a:graphic>
      </p:graphicFrame>
      <p:sp>
        <p:nvSpPr>
          <p:cNvPr id="31753" name="TextBox 14"/>
          <p:cNvSpPr txBox="1">
            <a:spLocks noChangeArrowheads="1"/>
          </p:cNvSpPr>
          <p:nvPr/>
        </p:nvSpPr>
        <p:spPr bwMode="auto">
          <a:xfrm>
            <a:off x="5143500" y="5572125"/>
            <a:ext cx="3455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ea typeface="新細明體" pitchFamily="18" charset="-120"/>
                <a:cs typeface="Arial" pitchFamily="34" charset="0"/>
              </a:rPr>
              <a:t>cannot be solved easily</a:t>
            </a:r>
          </a:p>
        </p:txBody>
      </p:sp>
      <p:sp>
        <p:nvSpPr>
          <p:cNvPr id="31754" name="TextBox 9"/>
          <p:cNvSpPr txBox="1">
            <a:spLocks noChangeArrowheads="1"/>
          </p:cNvSpPr>
          <p:nvPr/>
        </p:nvSpPr>
        <p:spPr bwMode="auto">
          <a:xfrm>
            <a:off x="285750" y="3643313"/>
            <a:ext cx="320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  <a:ea typeface="新細明體" pitchFamily="18" charset="-120"/>
                <a:cs typeface="Arial" pitchFamily="34" charset="0"/>
              </a:rPr>
              <a:t>Try Lagrange Method: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</a:rPr>
              <a:t>Recasting the Waveform Optimization Problem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7966DD-A231-453B-BBF7-1BA86C69C589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439738" y="1357313"/>
          <a:ext cx="4294187" cy="1785937"/>
        </p:xfrm>
        <a:graphic>
          <a:graphicData uri="http://schemas.openxmlformats.org/presentationml/2006/ole">
            <p:oleObj spid="_x0000_s32770" name="Equation" r:id="rId3" imgW="219708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439738" y="1357313"/>
          <a:ext cx="4294187" cy="1785937"/>
        </p:xfrm>
        <a:graphic>
          <a:graphicData uri="http://schemas.openxmlformats.org/presentationml/2006/ole">
            <p:oleObj spid="_x0000_s33794" name="Equation" r:id="rId3" imgW="2197080" imgH="914400" progId="Equation.3">
              <p:embed/>
            </p:oleObj>
          </a:graphicData>
        </a:graphic>
      </p:graphicFrame>
      <p:sp>
        <p:nvSpPr>
          <p:cNvPr id="33796" name="Rectangle 10"/>
          <p:cNvSpPr>
            <a:spLocks noChangeArrowheads="1"/>
          </p:cNvSpPr>
          <p:nvPr/>
        </p:nvSpPr>
        <p:spPr bwMode="auto">
          <a:xfrm>
            <a:off x="2500313" y="2643188"/>
            <a:ext cx="1357312" cy="5000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</a:rPr>
              <a:t>Recasting the Waveform Optimization Problem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F54520-CF70-463A-B720-82AD7054ACD3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3795" name="Object 2"/>
          <p:cNvGraphicFramePr>
            <a:graphicFrameLocks noChangeAspect="1"/>
          </p:cNvGraphicFramePr>
          <p:nvPr/>
        </p:nvGraphicFramePr>
        <p:xfrm>
          <a:off x="2536825" y="2643188"/>
          <a:ext cx="1190625" cy="496887"/>
        </p:xfrm>
        <a:graphic>
          <a:graphicData uri="http://schemas.openxmlformats.org/presentationml/2006/ole">
            <p:oleObj spid="_x0000_s33795" name="Equation" r:id="rId4" imgW="609480" imgH="253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9"/>
          <p:cNvSpPr>
            <a:spLocks noChangeArrowheads="1"/>
          </p:cNvSpPr>
          <p:nvPr/>
        </p:nvSpPr>
        <p:spPr bwMode="auto">
          <a:xfrm>
            <a:off x="4643438" y="4071938"/>
            <a:ext cx="428625" cy="57150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</a:rPr>
              <a:t>Recasting the Waveform Optimization Problem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E0163-82D9-4C61-8E04-B78BF73746F3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  <p:sp>
        <p:nvSpPr>
          <p:cNvPr id="348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2536825" y="2643188"/>
          <a:ext cx="1190625" cy="496887"/>
        </p:xfrm>
        <a:graphic>
          <a:graphicData uri="http://schemas.openxmlformats.org/presentationml/2006/ole">
            <p:oleObj spid="_x0000_s34818" name="Equation" r:id="rId3" imgW="609480" imgH="25380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439738" y="1357313"/>
          <a:ext cx="4294187" cy="1785937"/>
        </p:xfrm>
        <a:graphic>
          <a:graphicData uri="http://schemas.openxmlformats.org/presentationml/2006/ole">
            <p:oleObj spid="_x0000_s34819" name="Equation" r:id="rId4" imgW="2197080" imgH="914400" progId="Equation.3">
              <p:embed/>
            </p:oleObj>
          </a:graphicData>
        </a:graphic>
      </p:graphicFrame>
      <p:graphicFrame>
        <p:nvGraphicFramePr>
          <p:cNvPr id="34820" name="Object 6"/>
          <p:cNvGraphicFramePr>
            <a:graphicFrameLocks noChangeAspect="1"/>
          </p:cNvGraphicFramePr>
          <p:nvPr/>
        </p:nvGraphicFramePr>
        <p:xfrm>
          <a:off x="369888" y="3429000"/>
          <a:ext cx="4764087" cy="1785938"/>
        </p:xfrm>
        <a:graphic>
          <a:graphicData uri="http://schemas.openxmlformats.org/presentationml/2006/ole">
            <p:oleObj spid="_x0000_s34820" name="Equation" r:id="rId5" imgW="2438280" imgH="9144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9"/>
          <p:cNvSpPr>
            <a:spLocks noChangeArrowheads="1"/>
          </p:cNvSpPr>
          <p:nvPr/>
        </p:nvSpPr>
        <p:spPr bwMode="auto">
          <a:xfrm>
            <a:off x="4643438" y="4071938"/>
            <a:ext cx="428625" cy="57150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</a:rPr>
              <a:t>Recasting the Waveform Optimization Problem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B9EFC1-1FF0-4B8D-8C62-1CB05E775D21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  <p:sp>
        <p:nvSpPr>
          <p:cNvPr id="358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439738" y="1357313"/>
          <a:ext cx="4294187" cy="1785937"/>
        </p:xfrm>
        <a:graphic>
          <a:graphicData uri="http://schemas.openxmlformats.org/presentationml/2006/ole">
            <p:oleObj spid="_x0000_s35842" name="Equation" r:id="rId3" imgW="2197080" imgH="91440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2536825" y="2643188"/>
          <a:ext cx="1190625" cy="496887"/>
        </p:xfrm>
        <a:graphic>
          <a:graphicData uri="http://schemas.openxmlformats.org/presentationml/2006/ole">
            <p:oleObj spid="_x0000_s35843" name="Equation" r:id="rId4" imgW="609480" imgH="25380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369888" y="3429000"/>
          <a:ext cx="4764087" cy="1785938"/>
        </p:xfrm>
        <a:graphic>
          <a:graphicData uri="http://schemas.openxmlformats.org/presentationml/2006/ole">
            <p:oleObj spid="_x0000_s35844" name="Equation" r:id="rId5" imgW="2438280" imgH="914400" progId="Equation.3">
              <p:embed/>
            </p:oleObj>
          </a:graphicData>
        </a:graphic>
      </p:graphicFrame>
      <p:cxnSp>
        <p:nvCxnSpPr>
          <p:cNvPr id="35849" name="直線接點 24"/>
          <p:cNvCxnSpPr>
            <a:cxnSpLocks noChangeShapeType="1"/>
          </p:cNvCxnSpPr>
          <p:nvPr/>
        </p:nvCxnSpPr>
        <p:spPr bwMode="auto">
          <a:xfrm flipV="1">
            <a:off x="1428750" y="4714875"/>
            <a:ext cx="1143000" cy="500063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35850" name="直線接點 26"/>
          <p:cNvCxnSpPr>
            <a:cxnSpLocks noChangeShapeType="1"/>
          </p:cNvCxnSpPr>
          <p:nvPr/>
        </p:nvCxnSpPr>
        <p:spPr bwMode="auto">
          <a:xfrm>
            <a:off x="1428750" y="4714875"/>
            <a:ext cx="1143000" cy="500063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</a:rPr>
              <a:t>Recasting the Waveform Optimization Problem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7471D8-59F6-4C6C-8F2E-9436EE08F4FD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6866" name="Object 3"/>
          <p:cNvGraphicFramePr>
            <a:graphicFrameLocks noChangeAspect="1"/>
          </p:cNvGraphicFramePr>
          <p:nvPr/>
        </p:nvGraphicFramePr>
        <p:xfrm>
          <a:off x="511175" y="1643063"/>
          <a:ext cx="4765675" cy="1289050"/>
        </p:xfrm>
        <a:graphic>
          <a:graphicData uri="http://schemas.openxmlformats.org/presentationml/2006/ole">
            <p:oleObj spid="_x0000_s36866" name="Equation" r:id="rId3" imgW="2438280" imgH="660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</a:rPr>
              <a:t>Recasting the Waveform Optimization Problem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2B4811-81A3-46D4-9239-C5D0D30D8CEE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  <p:sp>
        <p:nvSpPr>
          <p:cNvPr id="378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511175" y="1643063"/>
          <a:ext cx="4765675" cy="1289050"/>
        </p:xfrm>
        <a:graphic>
          <a:graphicData uri="http://schemas.openxmlformats.org/presentationml/2006/ole">
            <p:oleObj spid="_x0000_s37890" name="Equation" r:id="rId3" imgW="2438280" imgH="660240" progId="Equation.3">
              <p:embed/>
            </p:oleObj>
          </a:graphicData>
        </a:graphic>
      </p:graphicFrame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357188" y="3143250"/>
            <a:ext cx="8001000" cy="121443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7896" name="TextBox 20"/>
          <p:cNvSpPr txBox="1">
            <a:spLocks noChangeArrowheads="1"/>
          </p:cNvSpPr>
          <p:nvPr/>
        </p:nvSpPr>
        <p:spPr bwMode="auto">
          <a:xfrm>
            <a:off x="5429250" y="3357563"/>
            <a:ext cx="265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MVDR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(Minimum Variance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  Distortionless)</a:t>
            </a: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11175" y="3143250"/>
          <a:ext cx="4765675" cy="1239838"/>
        </p:xfrm>
        <a:graphic>
          <a:graphicData uri="http://schemas.openxmlformats.org/presentationml/2006/ole">
            <p:oleObj spid="_x0000_s37891" name="Equation" r:id="rId4" imgW="2438280" imgH="6346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</a:rPr>
              <a:t>Recasting the Waveform Optimization Problem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D98A95-DB4E-487D-9FEC-6B4FF65149D3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  <p:sp>
        <p:nvSpPr>
          <p:cNvPr id="389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38914" name="Object 3"/>
          <p:cNvGraphicFramePr>
            <a:graphicFrameLocks noChangeAspect="1"/>
          </p:cNvGraphicFramePr>
          <p:nvPr/>
        </p:nvGraphicFramePr>
        <p:xfrm>
          <a:off x="511175" y="1643063"/>
          <a:ext cx="4765675" cy="1289050"/>
        </p:xfrm>
        <a:graphic>
          <a:graphicData uri="http://schemas.openxmlformats.org/presentationml/2006/ole">
            <p:oleObj spid="_x0000_s38914" name="Equation" r:id="rId3" imgW="2438280" imgH="660240" progId="Equation.3">
              <p:embed/>
            </p:oleObj>
          </a:graphicData>
        </a:graphic>
      </p:graphicFrame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1000125" y="4643438"/>
            <a:ext cx="5786438" cy="1285875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8921" name="TextBox 20"/>
          <p:cNvSpPr txBox="1">
            <a:spLocks noChangeArrowheads="1"/>
          </p:cNvSpPr>
          <p:nvPr/>
        </p:nvSpPr>
        <p:spPr bwMode="auto">
          <a:xfrm>
            <a:off x="5429250" y="3357563"/>
            <a:ext cx="26543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MVDR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(Minimum Variance </a:t>
            </a:r>
          </a:p>
          <a:p>
            <a:r>
              <a:rPr lang="en-US" altLang="zh-TW" sz="1800" b="1" i="0">
                <a:latin typeface="Georgia" pitchFamily="18" charset="0"/>
                <a:ea typeface="新細明體" pitchFamily="18" charset="-120"/>
              </a:rPr>
              <a:t>  Distortionless)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511175" y="3143250"/>
          <a:ext cx="4765675" cy="1239838"/>
        </p:xfrm>
        <a:graphic>
          <a:graphicData uri="http://schemas.openxmlformats.org/presentationml/2006/ole">
            <p:oleObj spid="_x0000_s38915" name="Equation" r:id="rId4" imgW="2438280" imgH="63468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227138" y="4857750"/>
          <a:ext cx="5332412" cy="928688"/>
        </p:xfrm>
        <a:graphic>
          <a:graphicData uri="http://schemas.openxmlformats.org/presentationml/2006/ole">
            <p:oleObj spid="_x0000_s38916" name="Equation" r:id="rId5" imgW="2476440" imgH="4316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15"/>
          <p:cNvSpPr>
            <a:spLocks noChangeArrowheads="1"/>
          </p:cNvSpPr>
          <p:nvPr/>
        </p:nvSpPr>
        <p:spPr bwMode="auto">
          <a:xfrm>
            <a:off x="6929438" y="4857750"/>
            <a:ext cx="1285875" cy="928688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Proposed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4840CF-D2C9-445C-9314-669906C9B9D5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  <p:sp>
        <p:nvSpPr>
          <p:cNvPr id="399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cxnSp>
        <p:nvCxnSpPr>
          <p:cNvPr id="22" name="Straight Arrow Connector 16"/>
          <p:cNvCxnSpPr>
            <a:endCxn id="23" idx="1"/>
          </p:cNvCxnSpPr>
          <p:nvPr/>
        </p:nvCxnSpPr>
        <p:spPr>
          <a:xfrm>
            <a:off x="4183063" y="5191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17"/>
          <p:cNvSpPr/>
          <p:nvPr/>
        </p:nvSpPr>
        <p:spPr>
          <a:xfrm>
            <a:off x="5364163" y="4962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24" name="Rectangle 18"/>
          <p:cNvSpPr/>
          <p:nvPr/>
        </p:nvSpPr>
        <p:spPr>
          <a:xfrm>
            <a:off x="5364163" y="5648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25" name="Shape 19"/>
          <p:cNvCxnSpPr>
            <a:endCxn id="24" idx="1"/>
          </p:cNvCxnSpPr>
          <p:nvPr/>
        </p:nvCxnSpPr>
        <p:spPr>
          <a:xfrm rot="16200000" flipH="1">
            <a:off x="4792663" y="5305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0"/>
          <p:cNvCxnSpPr>
            <a:stCxn id="23" idx="3"/>
          </p:cNvCxnSpPr>
          <p:nvPr/>
        </p:nvCxnSpPr>
        <p:spPr>
          <a:xfrm>
            <a:off x="6049963" y="5191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1"/>
          <p:cNvCxnSpPr>
            <a:stCxn id="24" idx="3"/>
          </p:cNvCxnSpPr>
          <p:nvPr/>
        </p:nvCxnSpPr>
        <p:spPr>
          <a:xfrm flipV="1">
            <a:off x="6049963" y="5191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3"/>
          <p:cNvCxnSpPr/>
          <p:nvPr/>
        </p:nvCxnSpPr>
        <p:spPr>
          <a:xfrm rot="5400000">
            <a:off x="6373019" y="5037931"/>
            <a:ext cx="304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1" name="TextBox 24"/>
          <p:cNvSpPr txBox="1">
            <a:spLocks noChangeArrowheads="1"/>
          </p:cNvSpPr>
          <p:nvPr/>
        </p:nvSpPr>
        <p:spPr bwMode="auto">
          <a:xfrm>
            <a:off x="6219825" y="4429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39952" name="TextBox 25"/>
          <p:cNvSpPr txBox="1">
            <a:spLocks noChangeArrowheads="1"/>
          </p:cNvSpPr>
          <p:nvPr/>
        </p:nvSpPr>
        <p:spPr bwMode="auto">
          <a:xfrm>
            <a:off x="3540125" y="4905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32" name="Rectangle 26"/>
          <p:cNvSpPr/>
          <p:nvPr/>
        </p:nvSpPr>
        <p:spPr>
          <a:xfrm>
            <a:off x="7112000" y="4976813"/>
            <a:ext cx="685800" cy="457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33" name="Straight Arrow Connector 28"/>
          <p:cNvCxnSpPr/>
          <p:nvPr/>
        </p:nvCxnSpPr>
        <p:spPr>
          <a:xfrm>
            <a:off x="7791450" y="5187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5" name="TextBox 30"/>
          <p:cNvSpPr txBox="1">
            <a:spLocks noChangeArrowheads="1"/>
          </p:cNvSpPr>
          <p:nvPr/>
        </p:nvSpPr>
        <p:spPr bwMode="auto">
          <a:xfrm>
            <a:off x="6897688" y="5500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39956" name="TextBox 33"/>
          <p:cNvSpPr txBox="1">
            <a:spLocks noChangeArrowheads="1"/>
          </p:cNvSpPr>
          <p:nvPr/>
        </p:nvSpPr>
        <p:spPr bwMode="auto">
          <a:xfrm>
            <a:off x="3325813" y="5357813"/>
            <a:ext cx="1122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785813" y="1928813"/>
          <a:ext cx="3498850" cy="446087"/>
        </p:xfrm>
        <a:graphic>
          <a:graphicData uri="http://schemas.openxmlformats.org/presentationml/2006/ole">
            <p:oleObj spid="_x0000_s39938" name="Equation" r:id="rId3" imgW="1790640" imgH="228600" progId="Equation.3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785813" y="2571750"/>
          <a:ext cx="3251200" cy="446088"/>
        </p:xfrm>
        <a:graphic>
          <a:graphicData uri="http://schemas.openxmlformats.org/presentationml/2006/ole">
            <p:oleObj spid="_x0000_s39939" name="Equation" r:id="rId4" imgW="1663560" imgH="228600" progId="Equation.3">
              <p:embed/>
            </p:oleObj>
          </a:graphicData>
        </a:graphic>
      </p:graphicFrame>
      <p:sp>
        <p:nvSpPr>
          <p:cNvPr id="39957" name="TextBox 20"/>
          <p:cNvSpPr txBox="1">
            <a:spLocks noChangeArrowheads="1"/>
          </p:cNvSpPr>
          <p:nvPr/>
        </p:nvSpPr>
        <p:spPr bwMode="auto">
          <a:xfrm>
            <a:off x="882650" y="1357313"/>
            <a:ext cx="413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Georgia" pitchFamily="18" charset="0"/>
                <a:ea typeface="新細明體" pitchFamily="18" charset="-120"/>
              </a:rPr>
              <a:t>Initialize: Choose a start point for 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15"/>
          <p:cNvSpPr>
            <a:spLocks noChangeArrowheads="1"/>
          </p:cNvSpPr>
          <p:nvPr/>
        </p:nvSpPr>
        <p:spPr bwMode="auto">
          <a:xfrm>
            <a:off x="3214688" y="4929188"/>
            <a:ext cx="1285875" cy="92868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Proposed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B5BFB7-6F2A-4E6F-86BC-10FBC86DF2DD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  <p:sp>
        <p:nvSpPr>
          <p:cNvPr id="409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cxnSp>
        <p:nvCxnSpPr>
          <p:cNvPr id="10" name="Straight Arrow Connector 16"/>
          <p:cNvCxnSpPr>
            <a:endCxn id="11" idx="1"/>
          </p:cNvCxnSpPr>
          <p:nvPr/>
        </p:nvCxnSpPr>
        <p:spPr>
          <a:xfrm>
            <a:off x="4183063" y="5191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7"/>
          <p:cNvSpPr/>
          <p:nvPr/>
        </p:nvSpPr>
        <p:spPr>
          <a:xfrm>
            <a:off x="5364163" y="4962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2" name="Rectangle 18"/>
          <p:cNvSpPr/>
          <p:nvPr/>
        </p:nvSpPr>
        <p:spPr>
          <a:xfrm>
            <a:off x="5364163" y="5648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13" name="Shape 19"/>
          <p:cNvCxnSpPr>
            <a:endCxn id="12" idx="1"/>
          </p:cNvCxnSpPr>
          <p:nvPr/>
        </p:nvCxnSpPr>
        <p:spPr>
          <a:xfrm rot="16200000" flipH="1">
            <a:off x="4792663" y="5305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20"/>
          <p:cNvCxnSpPr>
            <a:stCxn id="11" idx="3"/>
          </p:cNvCxnSpPr>
          <p:nvPr/>
        </p:nvCxnSpPr>
        <p:spPr>
          <a:xfrm>
            <a:off x="6049963" y="5191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21"/>
          <p:cNvCxnSpPr>
            <a:stCxn id="12" idx="3"/>
          </p:cNvCxnSpPr>
          <p:nvPr/>
        </p:nvCxnSpPr>
        <p:spPr>
          <a:xfrm flipV="1">
            <a:off x="6049963" y="5191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3"/>
          <p:cNvCxnSpPr/>
          <p:nvPr/>
        </p:nvCxnSpPr>
        <p:spPr>
          <a:xfrm rot="5400000">
            <a:off x="6373019" y="5037931"/>
            <a:ext cx="304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7" name="TextBox 24"/>
          <p:cNvSpPr txBox="1">
            <a:spLocks noChangeArrowheads="1"/>
          </p:cNvSpPr>
          <p:nvPr/>
        </p:nvSpPr>
        <p:spPr bwMode="auto">
          <a:xfrm>
            <a:off x="6219825" y="4429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40978" name="TextBox 25"/>
          <p:cNvSpPr txBox="1">
            <a:spLocks noChangeArrowheads="1"/>
          </p:cNvSpPr>
          <p:nvPr/>
        </p:nvSpPr>
        <p:spPr bwMode="auto">
          <a:xfrm>
            <a:off x="3540125" y="4905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19" name="Rectangle 26"/>
          <p:cNvSpPr/>
          <p:nvPr/>
        </p:nvSpPr>
        <p:spPr>
          <a:xfrm>
            <a:off x="7112000" y="4976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20" name="Straight Arrow Connector 28"/>
          <p:cNvCxnSpPr/>
          <p:nvPr/>
        </p:nvCxnSpPr>
        <p:spPr>
          <a:xfrm>
            <a:off x="7791450" y="5187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1" name="TextBox 30"/>
          <p:cNvSpPr txBox="1">
            <a:spLocks noChangeArrowheads="1"/>
          </p:cNvSpPr>
          <p:nvPr/>
        </p:nvSpPr>
        <p:spPr bwMode="auto">
          <a:xfrm>
            <a:off x="6897688" y="5500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40982" name="TextBox 33"/>
          <p:cNvSpPr txBox="1">
            <a:spLocks noChangeArrowheads="1"/>
          </p:cNvSpPr>
          <p:nvPr/>
        </p:nvSpPr>
        <p:spPr bwMode="auto">
          <a:xfrm>
            <a:off x="3325813" y="5357813"/>
            <a:ext cx="1122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785813" y="1928813"/>
          <a:ext cx="3498850" cy="446087"/>
        </p:xfrm>
        <a:graphic>
          <a:graphicData uri="http://schemas.openxmlformats.org/presentationml/2006/ole">
            <p:oleObj spid="_x0000_s40962" name="Equation" r:id="rId3" imgW="1790640" imgH="228600" progId="Equation.3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785813" y="2571750"/>
          <a:ext cx="3251200" cy="446088"/>
        </p:xfrm>
        <a:graphic>
          <a:graphicData uri="http://schemas.openxmlformats.org/presentationml/2006/ole">
            <p:oleObj spid="_x0000_s40963" name="Equation" r:id="rId4" imgW="1663560" imgH="228600" progId="Equation.3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758825" y="3214688"/>
          <a:ext cx="3598863" cy="446087"/>
        </p:xfrm>
        <a:graphic>
          <a:graphicData uri="http://schemas.openxmlformats.org/presentationml/2006/ole">
            <p:oleObj spid="_x0000_s40964" name="Equation" r:id="rId5" imgW="1841400" imgH="228600" progId="Equation.3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785813" y="3857625"/>
          <a:ext cx="4219575" cy="446088"/>
        </p:xfrm>
        <a:graphic>
          <a:graphicData uri="http://schemas.openxmlformats.org/presentationml/2006/ole">
            <p:oleObj spid="_x0000_s40965" name="Equation" r:id="rId6" imgW="2158920" imgH="228600" progId="Equation.3">
              <p:embed/>
            </p:oleObj>
          </a:graphicData>
        </a:graphic>
      </p:graphicFrame>
      <p:sp>
        <p:nvSpPr>
          <p:cNvPr id="40983" name="TextBox 20"/>
          <p:cNvSpPr txBox="1">
            <a:spLocks noChangeArrowheads="1"/>
          </p:cNvSpPr>
          <p:nvPr/>
        </p:nvSpPr>
        <p:spPr bwMode="auto">
          <a:xfrm>
            <a:off x="882650" y="1357313"/>
            <a:ext cx="413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Georgia" pitchFamily="18" charset="0"/>
                <a:ea typeface="新細明體" pitchFamily="18" charset="-120"/>
              </a:rPr>
              <a:t>Initialize: Choose a start point for 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15"/>
          <p:cNvSpPr>
            <a:spLocks noChangeArrowheads="1"/>
          </p:cNvSpPr>
          <p:nvPr/>
        </p:nvSpPr>
        <p:spPr bwMode="auto">
          <a:xfrm>
            <a:off x="5929313" y="2214563"/>
            <a:ext cx="1571625" cy="500062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0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Extended Target vs. Point Target</a:t>
            </a:r>
          </a:p>
        </p:txBody>
      </p:sp>
      <p:sp>
        <p:nvSpPr>
          <p:cNvPr id="20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60992E-4FF3-436A-90F3-1C7D63D1342E}" type="slidenum">
              <a:rPr lang="en-US" altLang="ja-JP" smtClean="0">
                <a:ea typeface="AppleMyungjo"/>
                <a:cs typeface="AppleMyungjo"/>
              </a:rPr>
              <a:pPr/>
              <a:t>5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205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2058" name="Group 17"/>
          <p:cNvGrpSpPr>
            <a:grpSpLocks/>
          </p:cNvGrpSpPr>
          <p:nvPr/>
        </p:nvGrpSpPr>
        <p:grpSpPr bwMode="auto">
          <a:xfrm>
            <a:off x="3143250" y="1714500"/>
            <a:ext cx="1003300" cy="642938"/>
            <a:chOff x="1142976" y="1395275"/>
            <a:chExt cx="1002939" cy="642942"/>
          </a:xfrm>
        </p:grpSpPr>
        <p:cxnSp>
          <p:nvCxnSpPr>
            <p:cNvPr id="2067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" name="Arc 16"/>
            <p:cNvSpPr/>
            <p:nvPr/>
          </p:nvSpPr>
          <p:spPr bwMode="auto">
            <a:xfrm rot="13624207">
              <a:off x="1503092" y="1395393"/>
              <a:ext cx="642942" cy="642706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2059" name="Right Arrow 18"/>
          <p:cNvSpPr>
            <a:spLocks noChangeArrowheads="1"/>
          </p:cNvSpPr>
          <p:nvPr/>
        </p:nvSpPr>
        <p:spPr bwMode="auto">
          <a:xfrm>
            <a:off x="3929063" y="178593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2060" name="Straight Connector 21"/>
          <p:cNvCxnSpPr>
            <a:cxnSpLocks noChangeShapeType="1"/>
          </p:cNvCxnSpPr>
          <p:nvPr/>
        </p:nvCxnSpPr>
        <p:spPr bwMode="auto">
          <a:xfrm flipV="1">
            <a:off x="3071813" y="2322513"/>
            <a:ext cx="44608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1" name="Oval 25"/>
          <p:cNvSpPr>
            <a:spLocks noChangeArrowheads="1"/>
          </p:cNvSpPr>
          <p:nvPr/>
        </p:nvSpPr>
        <p:spPr bwMode="auto">
          <a:xfrm>
            <a:off x="7358063" y="192881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062" name="Right Arrow 26"/>
          <p:cNvSpPr>
            <a:spLocks noChangeArrowheads="1"/>
          </p:cNvSpPr>
          <p:nvPr/>
        </p:nvSpPr>
        <p:spPr bwMode="auto">
          <a:xfrm flipH="1">
            <a:off x="6215063" y="1785938"/>
            <a:ext cx="785812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929063" y="2214563"/>
          <a:ext cx="701675" cy="468312"/>
        </p:xfrm>
        <a:graphic>
          <a:graphicData uri="http://schemas.openxmlformats.org/presentationml/2006/ole">
            <p:oleObj spid="_x0000_s2050" name="Equation" r:id="rId3" imgW="304560" imgH="2030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000750" y="2214563"/>
          <a:ext cx="1357313" cy="506412"/>
        </p:xfrm>
        <a:graphic>
          <a:graphicData uri="http://schemas.openxmlformats.org/presentationml/2006/ole">
            <p:oleObj spid="_x0000_s2051" name="Equation" r:id="rId4" imgW="545760" imgH="203040" progId="Equation.3">
              <p:embed/>
            </p:oleObj>
          </a:graphicData>
        </a:graphic>
      </p:graphicFrame>
      <p:sp>
        <p:nvSpPr>
          <p:cNvPr id="2063" name="Rounded Rectangle 45"/>
          <p:cNvSpPr>
            <a:spLocks noChangeArrowheads="1"/>
          </p:cNvSpPr>
          <p:nvPr/>
        </p:nvSpPr>
        <p:spPr bwMode="auto">
          <a:xfrm>
            <a:off x="2928938" y="1500188"/>
            <a:ext cx="5715000" cy="135731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2064" name="Rectangle 48"/>
          <p:cNvSpPr>
            <a:spLocks noChangeArrowheads="1"/>
          </p:cNvSpPr>
          <p:nvPr/>
        </p:nvSpPr>
        <p:spPr bwMode="auto">
          <a:xfrm>
            <a:off x="285750" y="1895475"/>
            <a:ext cx="183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Point Target</a:t>
            </a:r>
            <a:endParaRPr lang="en-US" altLang="zh-TW" i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715000" y="3000375"/>
          <a:ext cx="284163" cy="315913"/>
        </p:xfrm>
        <a:graphic>
          <a:graphicData uri="http://schemas.openxmlformats.org/presentationml/2006/ole">
            <p:oleObj spid="_x0000_s2052" name="Equation" r:id="rId5" imgW="114120" imgH="126720" progId="Equation.3">
              <p:embed/>
            </p:oleObj>
          </a:graphicData>
        </a:graphic>
      </p:graphicFrame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5857875" y="2924175"/>
            <a:ext cx="2955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: radar cross section</a:t>
            </a:r>
            <a:endParaRPr lang="en-US" altLang="zh-TW" i="0"/>
          </a:p>
        </p:txBody>
      </p:sp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5699125" y="3343275"/>
          <a:ext cx="315913" cy="346075"/>
        </p:xfrm>
        <a:graphic>
          <a:graphicData uri="http://schemas.openxmlformats.org/presentationml/2006/ole">
            <p:oleObj spid="_x0000_s2053" name="方程式" r:id="rId6" imgW="126720" imgH="139680" progId="Equation.3">
              <p:embed/>
            </p:oleObj>
          </a:graphicData>
        </a:graphic>
      </p:graphicFrame>
      <p:sp>
        <p:nvSpPr>
          <p:cNvPr id="2066" name="Rectangle 17"/>
          <p:cNvSpPr>
            <a:spLocks noChangeArrowheads="1"/>
          </p:cNvSpPr>
          <p:nvPr/>
        </p:nvSpPr>
        <p:spPr bwMode="auto">
          <a:xfrm>
            <a:off x="5857875" y="3252788"/>
            <a:ext cx="109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: delay</a:t>
            </a:r>
            <a:endParaRPr lang="en-US" altLang="zh-TW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Proposed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551957-85A4-489F-A678-47AF2FADEBBF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  <p:sp>
        <p:nvSpPr>
          <p:cNvPr id="419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785813" y="1928813"/>
          <a:ext cx="3498850" cy="446087"/>
        </p:xfrm>
        <a:graphic>
          <a:graphicData uri="http://schemas.openxmlformats.org/presentationml/2006/ole">
            <p:oleObj spid="_x0000_s41986" name="Equation" r:id="rId3" imgW="1790640" imgH="228600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785813" y="2571750"/>
          <a:ext cx="3251200" cy="446088"/>
        </p:xfrm>
        <a:graphic>
          <a:graphicData uri="http://schemas.openxmlformats.org/presentationml/2006/ole">
            <p:oleObj spid="_x0000_s41987" name="Equation" r:id="rId4" imgW="1663560" imgH="228600" progId="Equation.3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758825" y="3214688"/>
          <a:ext cx="3598863" cy="446087"/>
        </p:xfrm>
        <a:graphic>
          <a:graphicData uri="http://schemas.openxmlformats.org/presentationml/2006/ole">
            <p:oleObj spid="_x0000_s41988" name="Equation" r:id="rId5" imgW="1841400" imgH="228600" progId="Equation.3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785813" y="3857625"/>
          <a:ext cx="4219575" cy="446088"/>
        </p:xfrm>
        <a:graphic>
          <a:graphicData uri="http://schemas.openxmlformats.org/presentationml/2006/ole">
            <p:oleObj spid="_x0000_s41989" name="Equation" r:id="rId6" imgW="2158920" imgH="22860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785813" y="4418013"/>
          <a:ext cx="1241425" cy="868362"/>
        </p:xfrm>
        <a:graphic>
          <a:graphicData uri="http://schemas.openxmlformats.org/presentationml/2006/ole">
            <p:oleObj spid="_x0000_s41990" name="Equation" r:id="rId7" imgW="634680" imgH="444240" progId="Equation.3">
              <p:embed/>
            </p:oleObj>
          </a:graphicData>
        </a:graphic>
      </p:graphicFrame>
      <p:sp>
        <p:nvSpPr>
          <p:cNvPr id="41994" name="TextBox 20"/>
          <p:cNvSpPr txBox="1">
            <a:spLocks noChangeArrowheads="1"/>
          </p:cNvSpPr>
          <p:nvPr/>
        </p:nvSpPr>
        <p:spPr bwMode="auto">
          <a:xfrm>
            <a:off x="882650" y="5357813"/>
            <a:ext cx="974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Georgia" pitchFamily="18" charset="0"/>
                <a:ea typeface="新細明體" pitchFamily="18" charset="-120"/>
              </a:rPr>
              <a:t>Repeat</a:t>
            </a:r>
          </a:p>
        </p:txBody>
      </p:sp>
      <p:cxnSp>
        <p:nvCxnSpPr>
          <p:cNvPr id="12" name="Straight Arrow Connector 16"/>
          <p:cNvCxnSpPr>
            <a:endCxn id="13" idx="1"/>
          </p:cNvCxnSpPr>
          <p:nvPr/>
        </p:nvCxnSpPr>
        <p:spPr>
          <a:xfrm>
            <a:off x="4183063" y="5191125"/>
            <a:ext cx="11811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7"/>
          <p:cNvSpPr/>
          <p:nvPr/>
        </p:nvSpPr>
        <p:spPr>
          <a:xfrm>
            <a:off x="5364163" y="49625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sp>
        <p:nvSpPr>
          <p:cNvPr id="14" name="Rectangle 18"/>
          <p:cNvSpPr/>
          <p:nvPr/>
        </p:nvSpPr>
        <p:spPr>
          <a:xfrm>
            <a:off x="5364163" y="5648325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15" name="Shape 19"/>
          <p:cNvCxnSpPr>
            <a:endCxn id="14" idx="1"/>
          </p:cNvCxnSpPr>
          <p:nvPr/>
        </p:nvCxnSpPr>
        <p:spPr>
          <a:xfrm rot="16200000" flipH="1">
            <a:off x="4792663" y="5305425"/>
            <a:ext cx="685800" cy="4572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0"/>
          <p:cNvCxnSpPr>
            <a:stCxn id="13" idx="3"/>
          </p:cNvCxnSpPr>
          <p:nvPr/>
        </p:nvCxnSpPr>
        <p:spPr>
          <a:xfrm>
            <a:off x="6049963" y="5191125"/>
            <a:ext cx="1066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21"/>
          <p:cNvCxnSpPr>
            <a:stCxn id="14" idx="3"/>
          </p:cNvCxnSpPr>
          <p:nvPr/>
        </p:nvCxnSpPr>
        <p:spPr>
          <a:xfrm flipV="1">
            <a:off x="6049963" y="5191125"/>
            <a:ext cx="457200" cy="685800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3"/>
          <p:cNvCxnSpPr/>
          <p:nvPr/>
        </p:nvCxnSpPr>
        <p:spPr>
          <a:xfrm rot="5400000">
            <a:off x="6373019" y="5037931"/>
            <a:ext cx="304800" cy="1588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02" name="TextBox 24"/>
          <p:cNvSpPr txBox="1">
            <a:spLocks noChangeArrowheads="1"/>
          </p:cNvSpPr>
          <p:nvPr/>
        </p:nvSpPr>
        <p:spPr bwMode="auto">
          <a:xfrm>
            <a:off x="6219825" y="4429125"/>
            <a:ext cx="790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v</a:t>
            </a:r>
            <a:r>
              <a:rPr lang="en-US" altLang="zh-TW" i="0" baseline="-2500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42003" name="TextBox 25"/>
          <p:cNvSpPr txBox="1">
            <a:spLocks noChangeArrowheads="1"/>
          </p:cNvSpPr>
          <p:nvPr/>
        </p:nvSpPr>
        <p:spPr bwMode="auto">
          <a:xfrm>
            <a:off x="3540125" y="4905375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0">
                <a:latin typeface="Arial" pitchFamily="34" charset="0"/>
                <a:cs typeface="Arial" pitchFamily="34" charset="0"/>
              </a:rPr>
              <a:t>f</a:t>
            </a:r>
            <a:r>
              <a:rPr lang="en-US" altLang="zh-TW" i="0">
                <a:latin typeface="Arial" pitchFamily="34" charset="0"/>
                <a:cs typeface="Arial" pitchFamily="34" charset="0"/>
              </a:rPr>
              <a:t>(n)</a:t>
            </a:r>
          </a:p>
        </p:txBody>
      </p:sp>
      <p:sp>
        <p:nvSpPr>
          <p:cNvPr id="21" name="Rectangle 26"/>
          <p:cNvSpPr/>
          <p:nvPr/>
        </p:nvSpPr>
        <p:spPr>
          <a:xfrm>
            <a:off x="7112000" y="4976813"/>
            <a:ext cx="685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6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(z)</a:t>
            </a:r>
          </a:p>
        </p:txBody>
      </p:sp>
      <p:cxnSp>
        <p:nvCxnSpPr>
          <p:cNvPr id="23" name="Straight Arrow Connector 28"/>
          <p:cNvCxnSpPr/>
          <p:nvPr/>
        </p:nvCxnSpPr>
        <p:spPr>
          <a:xfrm>
            <a:off x="7791450" y="5187950"/>
            <a:ext cx="10668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06" name="TextBox 30"/>
          <p:cNvSpPr txBox="1">
            <a:spLocks noChangeArrowheads="1"/>
          </p:cNvSpPr>
          <p:nvPr/>
        </p:nvSpPr>
        <p:spPr bwMode="auto">
          <a:xfrm>
            <a:off x="6897688" y="5500688"/>
            <a:ext cx="1358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Receiving filter</a:t>
            </a:r>
          </a:p>
        </p:txBody>
      </p:sp>
      <p:sp>
        <p:nvSpPr>
          <p:cNvPr id="42007" name="TextBox 33"/>
          <p:cNvSpPr txBox="1">
            <a:spLocks noChangeArrowheads="1"/>
          </p:cNvSpPr>
          <p:nvPr/>
        </p:nvSpPr>
        <p:spPr bwMode="auto">
          <a:xfrm>
            <a:off x="3325813" y="5357813"/>
            <a:ext cx="11223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Transmitted</a:t>
            </a:r>
          </a:p>
          <a:p>
            <a:r>
              <a:rPr lang="en-US" altLang="zh-TW" sz="1400" i="0">
                <a:latin typeface="Arial" pitchFamily="34" charset="0"/>
                <a:ea typeface="新細明體" pitchFamily="18" charset="-120"/>
                <a:cs typeface="Arial" pitchFamily="34" charset="0"/>
              </a:rPr>
              <a:t>waveform</a:t>
            </a:r>
          </a:p>
        </p:txBody>
      </p:sp>
      <p:sp>
        <p:nvSpPr>
          <p:cNvPr id="42008" name="TextBox 20"/>
          <p:cNvSpPr txBox="1">
            <a:spLocks noChangeArrowheads="1"/>
          </p:cNvSpPr>
          <p:nvPr/>
        </p:nvSpPr>
        <p:spPr bwMode="auto">
          <a:xfrm>
            <a:off x="882650" y="1357313"/>
            <a:ext cx="413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Georgia" pitchFamily="18" charset="0"/>
                <a:ea typeface="新細明體" pitchFamily="18" charset="-120"/>
              </a:rPr>
              <a:t>Initialize: Choose a start point for </a:t>
            </a:r>
            <a:r>
              <a:rPr lang="en-US" altLang="zh-TW" sz="2000" b="1" i="0">
                <a:latin typeface="Georgia" pitchFamily="18" charset="0"/>
                <a:ea typeface="新細明體" pitchFamily="18" charset="-120"/>
              </a:rPr>
              <a:t>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Numerical Examples</a:t>
            </a:r>
            <a:endParaRPr lang="zh-TW" altLang="en-US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74AB02-467D-4603-883D-48F4B11BD99A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  <p:sp>
        <p:nvSpPr>
          <p:cNvPr id="66564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6565" name="Rectangle 142"/>
          <p:cNvSpPr>
            <a:spLocks noChangeArrowheads="1"/>
          </p:cNvSpPr>
          <p:nvPr/>
        </p:nvSpPr>
        <p:spPr bwMode="auto">
          <a:xfrm>
            <a:off x="1123950" y="1947863"/>
            <a:ext cx="4133850" cy="3257550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6566" name="Line 143"/>
          <p:cNvSpPr>
            <a:spLocks noChangeShapeType="1"/>
          </p:cNvSpPr>
          <p:nvPr/>
        </p:nvSpPr>
        <p:spPr bwMode="auto">
          <a:xfrm>
            <a:off x="1123950" y="1947863"/>
            <a:ext cx="41338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144"/>
          <p:cNvSpPr>
            <a:spLocks noChangeShapeType="1"/>
          </p:cNvSpPr>
          <p:nvPr/>
        </p:nvSpPr>
        <p:spPr bwMode="auto">
          <a:xfrm>
            <a:off x="1123950" y="5205413"/>
            <a:ext cx="41338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Line 145"/>
          <p:cNvSpPr>
            <a:spLocks noChangeShapeType="1"/>
          </p:cNvSpPr>
          <p:nvPr/>
        </p:nvSpPr>
        <p:spPr bwMode="auto">
          <a:xfrm flipV="1">
            <a:off x="5257800" y="1947863"/>
            <a:ext cx="1588" cy="3257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69" name="Line 146"/>
          <p:cNvSpPr>
            <a:spLocks noChangeShapeType="1"/>
          </p:cNvSpPr>
          <p:nvPr/>
        </p:nvSpPr>
        <p:spPr bwMode="auto">
          <a:xfrm flipV="1">
            <a:off x="1123950" y="1947863"/>
            <a:ext cx="1588" cy="3257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0" name="Line 147"/>
          <p:cNvSpPr>
            <a:spLocks noChangeShapeType="1"/>
          </p:cNvSpPr>
          <p:nvPr/>
        </p:nvSpPr>
        <p:spPr bwMode="auto">
          <a:xfrm>
            <a:off x="1123950" y="5205413"/>
            <a:ext cx="41338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1" name="Line 148"/>
          <p:cNvSpPr>
            <a:spLocks noChangeShapeType="1"/>
          </p:cNvSpPr>
          <p:nvPr/>
        </p:nvSpPr>
        <p:spPr bwMode="auto">
          <a:xfrm flipV="1">
            <a:off x="1123950" y="1947863"/>
            <a:ext cx="1588" cy="3257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2" name="Line 149"/>
          <p:cNvSpPr>
            <a:spLocks noChangeShapeType="1"/>
          </p:cNvSpPr>
          <p:nvPr/>
        </p:nvSpPr>
        <p:spPr bwMode="auto">
          <a:xfrm flipV="1">
            <a:off x="1123950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3" name="Line 150"/>
          <p:cNvSpPr>
            <a:spLocks noChangeShapeType="1"/>
          </p:cNvSpPr>
          <p:nvPr/>
        </p:nvSpPr>
        <p:spPr bwMode="auto">
          <a:xfrm>
            <a:off x="1123950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4" name="Rectangle 151"/>
          <p:cNvSpPr>
            <a:spLocks noChangeArrowheads="1"/>
          </p:cNvSpPr>
          <p:nvPr/>
        </p:nvSpPr>
        <p:spPr bwMode="auto">
          <a:xfrm>
            <a:off x="1095375" y="5233988"/>
            <a:ext cx="1238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66575" name="Line 152"/>
          <p:cNvSpPr>
            <a:spLocks noChangeShapeType="1"/>
          </p:cNvSpPr>
          <p:nvPr/>
        </p:nvSpPr>
        <p:spPr bwMode="auto">
          <a:xfrm flipV="1">
            <a:off x="1533525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6" name="Line 153"/>
          <p:cNvSpPr>
            <a:spLocks noChangeShapeType="1"/>
          </p:cNvSpPr>
          <p:nvPr/>
        </p:nvSpPr>
        <p:spPr bwMode="auto">
          <a:xfrm>
            <a:off x="1533525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7" name="Rectangle 154"/>
          <p:cNvSpPr>
            <a:spLocks noChangeArrowheads="1"/>
          </p:cNvSpPr>
          <p:nvPr/>
        </p:nvSpPr>
        <p:spPr bwMode="auto">
          <a:xfrm>
            <a:off x="1504950" y="5233988"/>
            <a:ext cx="1238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5</a:t>
            </a:r>
            <a:endParaRPr lang="zh-TW" altLang="zh-TW"/>
          </a:p>
        </p:txBody>
      </p:sp>
      <p:sp>
        <p:nvSpPr>
          <p:cNvPr id="66578" name="Line 155"/>
          <p:cNvSpPr>
            <a:spLocks noChangeShapeType="1"/>
          </p:cNvSpPr>
          <p:nvPr/>
        </p:nvSpPr>
        <p:spPr bwMode="auto">
          <a:xfrm flipV="1">
            <a:off x="1943100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Line 156"/>
          <p:cNvSpPr>
            <a:spLocks noChangeShapeType="1"/>
          </p:cNvSpPr>
          <p:nvPr/>
        </p:nvSpPr>
        <p:spPr bwMode="auto">
          <a:xfrm>
            <a:off x="1943100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0" name="Rectangle 157"/>
          <p:cNvSpPr>
            <a:spLocks noChangeArrowheads="1"/>
          </p:cNvSpPr>
          <p:nvPr/>
        </p:nvSpPr>
        <p:spPr bwMode="auto">
          <a:xfrm>
            <a:off x="1876425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66581" name="Line 158"/>
          <p:cNvSpPr>
            <a:spLocks noChangeShapeType="1"/>
          </p:cNvSpPr>
          <p:nvPr/>
        </p:nvSpPr>
        <p:spPr bwMode="auto">
          <a:xfrm flipV="1">
            <a:off x="2362200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2" name="Line 159"/>
          <p:cNvSpPr>
            <a:spLocks noChangeShapeType="1"/>
          </p:cNvSpPr>
          <p:nvPr/>
        </p:nvSpPr>
        <p:spPr bwMode="auto">
          <a:xfrm>
            <a:off x="2362200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3" name="Rectangle 160"/>
          <p:cNvSpPr>
            <a:spLocks noChangeArrowheads="1"/>
          </p:cNvSpPr>
          <p:nvPr/>
        </p:nvSpPr>
        <p:spPr bwMode="auto">
          <a:xfrm>
            <a:off x="2295525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15</a:t>
            </a:r>
            <a:endParaRPr lang="zh-TW" altLang="zh-TW"/>
          </a:p>
        </p:txBody>
      </p:sp>
      <p:sp>
        <p:nvSpPr>
          <p:cNvPr id="66584" name="Line 161"/>
          <p:cNvSpPr>
            <a:spLocks noChangeShapeType="1"/>
          </p:cNvSpPr>
          <p:nvPr/>
        </p:nvSpPr>
        <p:spPr bwMode="auto">
          <a:xfrm flipV="1">
            <a:off x="2771775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5" name="Line 162"/>
          <p:cNvSpPr>
            <a:spLocks noChangeShapeType="1"/>
          </p:cNvSpPr>
          <p:nvPr/>
        </p:nvSpPr>
        <p:spPr bwMode="auto">
          <a:xfrm>
            <a:off x="2771775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6" name="Rectangle 163"/>
          <p:cNvSpPr>
            <a:spLocks noChangeArrowheads="1"/>
          </p:cNvSpPr>
          <p:nvPr/>
        </p:nvSpPr>
        <p:spPr bwMode="auto">
          <a:xfrm>
            <a:off x="2705100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66587" name="Line 164"/>
          <p:cNvSpPr>
            <a:spLocks noChangeShapeType="1"/>
          </p:cNvSpPr>
          <p:nvPr/>
        </p:nvSpPr>
        <p:spPr bwMode="auto">
          <a:xfrm flipV="1">
            <a:off x="3190875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8" name="Line 165"/>
          <p:cNvSpPr>
            <a:spLocks noChangeShapeType="1"/>
          </p:cNvSpPr>
          <p:nvPr/>
        </p:nvSpPr>
        <p:spPr bwMode="auto">
          <a:xfrm>
            <a:off x="3190875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89" name="Rectangle 166"/>
          <p:cNvSpPr>
            <a:spLocks noChangeArrowheads="1"/>
          </p:cNvSpPr>
          <p:nvPr/>
        </p:nvSpPr>
        <p:spPr bwMode="auto">
          <a:xfrm>
            <a:off x="3124200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25</a:t>
            </a:r>
            <a:endParaRPr lang="zh-TW" altLang="zh-TW"/>
          </a:p>
        </p:txBody>
      </p:sp>
      <p:sp>
        <p:nvSpPr>
          <p:cNvPr id="66590" name="Line 167"/>
          <p:cNvSpPr>
            <a:spLocks noChangeShapeType="1"/>
          </p:cNvSpPr>
          <p:nvPr/>
        </p:nvSpPr>
        <p:spPr bwMode="auto">
          <a:xfrm flipV="1">
            <a:off x="3600450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1" name="Line 168"/>
          <p:cNvSpPr>
            <a:spLocks noChangeShapeType="1"/>
          </p:cNvSpPr>
          <p:nvPr/>
        </p:nvSpPr>
        <p:spPr bwMode="auto">
          <a:xfrm>
            <a:off x="3600450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2" name="Rectangle 169"/>
          <p:cNvSpPr>
            <a:spLocks noChangeArrowheads="1"/>
          </p:cNvSpPr>
          <p:nvPr/>
        </p:nvSpPr>
        <p:spPr bwMode="auto">
          <a:xfrm>
            <a:off x="3533775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66593" name="Line 170"/>
          <p:cNvSpPr>
            <a:spLocks noChangeShapeType="1"/>
          </p:cNvSpPr>
          <p:nvPr/>
        </p:nvSpPr>
        <p:spPr bwMode="auto">
          <a:xfrm flipV="1">
            <a:off x="4010025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4" name="Line 171"/>
          <p:cNvSpPr>
            <a:spLocks noChangeShapeType="1"/>
          </p:cNvSpPr>
          <p:nvPr/>
        </p:nvSpPr>
        <p:spPr bwMode="auto">
          <a:xfrm>
            <a:off x="4010025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5" name="Rectangle 172"/>
          <p:cNvSpPr>
            <a:spLocks noChangeArrowheads="1"/>
          </p:cNvSpPr>
          <p:nvPr/>
        </p:nvSpPr>
        <p:spPr bwMode="auto">
          <a:xfrm>
            <a:off x="3943350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35</a:t>
            </a:r>
            <a:endParaRPr lang="zh-TW" altLang="zh-TW"/>
          </a:p>
        </p:txBody>
      </p:sp>
      <p:sp>
        <p:nvSpPr>
          <p:cNvPr id="66596" name="Line 173"/>
          <p:cNvSpPr>
            <a:spLocks noChangeShapeType="1"/>
          </p:cNvSpPr>
          <p:nvPr/>
        </p:nvSpPr>
        <p:spPr bwMode="auto">
          <a:xfrm flipV="1">
            <a:off x="4429125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7" name="Line 174"/>
          <p:cNvSpPr>
            <a:spLocks noChangeShapeType="1"/>
          </p:cNvSpPr>
          <p:nvPr/>
        </p:nvSpPr>
        <p:spPr bwMode="auto">
          <a:xfrm>
            <a:off x="4429125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98" name="Rectangle 175"/>
          <p:cNvSpPr>
            <a:spLocks noChangeArrowheads="1"/>
          </p:cNvSpPr>
          <p:nvPr/>
        </p:nvSpPr>
        <p:spPr bwMode="auto">
          <a:xfrm>
            <a:off x="4362450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66599" name="Line 176"/>
          <p:cNvSpPr>
            <a:spLocks noChangeShapeType="1"/>
          </p:cNvSpPr>
          <p:nvPr/>
        </p:nvSpPr>
        <p:spPr bwMode="auto">
          <a:xfrm flipV="1">
            <a:off x="4838700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00" name="Line 177"/>
          <p:cNvSpPr>
            <a:spLocks noChangeShapeType="1"/>
          </p:cNvSpPr>
          <p:nvPr/>
        </p:nvSpPr>
        <p:spPr bwMode="auto">
          <a:xfrm>
            <a:off x="4838700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01" name="Rectangle 178"/>
          <p:cNvSpPr>
            <a:spLocks noChangeArrowheads="1"/>
          </p:cNvSpPr>
          <p:nvPr/>
        </p:nvSpPr>
        <p:spPr bwMode="auto">
          <a:xfrm>
            <a:off x="4772025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45</a:t>
            </a:r>
            <a:endParaRPr lang="zh-TW" altLang="zh-TW"/>
          </a:p>
        </p:txBody>
      </p:sp>
      <p:sp>
        <p:nvSpPr>
          <p:cNvPr id="66602" name="Line 179"/>
          <p:cNvSpPr>
            <a:spLocks noChangeShapeType="1"/>
          </p:cNvSpPr>
          <p:nvPr/>
        </p:nvSpPr>
        <p:spPr bwMode="auto">
          <a:xfrm flipV="1">
            <a:off x="5257800" y="5157788"/>
            <a:ext cx="1588" cy="47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03" name="Line 180"/>
          <p:cNvSpPr>
            <a:spLocks noChangeShapeType="1"/>
          </p:cNvSpPr>
          <p:nvPr/>
        </p:nvSpPr>
        <p:spPr bwMode="auto">
          <a:xfrm>
            <a:off x="5257800" y="1947863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04" name="Rectangle 181"/>
          <p:cNvSpPr>
            <a:spLocks noChangeArrowheads="1"/>
          </p:cNvSpPr>
          <p:nvPr/>
        </p:nvSpPr>
        <p:spPr bwMode="auto">
          <a:xfrm>
            <a:off x="5191125" y="52339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50</a:t>
            </a:r>
            <a:endParaRPr lang="zh-TW" altLang="zh-TW"/>
          </a:p>
        </p:txBody>
      </p:sp>
      <p:sp>
        <p:nvSpPr>
          <p:cNvPr id="66605" name="Line 182"/>
          <p:cNvSpPr>
            <a:spLocks noChangeShapeType="1"/>
          </p:cNvSpPr>
          <p:nvPr/>
        </p:nvSpPr>
        <p:spPr bwMode="auto">
          <a:xfrm>
            <a:off x="1123950" y="50434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06" name="Line 183"/>
          <p:cNvSpPr>
            <a:spLocks noChangeShapeType="1"/>
          </p:cNvSpPr>
          <p:nvPr/>
        </p:nvSpPr>
        <p:spPr bwMode="auto">
          <a:xfrm flipH="1">
            <a:off x="5210175" y="50434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07" name="Rectangle 184"/>
          <p:cNvSpPr>
            <a:spLocks noChangeArrowheads="1"/>
          </p:cNvSpPr>
          <p:nvPr/>
        </p:nvSpPr>
        <p:spPr bwMode="auto">
          <a:xfrm>
            <a:off x="952500" y="49672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66608" name="Line 185"/>
          <p:cNvSpPr>
            <a:spLocks noChangeShapeType="1"/>
          </p:cNvSpPr>
          <p:nvPr/>
        </p:nvSpPr>
        <p:spPr bwMode="auto">
          <a:xfrm>
            <a:off x="1123950" y="47386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09" name="Line 186"/>
          <p:cNvSpPr>
            <a:spLocks noChangeShapeType="1"/>
          </p:cNvSpPr>
          <p:nvPr/>
        </p:nvSpPr>
        <p:spPr bwMode="auto">
          <a:xfrm flipH="1">
            <a:off x="5210175" y="47386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10" name="Rectangle 187"/>
          <p:cNvSpPr>
            <a:spLocks noChangeArrowheads="1"/>
          </p:cNvSpPr>
          <p:nvPr/>
        </p:nvSpPr>
        <p:spPr bwMode="auto">
          <a:xfrm>
            <a:off x="952500" y="46624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22</a:t>
            </a:r>
            <a:endParaRPr lang="zh-TW" altLang="zh-TW"/>
          </a:p>
        </p:txBody>
      </p:sp>
      <p:sp>
        <p:nvSpPr>
          <p:cNvPr id="66611" name="Line 188"/>
          <p:cNvSpPr>
            <a:spLocks noChangeShapeType="1"/>
          </p:cNvSpPr>
          <p:nvPr/>
        </p:nvSpPr>
        <p:spPr bwMode="auto">
          <a:xfrm>
            <a:off x="1123950" y="442436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12" name="Line 189"/>
          <p:cNvSpPr>
            <a:spLocks noChangeShapeType="1"/>
          </p:cNvSpPr>
          <p:nvPr/>
        </p:nvSpPr>
        <p:spPr bwMode="auto">
          <a:xfrm flipH="1">
            <a:off x="5210175" y="442436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13" name="Rectangle 190"/>
          <p:cNvSpPr>
            <a:spLocks noChangeArrowheads="1"/>
          </p:cNvSpPr>
          <p:nvPr/>
        </p:nvSpPr>
        <p:spPr bwMode="auto">
          <a:xfrm>
            <a:off x="952500" y="4348163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24</a:t>
            </a:r>
            <a:endParaRPr lang="zh-TW" altLang="zh-TW"/>
          </a:p>
        </p:txBody>
      </p:sp>
      <p:sp>
        <p:nvSpPr>
          <p:cNvPr id="66614" name="Line 191"/>
          <p:cNvSpPr>
            <a:spLocks noChangeShapeType="1"/>
          </p:cNvSpPr>
          <p:nvPr/>
        </p:nvSpPr>
        <p:spPr bwMode="auto">
          <a:xfrm>
            <a:off x="1123950" y="411956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15" name="Line 192"/>
          <p:cNvSpPr>
            <a:spLocks noChangeShapeType="1"/>
          </p:cNvSpPr>
          <p:nvPr/>
        </p:nvSpPr>
        <p:spPr bwMode="auto">
          <a:xfrm flipH="1">
            <a:off x="5210175" y="411956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16" name="Rectangle 193"/>
          <p:cNvSpPr>
            <a:spLocks noChangeArrowheads="1"/>
          </p:cNvSpPr>
          <p:nvPr/>
        </p:nvSpPr>
        <p:spPr bwMode="auto">
          <a:xfrm>
            <a:off x="952500" y="4043363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26</a:t>
            </a:r>
            <a:endParaRPr lang="zh-TW" altLang="zh-TW"/>
          </a:p>
        </p:txBody>
      </p:sp>
      <p:sp>
        <p:nvSpPr>
          <p:cNvPr id="66617" name="Line 194"/>
          <p:cNvSpPr>
            <a:spLocks noChangeShapeType="1"/>
          </p:cNvSpPr>
          <p:nvPr/>
        </p:nvSpPr>
        <p:spPr bwMode="auto">
          <a:xfrm>
            <a:off x="1123950" y="38052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18" name="Line 195"/>
          <p:cNvSpPr>
            <a:spLocks noChangeShapeType="1"/>
          </p:cNvSpPr>
          <p:nvPr/>
        </p:nvSpPr>
        <p:spPr bwMode="auto">
          <a:xfrm flipH="1">
            <a:off x="5210175" y="380523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19" name="Rectangle 196"/>
          <p:cNvSpPr>
            <a:spLocks noChangeArrowheads="1"/>
          </p:cNvSpPr>
          <p:nvPr/>
        </p:nvSpPr>
        <p:spPr bwMode="auto">
          <a:xfrm>
            <a:off x="952500" y="372903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28</a:t>
            </a:r>
            <a:endParaRPr lang="zh-TW" altLang="zh-TW"/>
          </a:p>
        </p:txBody>
      </p:sp>
      <p:sp>
        <p:nvSpPr>
          <p:cNvPr id="66620" name="Line 197"/>
          <p:cNvSpPr>
            <a:spLocks noChangeShapeType="1"/>
          </p:cNvSpPr>
          <p:nvPr/>
        </p:nvSpPr>
        <p:spPr bwMode="auto">
          <a:xfrm>
            <a:off x="1123950" y="349091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21" name="Line 198"/>
          <p:cNvSpPr>
            <a:spLocks noChangeShapeType="1"/>
          </p:cNvSpPr>
          <p:nvPr/>
        </p:nvSpPr>
        <p:spPr bwMode="auto">
          <a:xfrm flipH="1">
            <a:off x="5210175" y="349091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22" name="Rectangle 199"/>
          <p:cNvSpPr>
            <a:spLocks noChangeArrowheads="1"/>
          </p:cNvSpPr>
          <p:nvPr/>
        </p:nvSpPr>
        <p:spPr bwMode="auto">
          <a:xfrm>
            <a:off x="952500" y="3414713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66623" name="Line 200"/>
          <p:cNvSpPr>
            <a:spLocks noChangeShapeType="1"/>
          </p:cNvSpPr>
          <p:nvPr/>
        </p:nvSpPr>
        <p:spPr bwMode="auto">
          <a:xfrm>
            <a:off x="1123950" y="318611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24" name="Line 201"/>
          <p:cNvSpPr>
            <a:spLocks noChangeShapeType="1"/>
          </p:cNvSpPr>
          <p:nvPr/>
        </p:nvSpPr>
        <p:spPr bwMode="auto">
          <a:xfrm flipH="1">
            <a:off x="5210175" y="318611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25" name="Rectangle 202"/>
          <p:cNvSpPr>
            <a:spLocks noChangeArrowheads="1"/>
          </p:cNvSpPr>
          <p:nvPr/>
        </p:nvSpPr>
        <p:spPr bwMode="auto">
          <a:xfrm>
            <a:off x="952500" y="3109913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32</a:t>
            </a:r>
            <a:endParaRPr lang="zh-TW" altLang="zh-TW"/>
          </a:p>
        </p:txBody>
      </p:sp>
      <p:sp>
        <p:nvSpPr>
          <p:cNvPr id="66626" name="Line 203"/>
          <p:cNvSpPr>
            <a:spLocks noChangeShapeType="1"/>
          </p:cNvSpPr>
          <p:nvPr/>
        </p:nvSpPr>
        <p:spPr bwMode="auto">
          <a:xfrm>
            <a:off x="1123950" y="28717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27" name="Line 204"/>
          <p:cNvSpPr>
            <a:spLocks noChangeShapeType="1"/>
          </p:cNvSpPr>
          <p:nvPr/>
        </p:nvSpPr>
        <p:spPr bwMode="auto">
          <a:xfrm flipH="1">
            <a:off x="5210175" y="28717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28" name="Rectangle 205"/>
          <p:cNvSpPr>
            <a:spLocks noChangeArrowheads="1"/>
          </p:cNvSpPr>
          <p:nvPr/>
        </p:nvSpPr>
        <p:spPr bwMode="auto">
          <a:xfrm>
            <a:off x="952500" y="27955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34</a:t>
            </a:r>
            <a:endParaRPr lang="zh-TW" altLang="zh-TW"/>
          </a:p>
        </p:txBody>
      </p:sp>
      <p:sp>
        <p:nvSpPr>
          <p:cNvPr id="66629" name="Line 206"/>
          <p:cNvSpPr>
            <a:spLocks noChangeShapeType="1"/>
          </p:cNvSpPr>
          <p:nvPr/>
        </p:nvSpPr>
        <p:spPr bwMode="auto">
          <a:xfrm>
            <a:off x="1123950" y="25669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30" name="Line 207"/>
          <p:cNvSpPr>
            <a:spLocks noChangeShapeType="1"/>
          </p:cNvSpPr>
          <p:nvPr/>
        </p:nvSpPr>
        <p:spPr bwMode="auto">
          <a:xfrm flipH="1">
            <a:off x="5210175" y="2566988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31" name="Rectangle 208"/>
          <p:cNvSpPr>
            <a:spLocks noChangeArrowheads="1"/>
          </p:cNvSpPr>
          <p:nvPr/>
        </p:nvSpPr>
        <p:spPr bwMode="auto">
          <a:xfrm>
            <a:off x="952500" y="2490788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36</a:t>
            </a:r>
            <a:endParaRPr lang="zh-TW" altLang="zh-TW"/>
          </a:p>
        </p:txBody>
      </p:sp>
      <p:sp>
        <p:nvSpPr>
          <p:cNvPr id="66632" name="Line 209"/>
          <p:cNvSpPr>
            <a:spLocks noChangeShapeType="1"/>
          </p:cNvSpPr>
          <p:nvPr/>
        </p:nvSpPr>
        <p:spPr bwMode="auto">
          <a:xfrm>
            <a:off x="1123950" y="225266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33" name="Line 210"/>
          <p:cNvSpPr>
            <a:spLocks noChangeShapeType="1"/>
          </p:cNvSpPr>
          <p:nvPr/>
        </p:nvSpPr>
        <p:spPr bwMode="auto">
          <a:xfrm flipH="1">
            <a:off x="5210175" y="225266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34" name="Rectangle 211"/>
          <p:cNvSpPr>
            <a:spLocks noChangeArrowheads="1"/>
          </p:cNvSpPr>
          <p:nvPr/>
        </p:nvSpPr>
        <p:spPr bwMode="auto">
          <a:xfrm>
            <a:off x="952500" y="2176463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38</a:t>
            </a:r>
            <a:endParaRPr lang="zh-TW" altLang="zh-TW"/>
          </a:p>
        </p:txBody>
      </p:sp>
      <p:sp>
        <p:nvSpPr>
          <p:cNvPr id="66635" name="Line 212"/>
          <p:cNvSpPr>
            <a:spLocks noChangeShapeType="1"/>
          </p:cNvSpPr>
          <p:nvPr/>
        </p:nvSpPr>
        <p:spPr bwMode="auto">
          <a:xfrm>
            <a:off x="1123950" y="1947863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36" name="Line 213"/>
          <p:cNvSpPr>
            <a:spLocks noChangeShapeType="1"/>
          </p:cNvSpPr>
          <p:nvPr/>
        </p:nvSpPr>
        <p:spPr bwMode="auto">
          <a:xfrm flipH="1">
            <a:off x="5210175" y="1947863"/>
            <a:ext cx="476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37" name="Rectangle 214"/>
          <p:cNvSpPr>
            <a:spLocks noChangeArrowheads="1"/>
          </p:cNvSpPr>
          <p:nvPr/>
        </p:nvSpPr>
        <p:spPr bwMode="auto">
          <a:xfrm>
            <a:off x="952500" y="1871663"/>
            <a:ext cx="190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66638" name="Line 215"/>
          <p:cNvSpPr>
            <a:spLocks noChangeShapeType="1"/>
          </p:cNvSpPr>
          <p:nvPr/>
        </p:nvSpPr>
        <p:spPr bwMode="auto">
          <a:xfrm>
            <a:off x="1123950" y="1947863"/>
            <a:ext cx="41338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39" name="Line 216"/>
          <p:cNvSpPr>
            <a:spLocks noChangeShapeType="1"/>
          </p:cNvSpPr>
          <p:nvPr/>
        </p:nvSpPr>
        <p:spPr bwMode="auto">
          <a:xfrm>
            <a:off x="1123950" y="5205413"/>
            <a:ext cx="413385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40" name="Line 217"/>
          <p:cNvSpPr>
            <a:spLocks noChangeShapeType="1"/>
          </p:cNvSpPr>
          <p:nvPr/>
        </p:nvSpPr>
        <p:spPr bwMode="auto">
          <a:xfrm flipV="1">
            <a:off x="5257800" y="1947863"/>
            <a:ext cx="1588" cy="3257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41" name="Line 218"/>
          <p:cNvSpPr>
            <a:spLocks noChangeShapeType="1"/>
          </p:cNvSpPr>
          <p:nvPr/>
        </p:nvSpPr>
        <p:spPr bwMode="auto">
          <a:xfrm flipV="1">
            <a:off x="1123950" y="1947863"/>
            <a:ext cx="1588" cy="3257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307" name="Freeform 219"/>
          <p:cNvSpPr>
            <a:spLocks/>
          </p:cNvSpPr>
          <p:nvPr/>
        </p:nvSpPr>
        <p:spPr bwMode="auto">
          <a:xfrm>
            <a:off x="1200150" y="2605088"/>
            <a:ext cx="4057650" cy="2371725"/>
          </a:xfrm>
          <a:custGeom>
            <a:avLst/>
            <a:gdLst>
              <a:gd name="T0" fmla="*/ 0 w 2556"/>
              <a:gd name="T1" fmla="*/ 2371725 h 1494"/>
              <a:gd name="T2" fmla="*/ 85725 w 2556"/>
              <a:gd name="T3" fmla="*/ 123825 h 1494"/>
              <a:gd name="T4" fmla="*/ 171450 w 2556"/>
              <a:gd name="T5" fmla="*/ 38100 h 1494"/>
              <a:gd name="T6" fmla="*/ 247650 w 2556"/>
              <a:gd name="T7" fmla="*/ 19050 h 1494"/>
              <a:gd name="T8" fmla="*/ 333375 w 2556"/>
              <a:gd name="T9" fmla="*/ 9525 h 1494"/>
              <a:gd name="T10" fmla="*/ 419100 w 2556"/>
              <a:gd name="T11" fmla="*/ 9525 h 1494"/>
              <a:gd name="T12" fmla="*/ 495300 w 2556"/>
              <a:gd name="T13" fmla="*/ 0 h 1494"/>
              <a:gd name="T14" fmla="*/ 581025 w 2556"/>
              <a:gd name="T15" fmla="*/ 0 h 1494"/>
              <a:gd name="T16" fmla="*/ 666750 w 2556"/>
              <a:gd name="T17" fmla="*/ 0 h 1494"/>
              <a:gd name="T18" fmla="*/ 742950 w 2556"/>
              <a:gd name="T19" fmla="*/ 0 h 1494"/>
              <a:gd name="T20" fmla="*/ 828675 w 2556"/>
              <a:gd name="T21" fmla="*/ 0 h 1494"/>
              <a:gd name="T22" fmla="*/ 914400 w 2556"/>
              <a:gd name="T23" fmla="*/ 0 h 1494"/>
              <a:gd name="T24" fmla="*/ 990600 w 2556"/>
              <a:gd name="T25" fmla="*/ 0 h 1494"/>
              <a:gd name="T26" fmla="*/ 1076325 w 2556"/>
              <a:gd name="T27" fmla="*/ 0 h 1494"/>
              <a:gd name="T28" fmla="*/ 1162050 w 2556"/>
              <a:gd name="T29" fmla="*/ 0 h 1494"/>
              <a:gd name="T30" fmla="*/ 1238250 w 2556"/>
              <a:gd name="T31" fmla="*/ 0 h 1494"/>
              <a:gd name="T32" fmla="*/ 1323975 w 2556"/>
              <a:gd name="T33" fmla="*/ 0 h 1494"/>
              <a:gd name="T34" fmla="*/ 1409700 w 2556"/>
              <a:gd name="T35" fmla="*/ 0 h 1494"/>
              <a:gd name="T36" fmla="*/ 1485900 w 2556"/>
              <a:gd name="T37" fmla="*/ 0 h 1494"/>
              <a:gd name="T38" fmla="*/ 1571625 w 2556"/>
              <a:gd name="T39" fmla="*/ 0 h 1494"/>
              <a:gd name="T40" fmla="*/ 1657350 w 2556"/>
              <a:gd name="T41" fmla="*/ 0 h 1494"/>
              <a:gd name="T42" fmla="*/ 1733550 w 2556"/>
              <a:gd name="T43" fmla="*/ 0 h 1494"/>
              <a:gd name="T44" fmla="*/ 1819275 w 2556"/>
              <a:gd name="T45" fmla="*/ 0 h 1494"/>
              <a:gd name="T46" fmla="*/ 1905000 w 2556"/>
              <a:gd name="T47" fmla="*/ 0 h 1494"/>
              <a:gd name="T48" fmla="*/ 1990725 w 2556"/>
              <a:gd name="T49" fmla="*/ 0 h 1494"/>
              <a:gd name="T50" fmla="*/ 2066925 w 2556"/>
              <a:gd name="T51" fmla="*/ 0 h 1494"/>
              <a:gd name="T52" fmla="*/ 2152650 w 2556"/>
              <a:gd name="T53" fmla="*/ 0 h 1494"/>
              <a:gd name="T54" fmla="*/ 2238375 w 2556"/>
              <a:gd name="T55" fmla="*/ 0 h 1494"/>
              <a:gd name="T56" fmla="*/ 2314575 w 2556"/>
              <a:gd name="T57" fmla="*/ 0 h 1494"/>
              <a:gd name="T58" fmla="*/ 2400300 w 2556"/>
              <a:gd name="T59" fmla="*/ 0 h 1494"/>
              <a:gd name="T60" fmla="*/ 2486025 w 2556"/>
              <a:gd name="T61" fmla="*/ 0 h 1494"/>
              <a:gd name="T62" fmla="*/ 2562225 w 2556"/>
              <a:gd name="T63" fmla="*/ 0 h 1494"/>
              <a:gd name="T64" fmla="*/ 2647950 w 2556"/>
              <a:gd name="T65" fmla="*/ 0 h 1494"/>
              <a:gd name="T66" fmla="*/ 2733675 w 2556"/>
              <a:gd name="T67" fmla="*/ 0 h 1494"/>
              <a:gd name="T68" fmla="*/ 2809875 w 2556"/>
              <a:gd name="T69" fmla="*/ 0 h 1494"/>
              <a:gd name="T70" fmla="*/ 2895600 w 2556"/>
              <a:gd name="T71" fmla="*/ 0 h 1494"/>
              <a:gd name="T72" fmla="*/ 2981325 w 2556"/>
              <a:gd name="T73" fmla="*/ 0 h 1494"/>
              <a:gd name="T74" fmla="*/ 3057525 w 2556"/>
              <a:gd name="T75" fmla="*/ 0 h 1494"/>
              <a:gd name="T76" fmla="*/ 3143250 w 2556"/>
              <a:gd name="T77" fmla="*/ 0 h 1494"/>
              <a:gd name="T78" fmla="*/ 3228975 w 2556"/>
              <a:gd name="T79" fmla="*/ 0 h 1494"/>
              <a:gd name="T80" fmla="*/ 3305175 w 2556"/>
              <a:gd name="T81" fmla="*/ 0 h 1494"/>
              <a:gd name="T82" fmla="*/ 3390900 w 2556"/>
              <a:gd name="T83" fmla="*/ 0 h 1494"/>
              <a:gd name="T84" fmla="*/ 3476625 w 2556"/>
              <a:gd name="T85" fmla="*/ 0 h 1494"/>
              <a:gd name="T86" fmla="*/ 3552825 w 2556"/>
              <a:gd name="T87" fmla="*/ 0 h 1494"/>
              <a:gd name="T88" fmla="*/ 3638550 w 2556"/>
              <a:gd name="T89" fmla="*/ 0 h 1494"/>
              <a:gd name="T90" fmla="*/ 3724275 w 2556"/>
              <a:gd name="T91" fmla="*/ 0 h 1494"/>
              <a:gd name="T92" fmla="*/ 3800475 w 2556"/>
              <a:gd name="T93" fmla="*/ 0 h 1494"/>
              <a:gd name="T94" fmla="*/ 3886200 w 2556"/>
              <a:gd name="T95" fmla="*/ 0 h 1494"/>
              <a:gd name="T96" fmla="*/ 3971925 w 2556"/>
              <a:gd name="T97" fmla="*/ 0 h 1494"/>
              <a:gd name="T98" fmla="*/ 4057650 w 2556"/>
              <a:gd name="T99" fmla="*/ 0 h 1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556"/>
              <a:gd name="T151" fmla="*/ 0 h 1494"/>
              <a:gd name="T152" fmla="*/ 2556 w 2556"/>
              <a:gd name="T153" fmla="*/ 1494 h 1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556" h="1494">
                <a:moveTo>
                  <a:pt x="0" y="1494"/>
                </a:moveTo>
                <a:lnTo>
                  <a:pt x="54" y="78"/>
                </a:lnTo>
                <a:lnTo>
                  <a:pt x="108" y="24"/>
                </a:lnTo>
                <a:lnTo>
                  <a:pt x="156" y="12"/>
                </a:lnTo>
                <a:lnTo>
                  <a:pt x="210" y="6"/>
                </a:lnTo>
                <a:lnTo>
                  <a:pt x="264" y="6"/>
                </a:lnTo>
                <a:lnTo>
                  <a:pt x="312" y="0"/>
                </a:lnTo>
                <a:lnTo>
                  <a:pt x="366" y="0"/>
                </a:lnTo>
                <a:lnTo>
                  <a:pt x="420" y="0"/>
                </a:lnTo>
                <a:lnTo>
                  <a:pt x="468" y="0"/>
                </a:lnTo>
                <a:lnTo>
                  <a:pt x="522" y="0"/>
                </a:lnTo>
                <a:lnTo>
                  <a:pt x="576" y="0"/>
                </a:lnTo>
                <a:lnTo>
                  <a:pt x="624" y="0"/>
                </a:lnTo>
                <a:lnTo>
                  <a:pt x="678" y="0"/>
                </a:lnTo>
                <a:lnTo>
                  <a:pt x="732" y="0"/>
                </a:lnTo>
                <a:lnTo>
                  <a:pt x="780" y="0"/>
                </a:lnTo>
                <a:lnTo>
                  <a:pt x="834" y="0"/>
                </a:lnTo>
                <a:lnTo>
                  <a:pt x="888" y="0"/>
                </a:lnTo>
                <a:lnTo>
                  <a:pt x="936" y="0"/>
                </a:lnTo>
                <a:lnTo>
                  <a:pt x="990" y="0"/>
                </a:lnTo>
                <a:lnTo>
                  <a:pt x="1044" y="0"/>
                </a:lnTo>
                <a:lnTo>
                  <a:pt x="1092" y="0"/>
                </a:lnTo>
                <a:lnTo>
                  <a:pt x="1146" y="0"/>
                </a:lnTo>
                <a:lnTo>
                  <a:pt x="1200" y="0"/>
                </a:lnTo>
                <a:lnTo>
                  <a:pt x="1254" y="0"/>
                </a:lnTo>
                <a:lnTo>
                  <a:pt x="1302" y="0"/>
                </a:lnTo>
                <a:lnTo>
                  <a:pt x="1356" y="0"/>
                </a:lnTo>
                <a:lnTo>
                  <a:pt x="1410" y="0"/>
                </a:lnTo>
                <a:lnTo>
                  <a:pt x="1458" y="0"/>
                </a:lnTo>
                <a:lnTo>
                  <a:pt x="1512" y="0"/>
                </a:lnTo>
                <a:lnTo>
                  <a:pt x="1566" y="0"/>
                </a:lnTo>
                <a:lnTo>
                  <a:pt x="1614" y="0"/>
                </a:lnTo>
                <a:lnTo>
                  <a:pt x="1668" y="0"/>
                </a:lnTo>
                <a:lnTo>
                  <a:pt x="1722" y="0"/>
                </a:lnTo>
                <a:lnTo>
                  <a:pt x="1770" y="0"/>
                </a:lnTo>
                <a:lnTo>
                  <a:pt x="1824" y="0"/>
                </a:lnTo>
                <a:lnTo>
                  <a:pt x="1878" y="0"/>
                </a:lnTo>
                <a:lnTo>
                  <a:pt x="1926" y="0"/>
                </a:lnTo>
                <a:lnTo>
                  <a:pt x="1980" y="0"/>
                </a:lnTo>
                <a:lnTo>
                  <a:pt x="2034" y="0"/>
                </a:lnTo>
                <a:lnTo>
                  <a:pt x="2082" y="0"/>
                </a:lnTo>
                <a:lnTo>
                  <a:pt x="2136" y="0"/>
                </a:lnTo>
                <a:lnTo>
                  <a:pt x="2190" y="0"/>
                </a:lnTo>
                <a:lnTo>
                  <a:pt x="2238" y="0"/>
                </a:lnTo>
                <a:lnTo>
                  <a:pt x="2292" y="0"/>
                </a:lnTo>
                <a:lnTo>
                  <a:pt x="2346" y="0"/>
                </a:lnTo>
                <a:lnTo>
                  <a:pt x="2394" y="0"/>
                </a:lnTo>
                <a:lnTo>
                  <a:pt x="2448" y="0"/>
                </a:lnTo>
                <a:lnTo>
                  <a:pt x="2502" y="0"/>
                </a:lnTo>
                <a:lnTo>
                  <a:pt x="2556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9308" name="Freeform 220"/>
          <p:cNvSpPr>
            <a:spLocks/>
          </p:cNvSpPr>
          <p:nvPr/>
        </p:nvSpPr>
        <p:spPr bwMode="auto">
          <a:xfrm>
            <a:off x="1200150" y="2938463"/>
            <a:ext cx="4057650" cy="2038350"/>
          </a:xfrm>
          <a:custGeom>
            <a:avLst/>
            <a:gdLst>
              <a:gd name="T0" fmla="*/ 0 w 2556"/>
              <a:gd name="T1" fmla="*/ 2038350 h 1284"/>
              <a:gd name="T2" fmla="*/ 85725 w 2556"/>
              <a:gd name="T3" fmla="*/ 1914525 h 1284"/>
              <a:gd name="T4" fmla="*/ 171450 w 2556"/>
              <a:gd name="T5" fmla="*/ 1247775 h 1284"/>
              <a:gd name="T6" fmla="*/ 247650 w 2556"/>
              <a:gd name="T7" fmla="*/ 838200 h 1284"/>
              <a:gd name="T8" fmla="*/ 333375 w 2556"/>
              <a:gd name="T9" fmla="*/ 581025 h 1284"/>
              <a:gd name="T10" fmla="*/ 419100 w 2556"/>
              <a:gd name="T11" fmla="*/ 600075 h 1284"/>
              <a:gd name="T12" fmla="*/ 495300 w 2556"/>
              <a:gd name="T13" fmla="*/ 581025 h 1284"/>
              <a:gd name="T14" fmla="*/ 581025 w 2556"/>
              <a:gd name="T15" fmla="*/ 476250 h 1284"/>
              <a:gd name="T16" fmla="*/ 666750 w 2556"/>
              <a:gd name="T17" fmla="*/ 342900 h 1284"/>
              <a:gd name="T18" fmla="*/ 742950 w 2556"/>
              <a:gd name="T19" fmla="*/ 257175 h 1284"/>
              <a:gd name="T20" fmla="*/ 828675 w 2556"/>
              <a:gd name="T21" fmla="*/ 171450 h 1284"/>
              <a:gd name="T22" fmla="*/ 914400 w 2556"/>
              <a:gd name="T23" fmla="*/ 104775 h 1284"/>
              <a:gd name="T24" fmla="*/ 990600 w 2556"/>
              <a:gd name="T25" fmla="*/ 200025 h 1284"/>
              <a:gd name="T26" fmla="*/ 1076325 w 2556"/>
              <a:gd name="T27" fmla="*/ 133350 h 1284"/>
              <a:gd name="T28" fmla="*/ 1162050 w 2556"/>
              <a:gd name="T29" fmla="*/ 66675 h 1284"/>
              <a:gd name="T30" fmla="*/ 1238250 w 2556"/>
              <a:gd name="T31" fmla="*/ 19050 h 1284"/>
              <a:gd name="T32" fmla="*/ 1323975 w 2556"/>
              <a:gd name="T33" fmla="*/ 95250 h 1284"/>
              <a:gd name="T34" fmla="*/ 1409700 w 2556"/>
              <a:gd name="T35" fmla="*/ 47625 h 1284"/>
              <a:gd name="T36" fmla="*/ 1485900 w 2556"/>
              <a:gd name="T37" fmla="*/ 0 h 1284"/>
              <a:gd name="T38" fmla="*/ 1571625 w 2556"/>
              <a:gd name="T39" fmla="*/ 76200 h 1284"/>
              <a:gd name="T40" fmla="*/ 1657350 w 2556"/>
              <a:gd name="T41" fmla="*/ 142875 h 1284"/>
              <a:gd name="T42" fmla="*/ 1733550 w 2556"/>
              <a:gd name="T43" fmla="*/ 95250 h 1284"/>
              <a:gd name="T44" fmla="*/ 1819275 w 2556"/>
              <a:gd name="T45" fmla="*/ 152400 h 1284"/>
              <a:gd name="T46" fmla="*/ 1905000 w 2556"/>
              <a:gd name="T47" fmla="*/ 114300 h 1284"/>
              <a:gd name="T48" fmla="*/ 1990725 w 2556"/>
              <a:gd name="T49" fmla="*/ 161925 h 1284"/>
              <a:gd name="T50" fmla="*/ 2066925 w 2556"/>
              <a:gd name="T51" fmla="*/ 123825 h 1284"/>
              <a:gd name="T52" fmla="*/ 2152650 w 2556"/>
              <a:gd name="T53" fmla="*/ 66675 h 1284"/>
              <a:gd name="T54" fmla="*/ 2238375 w 2556"/>
              <a:gd name="T55" fmla="*/ 133350 h 1284"/>
              <a:gd name="T56" fmla="*/ 2314575 w 2556"/>
              <a:gd name="T57" fmla="*/ 85725 h 1284"/>
              <a:gd name="T58" fmla="*/ 2400300 w 2556"/>
              <a:gd name="T59" fmla="*/ 142875 h 1284"/>
              <a:gd name="T60" fmla="*/ 2486025 w 2556"/>
              <a:gd name="T61" fmla="*/ 161925 h 1284"/>
              <a:gd name="T62" fmla="*/ 2562225 w 2556"/>
              <a:gd name="T63" fmla="*/ 142875 h 1284"/>
              <a:gd name="T64" fmla="*/ 2647950 w 2556"/>
              <a:gd name="T65" fmla="*/ 95250 h 1284"/>
              <a:gd name="T66" fmla="*/ 2733675 w 2556"/>
              <a:gd name="T67" fmla="*/ 38100 h 1284"/>
              <a:gd name="T68" fmla="*/ 2809875 w 2556"/>
              <a:gd name="T69" fmla="*/ 114300 h 1284"/>
              <a:gd name="T70" fmla="*/ 2895600 w 2556"/>
              <a:gd name="T71" fmla="*/ 57150 h 1284"/>
              <a:gd name="T72" fmla="*/ 2981325 w 2556"/>
              <a:gd name="T73" fmla="*/ 133350 h 1284"/>
              <a:gd name="T74" fmla="*/ 3057525 w 2556"/>
              <a:gd name="T75" fmla="*/ 76200 h 1284"/>
              <a:gd name="T76" fmla="*/ 3143250 w 2556"/>
              <a:gd name="T77" fmla="*/ 142875 h 1284"/>
              <a:gd name="T78" fmla="*/ 3228975 w 2556"/>
              <a:gd name="T79" fmla="*/ 161925 h 1284"/>
              <a:gd name="T80" fmla="*/ 3305175 w 2556"/>
              <a:gd name="T81" fmla="*/ 142875 h 1284"/>
              <a:gd name="T82" fmla="*/ 3390900 w 2556"/>
              <a:gd name="T83" fmla="*/ 161925 h 1284"/>
              <a:gd name="T84" fmla="*/ 3476625 w 2556"/>
              <a:gd name="T85" fmla="*/ 152400 h 1284"/>
              <a:gd name="T86" fmla="*/ 3552825 w 2556"/>
              <a:gd name="T87" fmla="*/ 161925 h 1284"/>
              <a:gd name="T88" fmla="*/ 3638550 w 2556"/>
              <a:gd name="T89" fmla="*/ 142875 h 1284"/>
              <a:gd name="T90" fmla="*/ 3724275 w 2556"/>
              <a:gd name="T91" fmla="*/ 85725 h 1284"/>
              <a:gd name="T92" fmla="*/ 3800475 w 2556"/>
              <a:gd name="T93" fmla="*/ 38100 h 1284"/>
              <a:gd name="T94" fmla="*/ 3886200 w 2556"/>
              <a:gd name="T95" fmla="*/ 114300 h 1284"/>
              <a:gd name="T96" fmla="*/ 3971925 w 2556"/>
              <a:gd name="T97" fmla="*/ 57150 h 1284"/>
              <a:gd name="T98" fmla="*/ 4057650 w 2556"/>
              <a:gd name="T99" fmla="*/ 9525 h 128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556"/>
              <a:gd name="T151" fmla="*/ 0 h 1284"/>
              <a:gd name="T152" fmla="*/ 2556 w 2556"/>
              <a:gd name="T153" fmla="*/ 1284 h 128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556" h="1284">
                <a:moveTo>
                  <a:pt x="0" y="1284"/>
                </a:moveTo>
                <a:lnTo>
                  <a:pt x="54" y="1206"/>
                </a:lnTo>
                <a:lnTo>
                  <a:pt x="108" y="786"/>
                </a:lnTo>
                <a:lnTo>
                  <a:pt x="156" y="528"/>
                </a:lnTo>
                <a:lnTo>
                  <a:pt x="210" y="366"/>
                </a:lnTo>
                <a:lnTo>
                  <a:pt x="264" y="378"/>
                </a:lnTo>
                <a:lnTo>
                  <a:pt x="312" y="366"/>
                </a:lnTo>
                <a:lnTo>
                  <a:pt x="366" y="300"/>
                </a:lnTo>
                <a:lnTo>
                  <a:pt x="420" y="216"/>
                </a:lnTo>
                <a:lnTo>
                  <a:pt x="468" y="162"/>
                </a:lnTo>
                <a:lnTo>
                  <a:pt x="522" y="108"/>
                </a:lnTo>
                <a:lnTo>
                  <a:pt x="576" y="66"/>
                </a:lnTo>
                <a:lnTo>
                  <a:pt x="624" y="126"/>
                </a:lnTo>
                <a:lnTo>
                  <a:pt x="678" y="84"/>
                </a:lnTo>
                <a:lnTo>
                  <a:pt x="732" y="42"/>
                </a:lnTo>
                <a:lnTo>
                  <a:pt x="780" y="12"/>
                </a:lnTo>
                <a:lnTo>
                  <a:pt x="834" y="60"/>
                </a:lnTo>
                <a:lnTo>
                  <a:pt x="888" y="30"/>
                </a:lnTo>
                <a:lnTo>
                  <a:pt x="936" y="0"/>
                </a:lnTo>
                <a:lnTo>
                  <a:pt x="990" y="48"/>
                </a:lnTo>
                <a:lnTo>
                  <a:pt x="1044" y="90"/>
                </a:lnTo>
                <a:lnTo>
                  <a:pt x="1092" y="60"/>
                </a:lnTo>
                <a:lnTo>
                  <a:pt x="1146" y="96"/>
                </a:lnTo>
                <a:lnTo>
                  <a:pt x="1200" y="72"/>
                </a:lnTo>
                <a:lnTo>
                  <a:pt x="1254" y="102"/>
                </a:lnTo>
                <a:lnTo>
                  <a:pt x="1302" y="78"/>
                </a:lnTo>
                <a:lnTo>
                  <a:pt x="1356" y="42"/>
                </a:lnTo>
                <a:lnTo>
                  <a:pt x="1410" y="84"/>
                </a:lnTo>
                <a:lnTo>
                  <a:pt x="1458" y="54"/>
                </a:lnTo>
                <a:lnTo>
                  <a:pt x="1512" y="90"/>
                </a:lnTo>
                <a:lnTo>
                  <a:pt x="1566" y="102"/>
                </a:lnTo>
                <a:lnTo>
                  <a:pt x="1614" y="90"/>
                </a:lnTo>
                <a:lnTo>
                  <a:pt x="1668" y="60"/>
                </a:lnTo>
                <a:lnTo>
                  <a:pt x="1722" y="24"/>
                </a:lnTo>
                <a:lnTo>
                  <a:pt x="1770" y="72"/>
                </a:lnTo>
                <a:lnTo>
                  <a:pt x="1824" y="36"/>
                </a:lnTo>
                <a:lnTo>
                  <a:pt x="1878" y="84"/>
                </a:lnTo>
                <a:lnTo>
                  <a:pt x="1926" y="48"/>
                </a:lnTo>
                <a:lnTo>
                  <a:pt x="1980" y="90"/>
                </a:lnTo>
                <a:lnTo>
                  <a:pt x="2034" y="102"/>
                </a:lnTo>
                <a:lnTo>
                  <a:pt x="2082" y="90"/>
                </a:lnTo>
                <a:lnTo>
                  <a:pt x="2136" y="102"/>
                </a:lnTo>
                <a:lnTo>
                  <a:pt x="2190" y="96"/>
                </a:lnTo>
                <a:lnTo>
                  <a:pt x="2238" y="102"/>
                </a:lnTo>
                <a:lnTo>
                  <a:pt x="2292" y="90"/>
                </a:lnTo>
                <a:lnTo>
                  <a:pt x="2346" y="54"/>
                </a:lnTo>
                <a:lnTo>
                  <a:pt x="2394" y="24"/>
                </a:lnTo>
                <a:lnTo>
                  <a:pt x="2448" y="72"/>
                </a:lnTo>
                <a:lnTo>
                  <a:pt x="2502" y="36"/>
                </a:lnTo>
                <a:lnTo>
                  <a:pt x="2556" y="6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9309" name="Line 221"/>
          <p:cNvSpPr>
            <a:spLocks noChangeShapeType="1"/>
          </p:cNvSpPr>
          <p:nvPr/>
        </p:nvSpPr>
        <p:spPr bwMode="auto">
          <a:xfrm>
            <a:off x="1200150" y="4995863"/>
            <a:ext cx="405765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45" name="Line 222"/>
          <p:cNvSpPr>
            <a:spLocks noChangeShapeType="1"/>
          </p:cNvSpPr>
          <p:nvPr/>
        </p:nvSpPr>
        <p:spPr bwMode="auto">
          <a:xfrm>
            <a:off x="1200150" y="2205038"/>
            <a:ext cx="4057650" cy="1587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46" name="Rectangle 223"/>
          <p:cNvSpPr>
            <a:spLocks noChangeArrowheads="1"/>
          </p:cNvSpPr>
          <p:nvPr/>
        </p:nvSpPr>
        <p:spPr bwMode="auto">
          <a:xfrm rot="-5400000">
            <a:off x="-426244" y="3305970"/>
            <a:ext cx="18700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32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SINR (dB)</a:t>
            </a:r>
            <a:endParaRPr lang="zh-TW" altLang="zh-TW" sz="7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6647" name="Rectangle 224"/>
          <p:cNvSpPr>
            <a:spLocks noChangeArrowheads="1"/>
          </p:cNvSpPr>
          <p:nvPr/>
        </p:nvSpPr>
        <p:spPr bwMode="auto">
          <a:xfrm>
            <a:off x="2127250" y="5395913"/>
            <a:ext cx="21590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2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# of iterations</a:t>
            </a:r>
            <a:endParaRPr lang="zh-TW" altLang="zh-TW" sz="6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6648" name="Rectangle 225"/>
          <p:cNvSpPr>
            <a:spLocks noChangeArrowheads="1"/>
          </p:cNvSpPr>
          <p:nvPr/>
        </p:nvSpPr>
        <p:spPr bwMode="auto">
          <a:xfrm>
            <a:off x="1104900" y="5138738"/>
            <a:ext cx="95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66649" name="Rectangle 226"/>
          <p:cNvSpPr>
            <a:spLocks noChangeArrowheads="1"/>
          </p:cNvSpPr>
          <p:nvPr/>
        </p:nvSpPr>
        <p:spPr bwMode="auto">
          <a:xfrm>
            <a:off x="5248275" y="1871663"/>
            <a:ext cx="95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0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66650" name="Rectangle 93"/>
          <p:cNvSpPr>
            <a:spLocks noChangeArrowheads="1"/>
          </p:cNvSpPr>
          <p:nvPr/>
        </p:nvSpPr>
        <p:spPr bwMode="auto">
          <a:xfrm>
            <a:off x="5813425" y="3995738"/>
            <a:ext cx="1733550" cy="933450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63" name="Rectangle 104"/>
          <p:cNvSpPr>
            <a:spLocks noChangeArrowheads="1"/>
          </p:cNvSpPr>
          <p:nvPr/>
        </p:nvSpPr>
        <p:spPr bwMode="auto">
          <a:xfrm>
            <a:off x="6308725" y="3709988"/>
            <a:ext cx="9874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Proposed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Line 105"/>
          <p:cNvSpPr>
            <a:spLocks noChangeShapeType="1"/>
          </p:cNvSpPr>
          <p:nvPr/>
        </p:nvSpPr>
        <p:spPr bwMode="auto">
          <a:xfrm>
            <a:off x="5889625" y="3852863"/>
            <a:ext cx="3810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5" name="Rectangle 106"/>
          <p:cNvSpPr>
            <a:spLocks noChangeArrowheads="1"/>
          </p:cNvSpPr>
          <p:nvPr/>
        </p:nvSpPr>
        <p:spPr bwMode="auto">
          <a:xfrm>
            <a:off x="6308725" y="4138613"/>
            <a:ext cx="2576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Method in </a:t>
            </a:r>
            <a:r>
              <a:rPr lang="en-US" altLang="zh-TW" sz="1800" i="0">
                <a:latin typeface="Arial" pitchFamily="34" charset="0"/>
                <a:ea typeface="新細明體" pitchFamily="18" charset="-120"/>
                <a:cs typeface="Arial" pitchFamily="34" charset="0"/>
              </a:rPr>
              <a:t>[Pillai et al. 03]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Line 107"/>
          <p:cNvSpPr>
            <a:spLocks noChangeShapeType="1"/>
          </p:cNvSpPr>
          <p:nvPr/>
        </p:nvSpPr>
        <p:spPr bwMode="auto">
          <a:xfrm>
            <a:off x="5889625" y="4270375"/>
            <a:ext cx="38100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7" name="Rectangle 108"/>
          <p:cNvSpPr>
            <a:spLocks noChangeArrowheads="1"/>
          </p:cNvSpPr>
          <p:nvPr/>
        </p:nvSpPr>
        <p:spPr bwMode="auto">
          <a:xfrm>
            <a:off x="6308725" y="4567238"/>
            <a:ext cx="24622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LFM</a:t>
            </a:r>
            <a:r>
              <a:rPr lang="en-US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(Linear Frequency </a:t>
            </a:r>
          </a:p>
          <a:p>
            <a:r>
              <a:rPr lang="en-US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Modulation)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Line 109"/>
          <p:cNvSpPr>
            <a:spLocks noChangeShapeType="1"/>
          </p:cNvSpPr>
          <p:nvPr/>
        </p:nvSpPr>
        <p:spPr bwMode="auto">
          <a:xfrm>
            <a:off x="5889625" y="4699000"/>
            <a:ext cx="381000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57" name="Rectangle 110"/>
          <p:cNvSpPr>
            <a:spLocks noChangeArrowheads="1"/>
          </p:cNvSpPr>
          <p:nvPr/>
        </p:nvSpPr>
        <p:spPr bwMode="auto">
          <a:xfrm>
            <a:off x="6308725" y="3281363"/>
            <a:ext cx="21923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Matched Filter Bound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6658" name="Line 111"/>
          <p:cNvSpPr>
            <a:spLocks noChangeShapeType="1"/>
          </p:cNvSpPr>
          <p:nvPr/>
        </p:nvSpPr>
        <p:spPr bwMode="auto">
          <a:xfrm>
            <a:off x="5889625" y="3422650"/>
            <a:ext cx="381000" cy="1588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659" name="文字方塊 272"/>
          <p:cNvSpPr txBox="1">
            <a:spLocks noChangeArrowheads="1"/>
          </p:cNvSpPr>
          <p:nvPr/>
        </p:nvSpPr>
        <p:spPr bwMode="auto">
          <a:xfrm>
            <a:off x="5857875" y="1533525"/>
            <a:ext cx="21447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Parameters</a:t>
            </a:r>
            <a:b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 of transmitters: 2</a:t>
            </a:r>
          </a:p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 of receivers: 2</a:t>
            </a:r>
          </a:p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Randomly generated </a:t>
            </a:r>
          </a:p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impulse response</a:t>
            </a:r>
            <a:endParaRPr lang="zh-TW" altLang="en-US" sz="1600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307" grpId="0" animBg="1"/>
      <p:bldP spid="89308" grpId="0" animBg="1"/>
      <p:bldP spid="89309" grpId="0" animBg="1"/>
      <p:bldP spid="263" grpId="0"/>
      <p:bldP spid="264" grpId="0" animBg="1"/>
      <p:bldP spid="265" grpId="0"/>
      <p:bldP spid="266" grpId="0" animBg="1"/>
      <p:bldP spid="267" grpId="0"/>
      <p:bldP spid="26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Numerical Examples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75D145-A0C2-493C-8DCC-2B6023CA675C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  <p:sp>
        <p:nvSpPr>
          <p:cNvPr id="67588" name="頁尾版面配置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7589" name="Rectangle 119"/>
          <p:cNvSpPr>
            <a:spLocks noChangeArrowheads="1"/>
          </p:cNvSpPr>
          <p:nvPr/>
        </p:nvSpPr>
        <p:spPr bwMode="auto">
          <a:xfrm>
            <a:off x="957263" y="1638300"/>
            <a:ext cx="4703762" cy="3649663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7590" name="Line 120"/>
          <p:cNvSpPr>
            <a:spLocks noChangeShapeType="1"/>
          </p:cNvSpPr>
          <p:nvPr/>
        </p:nvSpPr>
        <p:spPr bwMode="auto">
          <a:xfrm>
            <a:off x="957263" y="1638300"/>
            <a:ext cx="47037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1" name="Line 121"/>
          <p:cNvSpPr>
            <a:spLocks noChangeShapeType="1"/>
          </p:cNvSpPr>
          <p:nvPr/>
        </p:nvSpPr>
        <p:spPr bwMode="auto">
          <a:xfrm>
            <a:off x="957263" y="5287963"/>
            <a:ext cx="4703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2" name="Line 122"/>
          <p:cNvSpPr>
            <a:spLocks noChangeShapeType="1"/>
          </p:cNvSpPr>
          <p:nvPr/>
        </p:nvSpPr>
        <p:spPr bwMode="auto">
          <a:xfrm flipV="1">
            <a:off x="5661025" y="1638300"/>
            <a:ext cx="1588" cy="36496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3" name="Line 123"/>
          <p:cNvSpPr>
            <a:spLocks noChangeShapeType="1"/>
          </p:cNvSpPr>
          <p:nvPr/>
        </p:nvSpPr>
        <p:spPr bwMode="auto">
          <a:xfrm flipV="1">
            <a:off x="957263" y="1638300"/>
            <a:ext cx="1587" cy="36496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4" name="Line 124"/>
          <p:cNvSpPr>
            <a:spLocks noChangeShapeType="1"/>
          </p:cNvSpPr>
          <p:nvPr/>
        </p:nvSpPr>
        <p:spPr bwMode="auto">
          <a:xfrm>
            <a:off x="957263" y="5287963"/>
            <a:ext cx="4703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5" name="Line 125"/>
          <p:cNvSpPr>
            <a:spLocks noChangeShapeType="1"/>
          </p:cNvSpPr>
          <p:nvPr/>
        </p:nvSpPr>
        <p:spPr bwMode="auto">
          <a:xfrm flipV="1">
            <a:off x="957263" y="1638300"/>
            <a:ext cx="1587" cy="36496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6" name="Line 126"/>
          <p:cNvSpPr>
            <a:spLocks noChangeShapeType="1"/>
          </p:cNvSpPr>
          <p:nvPr/>
        </p:nvSpPr>
        <p:spPr bwMode="auto">
          <a:xfrm flipV="1">
            <a:off x="957263" y="5238750"/>
            <a:ext cx="1587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7" name="Line 127"/>
          <p:cNvSpPr>
            <a:spLocks noChangeShapeType="1"/>
          </p:cNvSpPr>
          <p:nvPr/>
        </p:nvSpPr>
        <p:spPr bwMode="auto">
          <a:xfrm>
            <a:off x="957263" y="1638300"/>
            <a:ext cx="1587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598" name="Rectangle 128"/>
          <p:cNvSpPr>
            <a:spLocks noChangeArrowheads="1"/>
          </p:cNvSpPr>
          <p:nvPr/>
        </p:nvSpPr>
        <p:spPr bwMode="auto">
          <a:xfrm>
            <a:off x="866775" y="5313363"/>
            <a:ext cx="215900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-10</a:t>
            </a:r>
            <a:endParaRPr lang="zh-TW" altLang="zh-TW"/>
          </a:p>
        </p:txBody>
      </p:sp>
      <p:sp>
        <p:nvSpPr>
          <p:cNvPr id="67599" name="Line 129"/>
          <p:cNvSpPr>
            <a:spLocks noChangeShapeType="1"/>
          </p:cNvSpPr>
          <p:nvPr/>
        </p:nvSpPr>
        <p:spPr bwMode="auto">
          <a:xfrm flipV="1">
            <a:off x="1422400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0" name="Line 130"/>
          <p:cNvSpPr>
            <a:spLocks noChangeShapeType="1"/>
          </p:cNvSpPr>
          <p:nvPr/>
        </p:nvSpPr>
        <p:spPr bwMode="auto">
          <a:xfrm>
            <a:off x="1422400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1" name="Rectangle 131"/>
          <p:cNvSpPr>
            <a:spLocks noChangeArrowheads="1"/>
          </p:cNvSpPr>
          <p:nvPr/>
        </p:nvSpPr>
        <p:spPr bwMode="auto">
          <a:xfrm>
            <a:off x="1363663" y="5313363"/>
            <a:ext cx="1492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-5</a:t>
            </a:r>
            <a:endParaRPr lang="zh-TW" altLang="zh-TW"/>
          </a:p>
        </p:txBody>
      </p:sp>
      <p:sp>
        <p:nvSpPr>
          <p:cNvPr id="67602" name="Line 132"/>
          <p:cNvSpPr>
            <a:spLocks noChangeShapeType="1"/>
          </p:cNvSpPr>
          <p:nvPr/>
        </p:nvSpPr>
        <p:spPr bwMode="auto">
          <a:xfrm flipV="1">
            <a:off x="1895475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Line 133"/>
          <p:cNvSpPr>
            <a:spLocks noChangeShapeType="1"/>
          </p:cNvSpPr>
          <p:nvPr/>
        </p:nvSpPr>
        <p:spPr bwMode="auto">
          <a:xfrm>
            <a:off x="1895475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4" name="Rectangle 134"/>
          <p:cNvSpPr>
            <a:spLocks noChangeArrowheads="1"/>
          </p:cNvSpPr>
          <p:nvPr/>
        </p:nvSpPr>
        <p:spPr bwMode="auto">
          <a:xfrm>
            <a:off x="1870075" y="5313363"/>
            <a:ext cx="115888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67605" name="Line 135"/>
          <p:cNvSpPr>
            <a:spLocks noChangeShapeType="1"/>
          </p:cNvSpPr>
          <p:nvPr/>
        </p:nvSpPr>
        <p:spPr bwMode="auto">
          <a:xfrm flipV="1">
            <a:off x="2368550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6" name="Line 136"/>
          <p:cNvSpPr>
            <a:spLocks noChangeShapeType="1"/>
          </p:cNvSpPr>
          <p:nvPr/>
        </p:nvSpPr>
        <p:spPr bwMode="auto">
          <a:xfrm>
            <a:off x="2368550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7" name="Rectangle 137"/>
          <p:cNvSpPr>
            <a:spLocks noChangeArrowheads="1"/>
          </p:cNvSpPr>
          <p:nvPr/>
        </p:nvSpPr>
        <p:spPr bwMode="auto">
          <a:xfrm>
            <a:off x="2343150" y="5313363"/>
            <a:ext cx="115888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5</a:t>
            </a:r>
            <a:endParaRPr lang="zh-TW" altLang="zh-TW"/>
          </a:p>
        </p:txBody>
      </p:sp>
      <p:sp>
        <p:nvSpPr>
          <p:cNvPr id="67608" name="Line 138"/>
          <p:cNvSpPr>
            <a:spLocks noChangeShapeType="1"/>
          </p:cNvSpPr>
          <p:nvPr/>
        </p:nvSpPr>
        <p:spPr bwMode="auto">
          <a:xfrm flipV="1">
            <a:off x="2832100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9" name="Line 139"/>
          <p:cNvSpPr>
            <a:spLocks noChangeShapeType="1"/>
          </p:cNvSpPr>
          <p:nvPr/>
        </p:nvSpPr>
        <p:spPr bwMode="auto">
          <a:xfrm>
            <a:off x="2832100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0" name="Rectangle 140"/>
          <p:cNvSpPr>
            <a:spLocks noChangeArrowheads="1"/>
          </p:cNvSpPr>
          <p:nvPr/>
        </p:nvSpPr>
        <p:spPr bwMode="auto">
          <a:xfrm>
            <a:off x="2774950" y="5313363"/>
            <a:ext cx="18256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67611" name="Line 141"/>
          <p:cNvSpPr>
            <a:spLocks noChangeShapeType="1"/>
          </p:cNvSpPr>
          <p:nvPr/>
        </p:nvSpPr>
        <p:spPr bwMode="auto">
          <a:xfrm flipV="1">
            <a:off x="3305175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2" name="Line 142"/>
          <p:cNvSpPr>
            <a:spLocks noChangeShapeType="1"/>
          </p:cNvSpPr>
          <p:nvPr/>
        </p:nvSpPr>
        <p:spPr bwMode="auto">
          <a:xfrm>
            <a:off x="3305175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3" name="Rectangle 143"/>
          <p:cNvSpPr>
            <a:spLocks noChangeArrowheads="1"/>
          </p:cNvSpPr>
          <p:nvPr/>
        </p:nvSpPr>
        <p:spPr bwMode="auto">
          <a:xfrm>
            <a:off x="3248025" y="5313363"/>
            <a:ext cx="18256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15</a:t>
            </a:r>
            <a:endParaRPr lang="zh-TW" altLang="zh-TW"/>
          </a:p>
        </p:txBody>
      </p:sp>
      <p:sp>
        <p:nvSpPr>
          <p:cNvPr id="67614" name="Line 144"/>
          <p:cNvSpPr>
            <a:spLocks noChangeShapeType="1"/>
          </p:cNvSpPr>
          <p:nvPr/>
        </p:nvSpPr>
        <p:spPr bwMode="auto">
          <a:xfrm flipV="1">
            <a:off x="3778250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5" name="Line 145"/>
          <p:cNvSpPr>
            <a:spLocks noChangeShapeType="1"/>
          </p:cNvSpPr>
          <p:nvPr/>
        </p:nvSpPr>
        <p:spPr bwMode="auto">
          <a:xfrm>
            <a:off x="3778250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6" name="Rectangle 146"/>
          <p:cNvSpPr>
            <a:spLocks noChangeArrowheads="1"/>
          </p:cNvSpPr>
          <p:nvPr/>
        </p:nvSpPr>
        <p:spPr bwMode="auto">
          <a:xfrm>
            <a:off x="3719513" y="5313363"/>
            <a:ext cx="182562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67617" name="Line 147"/>
          <p:cNvSpPr>
            <a:spLocks noChangeShapeType="1"/>
          </p:cNvSpPr>
          <p:nvPr/>
        </p:nvSpPr>
        <p:spPr bwMode="auto">
          <a:xfrm flipV="1">
            <a:off x="4243388" y="5238750"/>
            <a:ext cx="1587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8" name="Line 148"/>
          <p:cNvSpPr>
            <a:spLocks noChangeShapeType="1"/>
          </p:cNvSpPr>
          <p:nvPr/>
        </p:nvSpPr>
        <p:spPr bwMode="auto">
          <a:xfrm>
            <a:off x="4243388" y="1638300"/>
            <a:ext cx="1587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19" name="Rectangle 149"/>
          <p:cNvSpPr>
            <a:spLocks noChangeArrowheads="1"/>
          </p:cNvSpPr>
          <p:nvPr/>
        </p:nvSpPr>
        <p:spPr bwMode="auto">
          <a:xfrm>
            <a:off x="4184650" y="5313363"/>
            <a:ext cx="18256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25</a:t>
            </a:r>
            <a:endParaRPr lang="zh-TW" altLang="zh-TW"/>
          </a:p>
        </p:txBody>
      </p:sp>
      <p:sp>
        <p:nvSpPr>
          <p:cNvPr id="67620" name="Line 150"/>
          <p:cNvSpPr>
            <a:spLocks noChangeShapeType="1"/>
          </p:cNvSpPr>
          <p:nvPr/>
        </p:nvSpPr>
        <p:spPr bwMode="auto">
          <a:xfrm flipV="1">
            <a:off x="4716463" y="5238750"/>
            <a:ext cx="1587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21" name="Line 151"/>
          <p:cNvSpPr>
            <a:spLocks noChangeShapeType="1"/>
          </p:cNvSpPr>
          <p:nvPr/>
        </p:nvSpPr>
        <p:spPr bwMode="auto">
          <a:xfrm>
            <a:off x="4716463" y="1638300"/>
            <a:ext cx="1587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22" name="Rectangle 152"/>
          <p:cNvSpPr>
            <a:spLocks noChangeArrowheads="1"/>
          </p:cNvSpPr>
          <p:nvPr/>
        </p:nvSpPr>
        <p:spPr bwMode="auto">
          <a:xfrm>
            <a:off x="4657725" y="5313363"/>
            <a:ext cx="18256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67623" name="Line 153"/>
          <p:cNvSpPr>
            <a:spLocks noChangeShapeType="1"/>
          </p:cNvSpPr>
          <p:nvPr/>
        </p:nvSpPr>
        <p:spPr bwMode="auto">
          <a:xfrm flipV="1">
            <a:off x="5187950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24" name="Line 154"/>
          <p:cNvSpPr>
            <a:spLocks noChangeShapeType="1"/>
          </p:cNvSpPr>
          <p:nvPr/>
        </p:nvSpPr>
        <p:spPr bwMode="auto">
          <a:xfrm>
            <a:off x="5187950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25" name="Rectangle 155"/>
          <p:cNvSpPr>
            <a:spLocks noChangeArrowheads="1"/>
          </p:cNvSpPr>
          <p:nvPr/>
        </p:nvSpPr>
        <p:spPr bwMode="auto">
          <a:xfrm>
            <a:off x="5130800" y="5313363"/>
            <a:ext cx="18256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35</a:t>
            </a:r>
            <a:endParaRPr lang="zh-TW" altLang="zh-TW"/>
          </a:p>
        </p:txBody>
      </p:sp>
      <p:sp>
        <p:nvSpPr>
          <p:cNvPr id="67626" name="Line 156"/>
          <p:cNvSpPr>
            <a:spLocks noChangeShapeType="1"/>
          </p:cNvSpPr>
          <p:nvPr/>
        </p:nvSpPr>
        <p:spPr bwMode="auto">
          <a:xfrm flipV="1">
            <a:off x="5661025" y="5238750"/>
            <a:ext cx="1588" cy="492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27" name="Line 157"/>
          <p:cNvSpPr>
            <a:spLocks noChangeShapeType="1"/>
          </p:cNvSpPr>
          <p:nvPr/>
        </p:nvSpPr>
        <p:spPr bwMode="auto">
          <a:xfrm>
            <a:off x="5661025" y="1638300"/>
            <a:ext cx="1588" cy="412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28" name="Rectangle 158"/>
          <p:cNvSpPr>
            <a:spLocks noChangeArrowheads="1"/>
          </p:cNvSpPr>
          <p:nvPr/>
        </p:nvSpPr>
        <p:spPr bwMode="auto">
          <a:xfrm>
            <a:off x="5603875" y="5313363"/>
            <a:ext cx="182563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40</a:t>
            </a:r>
            <a:endParaRPr lang="zh-TW" altLang="zh-TW"/>
          </a:p>
        </p:txBody>
      </p:sp>
      <p:sp>
        <p:nvSpPr>
          <p:cNvPr id="67629" name="Line 159"/>
          <p:cNvSpPr>
            <a:spLocks noChangeShapeType="1"/>
          </p:cNvSpPr>
          <p:nvPr/>
        </p:nvSpPr>
        <p:spPr bwMode="auto">
          <a:xfrm>
            <a:off x="957263" y="5287963"/>
            <a:ext cx="428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0" name="Line 160"/>
          <p:cNvSpPr>
            <a:spLocks noChangeShapeType="1"/>
          </p:cNvSpPr>
          <p:nvPr/>
        </p:nvSpPr>
        <p:spPr bwMode="auto">
          <a:xfrm flipH="1">
            <a:off x="5611813" y="5287963"/>
            <a:ext cx="492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1" name="Rectangle 161"/>
          <p:cNvSpPr>
            <a:spLocks noChangeArrowheads="1"/>
          </p:cNvSpPr>
          <p:nvPr/>
        </p:nvSpPr>
        <p:spPr bwMode="auto">
          <a:xfrm>
            <a:off x="774700" y="5222875"/>
            <a:ext cx="2159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-50</a:t>
            </a:r>
            <a:endParaRPr lang="zh-TW" altLang="zh-TW"/>
          </a:p>
        </p:txBody>
      </p:sp>
      <p:sp>
        <p:nvSpPr>
          <p:cNvPr id="67632" name="Line 162"/>
          <p:cNvSpPr>
            <a:spLocks noChangeShapeType="1"/>
          </p:cNvSpPr>
          <p:nvPr/>
        </p:nvSpPr>
        <p:spPr bwMode="auto">
          <a:xfrm>
            <a:off x="957263" y="4832350"/>
            <a:ext cx="428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3" name="Line 163"/>
          <p:cNvSpPr>
            <a:spLocks noChangeShapeType="1"/>
          </p:cNvSpPr>
          <p:nvPr/>
        </p:nvSpPr>
        <p:spPr bwMode="auto">
          <a:xfrm flipH="1">
            <a:off x="5611813" y="4832350"/>
            <a:ext cx="492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4" name="Rectangle 164"/>
          <p:cNvSpPr>
            <a:spLocks noChangeArrowheads="1"/>
          </p:cNvSpPr>
          <p:nvPr/>
        </p:nvSpPr>
        <p:spPr bwMode="auto">
          <a:xfrm>
            <a:off x="774700" y="4765675"/>
            <a:ext cx="2159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-40</a:t>
            </a:r>
            <a:endParaRPr lang="zh-TW" altLang="zh-TW"/>
          </a:p>
        </p:txBody>
      </p:sp>
      <p:sp>
        <p:nvSpPr>
          <p:cNvPr id="67635" name="Line 165"/>
          <p:cNvSpPr>
            <a:spLocks noChangeShapeType="1"/>
          </p:cNvSpPr>
          <p:nvPr/>
        </p:nvSpPr>
        <p:spPr bwMode="auto">
          <a:xfrm>
            <a:off x="957263" y="4376738"/>
            <a:ext cx="428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6" name="Line 166"/>
          <p:cNvSpPr>
            <a:spLocks noChangeShapeType="1"/>
          </p:cNvSpPr>
          <p:nvPr/>
        </p:nvSpPr>
        <p:spPr bwMode="auto">
          <a:xfrm flipH="1">
            <a:off x="5611813" y="4376738"/>
            <a:ext cx="492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7" name="Rectangle 167"/>
          <p:cNvSpPr>
            <a:spLocks noChangeArrowheads="1"/>
          </p:cNvSpPr>
          <p:nvPr/>
        </p:nvSpPr>
        <p:spPr bwMode="auto">
          <a:xfrm>
            <a:off x="774700" y="4310063"/>
            <a:ext cx="215900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-30</a:t>
            </a:r>
            <a:endParaRPr lang="zh-TW" altLang="zh-TW"/>
          </a:p>
        </p:txBody>
      </p:sp>
      <p:sp>
        <p:nvSpPr>
          <p:cNvPr id="67638" name="Line 168"/>
          <p:cNvSpPr>
            <a:spLocks noChangeShapeType="1"/>
          </p:cNvSpPr>
          <p:nvPr/>
        </p:nvSpPr>
        <p:spPr bwMode="auto">
          <a:xfrm>
            <a:off x="957263" y="3919538"/>
            <a:ext cx="428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39" name="Line 169"/>
          <p:cNvSpPr>
            <a:spLocks noChangeShapeType="1"/>
          </p:cNvSpPr>
          <p:nvPr/>
        </p:nvSpPr>
        <p:spPr bwMode="auto">
          <a:xfrm flipH="1">
            <a:off x="5611813" y="3919538"/>
            <a:ext cx="492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0" name="Rectangle 170"/>
          <p:cNvSpPr>
            <a:spLocks noChangeArrowheads="1"/>
          </p:cNvSpPr>
          <p:nvPr/>
        </p:nvSpPr>
        <p:spPr bwMode="auto">
          <a:xfrm>
            <a:off x="774700" y="3852863"/>
            <a:ext cx="215900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-20</a:t>
            </a:r>
            <a:endParaRPr lang="zh-TW" altLang="zh-TW"/>
          </a:p>
        </p:txBody>
      </p:sp>
      <p:sp>
        <p:nvSpPr>
          <p:cNvPr id="67641" name="Line 171"/>
          <p:cNvSpPr>
            <a:spLocks noChangeShapeType="1"/>
          </p:cNvSpPr>
          <p:nvPr/>
        </p:nvSpPr>
        <p:spPr bwMode="auto">
          <a:xfrm>
            <a:off x="957263" y="3463925"/>
            <a:ext cx="428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2" name="Line 172"/>
          <p:cNvSpPr>
            <a:spLocks noChangeShapeType="1"/>
          </p:cNvSpPr>
          <p:nvPr/>
        </p:nvSpPr>
        <p:spPr bwMode="auto">
          <a:xfrm flipH="1">
            <a:off x="5611813" y="3463925"/>
            <a:ext cx="492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3" name="Rectangle 173"/>
          <p:cNvSpPr>
            <a:spLocks noChangeArrowheads="1"/>
          </p:cNvSpPr>
          <p:nvPr/>
        </p:nvSpPr>
        <p:spPr bwMode="auto">
          <a:xfrm>
            <a:off x="774700" y="3397250"/>
            <a:ext cx="21590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-10</a:t>
            </a:r>
            <a:endParaRPr lang="zh-TW" altLang="zh-TW"/>
          </a:p>
        </p:txBody>
      </p:sp>
      <p:sp>
        <p:nvSpPr>
          <p:cNvPr id="67644" name="Line 174"/>
          <p:cNvSpPr>
            <a:spLocks noChangeShapeType="1"/>
          </p:cNvSpPr>
          <p:nvPr/>
        </p:nvSpPr>
        <p:spPr bwMode="auto">
          <a:xfrm>
            <a:off x="957263" y="3006725"/>
            <a:ext cx="428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5" name="Line 175"/>
          <p:cNvSpPr>
            <a:spLocks noChangeShapeType="1"/>
          </p:cNvSpPr>
          <p:nvPr/>
        </p:nvSpPr>
        <p:spPr bwMode="auto">
          <a:xfrm flipH="1">
            <a:off x="5611813" y="3006725"/>
            <a:ext cx="492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6" name="Rectangle 176"/>
          <p:cNvSpPr>
            <a:spLocks noChangeArrowheads="1"/>
          </p:cNvSpPr>
          <p:nvPr/>
        </p:nvSpPr>
        <p:spPr bwMode="auto">
          <a:xfrm>
            <a:off x="866775" y="2941638"/>
            <a:ext cx="115888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0</a:t>
            </a:r>
            <a:endParaRPr lang="zh-TW" altLang="zh-TW"/>
          </a:p>
        </p:txBody>
      </p:sp>
      <p:sp>
        <p:nvSpPr>
          <p:cNvPr id="67647" name="Line 177"/>
          <p:cNvSpPr>
            <a:spLocks noChangeShapeType="1"/>
          </p:cNvSpPr>
          <p:nvPr/>
        </p:nvSpPr>
        <p:spPr bwMode="auto">
          <a:xfrm>
            <a:off x="957263" y="2551113"/>
            <a:ext cx="428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8" name="Line 178"/>
          <p:cNvSpPr>
            <a:spLocks noChangeShapeType="1"/>
          </p:cNvSpPr>
          <p:nvPr/>
        </p:nvSpPr>
        <p:spPr bwMode="auto">
          <a:xfrm flipH="1">
            <a:off x="5611813" y="2551113"/>
            <a:ext cx="492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49" name="Rectangle 179"/>
          <p:cNvSpPr>
            <a:spLocks noChangeArrowheads="1"/>
          </p:cNvSpPr>
          <p:nvPr/>
        </p:nvSpPr>
        <p:spPr bwMode="auto">
          <a:xfrm>
            <a:off x="808038" y="2484438"/>
            <a:ext cx="182562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10</a:t>
            </a:r>
            <a:endParaRPr lang="zh-TW" altLang="zh-TW"/>
          </a:p>
        </p:txBody>
      </p:sp>
      <p:sp>
        <p:nvSpPr>
          <p:cNvPr id="67650" name="Line 180"/>
          <p:cNvSpPr>
            <a:spLocks noChangeShapeType="1"/>
          </p:cNvSpPr>
          <p:nvPr/>
        </p:nvSpPr>
        <p:spPr bwMode="auto">
          <a:xfrm>
            <a:off x="957263" y="2095500"/>
            <a:ext cx="428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1" name="Line 181"/>
          <p:cNvSpPr>
            <a:spLocks noChangeShapeType="1"/>
          </p:cNvSpPr>
          <p:nvPr/>
        </p:nvSpPr>
        <p:spPr bwMode="auto">
          <a:xfrm flipH="1">
            <a:off x="5611813" y="2095500"/>
            <a:ext cx="492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2" name="Rectangle 182"/>
          <p:cNvSpPr>
            <a:spLocks noChangeArrowheads="1"/>
          </p:cNvSpPr>
          <p:nvPr/>
        </p:nvSpPr>
        <p:spPr bwMode="auto">
          <a:xfrm>
            <a:off x="808038" y="2028825"/>
            <a:ext cx="182562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20</a:t>
            </a:r>
            <a:endParaRPr lang="zh-TW" altLang="zh-TW"/>
          </a:p>
        </p:txBody>
      </p:sp>
      <p:sp>
        <p:nvSpPr>
          <p:cNvPr id="67653" name="Line 183"/>
          <p:cNvSpPr>
            <a:spLocks noChangeShapeType="1"/>
          </p:cNvSpPr>
          <p:nvPr/>
        </p:nvSpPr>
        <p:spPr bwMode="auto">
          <a:xfrm>
            <a:off x="957263" y="1638300"/>
            <a:ext cx="428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4" name="Line 184"/>
          <p:cNvSpPr>
            <a:spLocks noChangeShapeType="1"/>
          </p:cNvSpPr>
          <p:nvPr/>
        </p:nvSpPr>
        <p:spPr bwMode="auto">
          <a:xfrm flipH="1">
            <a:off x="5611813" y="1638300"/>
            <a:ext cx="492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5" name="Rectangle 185"/>
          <p:cNvSpPr>
            <a:spLocks noChangeArrowheads="1"/>
          </p:cNvSpPr>
          <p:nvPr/>
        </p:nvSpPr>
        <p:spPr bwMode="auto">
          <a:xfrm>
            <a:off x="808038" y="1571625"/>
            <a:ext cx="182562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30</a:t>
            </a:r>
            <a:endParaRPr lang="zh-TW" altLang="zh-TW"/>
          </a:p>
        </p:txBody>
      </p:sp>
      <p:sp>
        <p:nvSpPr>
          <p:cNvPr id="67656" name="Line 186"/>
          <p:cNvSpPr>
            <a:spLocks noChangeShapeType="1"/>
          </p:cNvSpPr>
          <p:nvPr/>
        </p:nvSpPr>
        <p:spPr bwMode="auto">
          <a:xfrm>
            <a:off x="957263" y="1638300"/>
            <a:ext cx="470376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7" name="Line 187"/>
          <p:cNvSpPr>
            <a:spLocks noChangeShapeType="1"/>
          </p:cNvSpPr>
          <p:nvPr/>
        </p:nvSpPr>
        <p:spPr bwMode="auto">
          <a:xfrm>
            <a:off x="957263" y="5287963"/>
            <a:ext cx="470376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8" name="Line 188"/>
          <p:cNvSpPr>
            <a:spLocks noChangeShapeType="1"/>
          </p:cNvSpPr>
          <p:nvPr/>
        </p:nvSpPr>
        <p:spPr bwMode="auto">
          <a:xfrm flipV="1">
            <a:off x="5661025" y="1638300"/>
            <a:ext cx="1588" cy="36496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59" name="Line 189"/>
          <p:cNvSpPr>
            <a:spLocks noChangeShapeType="1"/>
          </p:cNvSpPr>
          <p:nvPr/>
        </p:nvSpPr>
        <p:spPr bwMode="auto">
          <a:xfrm flipV="1">
            <a:off x="957263" y="1638300"/>
            <a:ext cx="1587" cy="36496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302" name="Freeform 190"/>
          <p:cNvSpPr>
            <a:spLocks/>
          </p:cNvSpPr>
          <p:nvPr/>
        </p:nvSpPr>
        <p:spPr bwMode="auto">
          <a:xfrm>
            <a:off x="957263" y="2028825"/>
            <a:ext cx="4703762" cy="249238"/>
          </a:xfrm>
          <a:custGeom>
            <a:avLst/>
            <a:gdLst>
              <a:gd name="T0" fmla="*/ 0 w 2963"/>
              <a:gd name="T1" fmla="*/ 0 h 157"/>
              <a:gd name="T2" fmla="*/ 182562 w 2963"/>
              <a:gd name="T3" fmla="*/ 0 h 157"/>
              <a:gd name="T4" fmla="*/ 374650 w 2963"/>
              <a:gd name="T5" fmla="*/ 7938 h 157"/>
              <a:gd name="T6" fmla="*/ 565150 w 2963"/>
              <a:gd name="T7" fmla="*/ 7938 h 157"/>
              <a:gd name="T8" fmla="*/ 747712 w 2963"/>
              <a:gd name="T9" fmla="*/ 7938 h 157"/>
              <a:gd name="T10" fmla="*/ 938212 w 2963"/>
              <a:gd name="T11" fmla="*/ 7938 h 157"/>
              <a:gd name="T12" fmla="*/ 1128712 w 2963"/>
              <a:gd name="T13" fmla="*/ 15875 h 157"/>
              <a:gd name="T14" fmla="*/ 1311275 w 2963"/>
              <a:gd name="T15" fmla="*/ 15875 h 157"/>
              <a:gd name="T16" fmla="*/ 1501775 w 2963"/>
              <a:gd name="T17" fmla="*/ 15875 h 157"/>
              <a:gd name="T18" fmla="*/ 1692275 w 2963"/>
              <a:gd name="T19" fmla="*/ 25400 h 157"/>
              <a:gd name="T20" fmla="*/ 1874837 w 2963"/>
              <a:gd name="T21" fmla="*/ 33338 h 157"/>
              <a:gd name="T22" fmla="*/ 2066925 w 2963"/>
              <a:gd name="T23" fmla="*/ 41275 h 157"/>
              <a:gd name="T24" fmla="*/ 2257425 w 2963"/>
              <a:gd name="T25" fmla="*/ 49213 h 157"/>
              <a:gd name="T26" fmla="*/ 2439987 w 2963"/>
              <a:gd name="T27" fmla="*/ 57150 h 157"/>
              <a:gd name="T28" fmla="*/ 2630487 w 2963"/>
              <a:gd name="T29" fmla="*/ 66675 h 157"/>
              <a:gd name="T30" fmla="*/ 2820987 w 2963"/>
              <a:gd name="T31" fmla="*/ 82550 h 157"/>
              <a:gd name="T32" fmla="*/ 3003549 w 2963"/>
              <a:gd name="T33" fmla="*/ 90488 h 157"/>
              <a:gd name="T34" fmla="*/ 3194049 w 2963"/>
              <a:gd name="T35" fmla="*/ 107950 h 157"/>
              <a:gd name="T36" fmla="*/ 3384550 w 2963"/>
              <a:gd name="T37" fmla="*/ 115888 h 157"/>
              <a:gd name="T38" fmla="*/ 3567112 w 2963"/>
              <a:gd name="T39" fmla="*/ 141288 h 157"/>
              <a:gd name="T40" fmla="*/ 3759200 w 2963"/>
              <a:gd name="T41" fmla="*/ 149225 h 157"/>
              <a:gd name="T42" fmla="*/ 3949700 w 2963"/>
              <a:gd name="T43" fmla="*/ 174625 h 157"/>
              <a:gd name="T44" fmla="*/ 4132262 w 2963"/>
              <a:gd name="T45" fmla="*/ 190500 h 157"/>
              <a:gd name="T46" fmla="*/ 4322762 w 2963"/>
              <a:gd name="T47" fmla="*/ 206375 h 157"/>
              <a:gd name="T48" fmla="*/ 4513262 w 2963"/>
              <a:gd name="T49" fmla="*/ 231775 h 157"/>
              <a:gd name="T50" fmla="*/ 4703762 w 2963"/>
              <a:gd name="T51" fmla="*/ 249238 h 15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963"/>
              <a:gd name="T79" fmla="*/ 0 h 157"/>
              <a:gd name="T80" fmla="*/ 2963 w 2963"/>
              <a:gd name="T81" fmla="*/ 157 h 15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963" h="157">
                <a:moveTo>
                  <a:pt x="0" y="0"/>
                </a:moveTo>
                <a:lnTo>
                  <a:pt x="115" y="0"/>
                </a:lnTo>
                <a:lnTo>
                  <a:pt x="236" y="5"/>
                </a:lnTo>
                <a:lnTo>
                  <a:pt x="356" y="5"/>
                </a:lnTo>
                <a:lnTo>
                  <a:pt x="471" y="5"/>
                </a:lnTo>
                <a:lnTo>
                  <a:pt x="591" y="5"/>
                </a:lnTo>
                <a:lnTo>
                  <a:pt x="711" y="10"/>
                </a:lnTo>
                <a:lnTo>
                  <a:pt x="826" y="10"/>
                </a:lnTo>
                <a:lnTo>
                  <a:pt x="946" y="10"/>
                </a:lnTo>
                <a:lnTo>
                  <a:pt x="1066" y="16"/>
                </a:lnTo>
                <a:lnTo>
                  <a:pt x="1181" y="21"/>
                </a:lnTo>
                <a:lnTo>
                  <a:pt x="1302" y="26"/>
                </a:lnTo>
                <a:lnTo>
                  <a:pt x="1422" y="31"/>
                </a:lnTo>
                <a:lnTo>
                  <a:pt x="1537" y="36"/>
                </a:lnTo>
                <a:lnTo>
                  <a:pt x="1657" y="42"/>
                </a:lnTo>
                <a:lnTo>
                  <a:pt x="1777" y="52"/>
                </a:lnTo>
                <a:lnTo>
                  <a:pt x="1892" y="57"/>
                </a:lnTo>
                <a:lnTo>
                  <a:pt x="2012" y="68"/>
                </a:lnTo>
                <a:lnTo>
                  <a:pt x="2132" y="73"/>
                </a:lnTo>
                <a:lnTo>
                  <a:pt x="2247" y="89"/>
                </a:lnTo>
                <a:lnTo>
                  <a:pt x="2368" y="94"/>
                </a:lnTo>
                <a:lnTo>
                  <a:pt x="2488" y="110"/>
                </a:lnTo>
                <a:lnTo>
                  <a:pt x="2603" y="120"/>
                </a:lnTo>
                <a:lnTo>
                  <a:pt x="2723" y="130"/>
                </a:lnTo>
                <a:lnTo>
                  <a:pt x="2843" y="146"/>
                </a:lnTo>
                <a:lnTo>
                  <a:pt x="2963" y="157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0303" name="Freeform 191"/>
          <p:cNvSpPr>
            <a:spLocks/>
          </p:cNvSpPr>
          <p:nvPr/>
        </p:nvSpPr>
        <p:spPr bwMode="auto">
          <a:xfrm>
            <a:off x="957263" y="2235200"/>
            <a:ext cx="4703762" cy="382588"/>
          </a:xfrm>
          <a:custGeom>
            <a:avLst/>
            <a:gdLst>
              <a:gd name="T0" fmla="*/ 0 w 2963"/>
              <a:gd name="T1" fmla="*/ 0 h 241"/>
              <a:gd name="T2" fmla="*/ 182562 w 2963"/>
              <a:gd name="T3" fmla="*/ 17463 h 241"/>
              <a:gd name="T4" fmla="*/ 374650 w 2963"/>
              <a:gd name="T5" fmla="*/ 25400 h 241"/>
              <a:gd name="T6" fmla="*/ 565150 w 2963"/>
              <a:gd name="T7" fmla="*/ 33338 h 241"/>
              <a:gd name="T8" fmla="*/ 747712 w 2963"/>
              <a:gd name="T9" fmla="*/ 50800 h 241"/>
              <a:gd name="T10" fmla="*/ 938212 w 2963"/>
              <a:gd name="T11" fmla="*/ 58738 h 241"/>
              <a:gd name="T12" fmla="*/ 1128712 w 2963"/>
              <a:gd name="T13" fmla="*/ 76200 h 241"/>
              <a:gd name="T14" fmla="*/ 1311275 w 2963"/>
              <a:gd name="T15" fmla="*/ 100013 h 241"/>
              <a:gd name="T16" fmla="*/ 1501775 w 2963"/>
              <a:gd name="T17" fmla="*/ 117475 h 241"/>
              <a:gd name="T18" fmla="*/ 1692275 w 2963"/>
              <a:gd name="T19" fmla="*/ 107950 h 241"/>
              <a:gd name="T20" fmla="*/ 1874837 w 2963"/>
              <a:gd name="T21" fmla="*/ 133350 h 241"/>
              <a:gd name="T22" fmla="*/ 2066925 w 2963"/>
              <a:gd name="T23" fmla="*/ 141288 h 241"/>
              <a:gd name="T24" fmla="*/ 2257425 w 2963"/>
              <a:gd name="T25" fmla="*/ 166688 h 241"/>
              <a:gd name="T26" fmla="*/ 2439987 w 2963"/>
              <a:gd name="T27" fmla="*/ 182563 h 241"/>
              <a:gd name="T28" fmla="*/ 2630487 w 2963"/>
              <a:gd name="T29" fmla="*/ 192088 h 241"/>
              <a:gd name="T30" fmla="*/ 2820987 w 2963"/>
              <a:gd name="T31" fmla="*/ 215900 h 241"/>
              <a:gd name="T32" fmla="*/ 3003549 w 2963"/>
              <a:gd name="T33" fmla="*/ 225425 h 241"/>
              <a:gd name="T34" fmla="*/ 3194049 w 2963"/>
              <a:gd name="T35" fmla="*/ 241300 h 241"/>
              <a:gd name="T36" fmla="*/ 3384550 w 2963"/>
              <a:gd name="T37" fmla="*/ 249238 h 241"/>
              <a:gd name="T38" fmla="*/ 3567112 w 2963"/>
              <a:gd name="T39" fmla="*/ 266700 h 241"/>
              <a:gd name="T40" fmla="*/ 3759200 w 2963"/>
              <a:gd name="T41" fmla="*/ 290513 h 241"/>
              <a:gd name="T42" fmla="*/ 3949700 w 2963"/>
              <a:gd name="T43" fmla="*/ 307975 h 241"/>
              <a:gd name="T44" fmla="*/ 4132262 w 2963"/>
              <a:gd name="T45" fmla="*/ 333375 h 241"/>
              <a:gd name="T46" fmla="*/ 4322762 w 2963"/>
              <a:gd name="T47" fmla="*/ 323850 h 241"/>
              <a:gd name="T48" fmla="*/ 4513262 w 2963"/>
              <a:gd name="T49" fmla="*/ 349250 h 241"/>
              <a:gd name="T50" fmla="*/ 4703762 w 2963"/>
              <a:gd name="T51" fmla="*/ 382588 h 24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963"/>
              <a:gd name="T79" fmla="*/ 0 h 241"/>
              <a:gd name="T80" fmla="*/ 2963 w 2963"/>
              <a:gd name="T81" fmla="*/ 241 h 24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963" h="241">
                <a:moveTo>
                  <a:pt x="0" y="0"/>
                </a:moveTo>
                <a:lnTo>
                  <a:pt x="115" y="11"/>
                </a:lnTo>
                <a:lnTo>
                  <a:pt x="236" y="16"/>
                </a:lnTo>
                <a:lnTo>
                  <a:pt x="356" y="21"/>
                </a:lnTo>
                <a:lnTo>
                  <a:pt x="471" y="32"/>
                </a:lnTo>
                <a:lnTo>
                  <a:pt x="591" y="37"/>
                </a:lnTo>
                <a:lnTo>
                  <a:pt x="711" y="48"/>
                </a:lnTo>
                <a:lnTo>
                  <a:pt x="826" y="63"/>
                </a:lnTo>
                <a:lnTo>
                  <a:pt x="946" y="74"/>
                </a:lnTo>
                <a:lnTo>
                  <a:pt x="1066" y="68"/>
                </a:lnTo>
                <a:lnTo>
                  <a:pt x="1181" y="84"/>
                </a:lnTo>
                <a:lnTo>
                  <a:pt x="1302" y="89"/>
                </a:lnTo>
                <a:lnTo>
                  <a:pt x="1422" y="105"/>
                </a:lnTo>
                <a:lnTo>
                  <a:pt x="1537" y="115"/>
                </a:lnTo>
                <a:lnTo>
                  <a:pt x="1657" y="121"/>
                </a:lnTo>
                <a:lnTo>
                  <a:pt x="1777" y="136"/>
                </a:lnTo>
                <a:lnTo>
                  <a:pt x="1892" y="142"/>
                </a:lnTo>
                <a:lnTo>
                  <a:pt x="2012" y="152"/>
                </a:lnTo>
                <a:lnTo>
                  <a:pt x="2132" y="157"/>
                </a:lnTo>
                <a:lnTo>
                  <a:pt x="2247" y="168"/>
                </a:lnTo>
                <a:lnTo>
                  <a:pt x="2368" y="183"/>
                </a:lnTo>
                <a:lnTo>
                  <a:pt x="2488" y="194"/>
                </a:lnTo>
                <a:lnTo>
                  <a:pt x="2603" y="210"/>
                </a:lnTo>
                <a:lnTo>
                  <a:pt x="2723" y="204"/>
                </a:lnTo>
                <a:lnTo>
                  <a:pt x="2843" y="220"/>
                </a:lnTo>
                <a:lnTo>
                  <a:pt x="2963" y="241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0304" name="Freeform 192"/>
          <p:cNvSpPr>
            <a:spLocks/>
          </p:cNvSpPr>
          <p:nvPr/>
        </p:nvSpPr>
        <p:spPr bwMode="auto">
          <a:xfrm>
            <a:off x="957263" y="3114675"/>
            <a:ext cx="4703762" cy="1743075"/>
          </a:xfrm>
          <a:custGeom>
            <a:avLst/>
            <a:gdLst>
              <a:gd name="T0" fmla="*/ 0 w 2963"/>
              <a:gd name="T1" fmla="*/ 0 h 1098"/>
              <a:gd name="T2" fmla="*/ 182562 w 2963"/>
              <a:gd name="T3" fmla="*/ 9525 h 1098"/>
              <a:gd name="T4" fmla="*/ 374650 w 2963"/>
              <a:gd name="T5" fmla="*/ 33337 h 1098"/>
              <a:gd name="T6" fmla="*/ 565150 w 2963"/>
              <a:gd name="T7" fmla="*/ 50800 h 1098"/>
              <a:gd name="T8" fmla="*/ 747712 w 2963"/>
              <a:gd name="T9" fmla="*/ 74612 h 1098"/>
              <a:gd name="T10" fmla="*/ 938212 w 2963"/>
              <a:gd name="T11" fmla="*/ 92075 h 1098"/>
              <a:gd name="T12" fmla="*/ 1128712 w 2963"/>
              <a:gd name="T13" fmla="*/ 125412 h 1098"/>
              <a:gd name="T14" fmla="*/ 1311275 w 2963"/>
              <a:gd name="T15" fmla="*/ 192087 h 1098"/>
              <a:gd name="T16" fmla="*/ 1501775 w 2963"/>
              <a:gd name="T17" fmla="*/ 241300 h 1098"/>
              <a:gd name="T18" fmla="*/ 1692275 w 2963"/>
              <a:gd name="T19" fmla="*/ 307975 h 1098"/>
              <a:gd name="T20" fmla="*/ 1874837 w 2963"/>
              <a:gd name="T21" fmla="*/ 390525 h 1098"/>
              <a:gd name="T22" fmla="*/ 2066925 w 2963"/>
              <a:gd name="T23" fmla="*/ 439737 h 1098"/>
              <a:gd name="T24" fmla="*/ 2257425 w 2963"/>
              <a:gd name="T25" fmla="*/ 539750 h 1098"/>
              <a:gd name="T26" fmla="*/ 2439987 w 2963"/>
              <a:gd name="T27" fmla="*/ 622300 h 1098"/>
              <a:gd name="T28" fmla="*/ 2630487 w 2963"/>
              <a:gd name="T29" fmla="*/ 714375 h 1098"/>
              <a:gd name="T30" fmla="*/ 2820987 w 2963"/>
              <a:gd name="T31" fmla="*/ 804862 h 1098"/>
              <a:gd name="T32" fmla="*/ 3003549 w 2963"/>
              <a:gd name="T33" fmla="*/ 896937 h 1098"/>
              <a:gd name="T34" fmla="*/ 3194049 w 2963"/>
              <a:gd name="T35" fmla="*/ 995362 h 1098"/>
              <a:gd name="T36" fmla="*/ 3384550 w 2963"/>
              <a:gd name="T37" fmla="*/ 1079500 h 1098"/>
              <a:gd name="T38" fmla="*/ 3567112 w 2963"/>
              <a:gd name="T39" fmla="*/ 1187450 h 1098"/>
              <a:gd name="T40" fmla="*/ 3759200 w 2963"/>
              <a:gd name="T41" fmla="*/ 1270000 h 1098"/>
              <a:gd name="T42" fmla="*/ 3949700 w 2963"/>
              <a:gd name="T43" fmla="*/ 1377950 h 1098"/>
              <a:gd name="T44" fmla="*/ 4132262 w 2963"/>
              <a:gd name="T45" fmla="*/ 1452562 h 1098"/>
              <a:gd name="T46" fmla="*/ 4322762 w 2963"/>
              <a:gd name="T47" fmla="*/ 1560512 h 1098"/>
              <a:gd name="T48" fmla="*/ 4513262 w 2963"/>
              <a:gd name="T49" fmla="*/ 1658938 h 1098"/>
              <a:gd name="T50" fmla="*/ 4703762 w 2963"/>
              <a:gd name="T51" fmla="*/ 1743075 h 109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963"/>
              <a:gd name="T79" fmla="*/ 0 h 1098"/>
              <a:gd name="T80" fmla="*/ 2963 w 2963"/>
              <a:gd name="T81" fmla="*/ 1098 h 109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963" h="1098">
                <a:moveTo>
                  <a:pt x="0" y="0"/>
                </a:moveTo>
                <a:lnTo>
                  <a:pt x="115" y="6"/>
                </a:lnTo>
                <a:lnTo>
                  <a:pt x="236" y="21"/>
                </a:lnTo>
                <a:lnTo>
                  <a:pt x="356" y="32"/>
                </a:lnTo>
                <a:lnTo>
                  <a:pt x="471" y="47"/>
                </a:lnTo>
                <a:lnTo>
                  <a:pt x="591" y="58"/>
                </a:lnTo>
                <a:lnTo>
                  <a:pt x="711" y="79"/>
                </a:lnTo>
                <a:lnTo>
                  <a:pt x="826" y="121"/>
                </a:lnTo>
                <a:lnTo>
                  <a:pt x="946" y="152"/>
                </a:lnTo>
                <a:lnTo>
                  <a:pt x="1066" y="194"/>
                </a:lnTo>
                <a:lnTo>
                  <a:pt x="1181" y="246"/>
                </a:lnTo>
                <a:lnTo>
                  <a:pt x="1302" y="277"/>
                </a:lnTo>
                <a:lnTo>
                  <a:pt x="1422" y="340"/>
                </a:lnTo>
                <a:lnTo>
                  <a:pt x="1537" y="392"/>
                </a:lnTo>
                <a:lnTo>
                  <a:pt x="1657" y="450"/>
                </a:lnTo>
                <a:lnTo>
                  <a:pt x="1777" y="507"/>
                </a:lnTo>
                <a:lnTo>
                  <a:pt x="1892" y="565"/>
                </a:lnTo>
                <a:lnTo>
                  <a:pt x="2012" y="627"/>
                </a:lnTo>
                <a:lnTo>
                  <a:pt x="2132" y="680"/>
                </a:lnTo>
                <a:lnTo>
                  <a:pt x="2247" y="748"/>
                </a:lnTo>
                <a:lnTo>
                  <a:pt x="2368" y="800"/>
                </a:lnTo>
                <a:lnTo>
                  <a:pt x="2488" y="868"/>
                </a:lnTo>
                <a:lnTo>
                  <a:pt x="2603" y="915"/>
                </a:lnTo>
                <a:lnTo>
                  <a:pt x="2723" y="983"/>
                </a:lnTo>
                <a:lnTo>
                  <a:pt x="2843" y="1045"/>
                </a:lnTo>
                <a:lnTo>
                  <a:pt x="2963" y="1098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67663" name="Line 193"/>
          <p:cNvSpPr>
            <a:spLocks noChangeShapeType="1"/>
          </p:cNvSpPr>
          <p:nvPr/>
        </p:nvSpPr>
        <p:spPr bwMode="auto">
          <a:xfrm>
            <a:off x="957263" y="1987550"/>
            <a:ext cx="4703762" cy="1588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64" name="Rectangle 194"/>
          <p:cNvSpPr>
            <a:spLocks noChangeArrowheads="1"/>
          </p:cNvSpPr>
          <p:nvPr/>
        </p:nvSpPr>
        <p:spPr bwMode="auto">
          <a:xfrm>
            <a:off x="2214563" y="5441950"/>
            <a:ext cx="20002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36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CNR (dB)</a:t>
            </a:r>
            <a:endParaRPr lang="zh-TW" altLang="zh-TW" sz="8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7665" name="Rectangle 195"/>
          <p:cNvSpPr>
            <a:spLocks noChangeArrowheads="1"/>
          </p:cNvSpPr>
          <p:nvPr/>
        </p:nvSpPr>
        <p:spPr bwMode="auto">
          <a:xfrm rot="-5400000">
            <a:off x="-619919" y="3107532"/>
            <a:ext cx="2195513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40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SNR (dB)</a:t>
            </a:r>
            <a:endParaRPr lang="zh-TW" altLang="zh-TW" sz="9600">
              <a:latin typeface="Arial" pitchFamily="34" charset="0"/>
              <a:cs typeface="Arial" pitchFamily="34" charset="0"/>
            </a:endParaRPr>
          </a:p>
        </p:txBody>
      </p:sp>
      <p:sp>
        <p:nvSpPr>
          <p:cNvPr id="67666" name="Rectangle 196"/>
          <p:cNvSpPr>
            <a:spLocks noChangeArrowheads="1"/>
          </p:cNvSpPr>
          <p:nvPr/>
        </p:nvSpPr>
        <p:spPr bwMode="auto">
          <a:xfrm>
            <a:off x="941388" y="5230813"/>
            <a:ext cx="82550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67667" name="Rectangle 197"/>
          <p:cNvSpPr>
            <a:spLocks noChangeArrowheads="1"/>
          </p:cNvSpPr>
          <p:nvPr/>
        </p:nvSpPr>
        <p:spPr bwMode="auto">
          <a:xfrm>
            <a:off x="5653088" y="1571625"/>
            <a:ext cx="82550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900" i="0">
                <a:solidFill>
                  <a:srgbClr val="000000"/>
                </a:solidFill>
                <a:latin typeface="Helvetica"/>
              </a:rPr>
              <a:t> </a:t>
            </a:r>
            <a:endParaRPr lang="zh-TW" altLang="zh-TW"/>
          </a:p>
        </p:txBody>
      </p:sp>
      <p:sp>
        <p:nvSpPr>
          <p:cNvPr id="67668" name="Rectangle 93"/>
          <p:cNvSpPr>
            <a:spLocks noChangeArrowheads="1"/>
          </p:cNvSpPr>
          <p:nvPr/>
        </p:nvSpPr>
        <p:spPr bwMode="auto">
          <a:xfrm>
            <a:off x="5813425" y="3995738"/>
            <a:ext cx="1733550" cy="933450"/>
          </a:xfrm>
          <a:prstGeom prst="rect">
            <a:avLst/>
          </a:prstGeom>
          <a:noFill/>
          <a:ln w="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23" name="Rectangle 104"/>
          <p:cNvSpPr>
            <a:spLocks noChangeArrowheads="1"/>
          </p:cNvSpPr>
          <p:nvPr/>
        </p:nvSpPr>
        <p:spPr bwMode="auto">
          <a:xfrm>
            <a:off x="6308725" y="3709988"/>
            <a:ext cx="9874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Proposed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Line 105"/>
          <p:cNvSpPr>
            <a:spLocks noChangeShapeType="1"/>
          </p:cNvSpPr>
          <p:nvPr/>
        </p:nvSpPr>
        <p:spPr bwMode="auto">
          <a:xfrm>
            <a:off x="5889625" y="3852863"/>
            <a:ext cx="3810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" name="Rectangle 106"/>
          <p:cNvSpPr>
            <a:spLocks noChangeArrowheads="1"/>
          </p:cNvSpPr>
          <p:nvPr/>
        </p:nvSpPr>
        <p:spPr bwMode="auto">
          <a:xfrm>
            <a:off x="6308725" y="4138613"/>
            <a:ext cx="2576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Method in </a:t>
            </a:r>
            <a:r>
              <a:rPr lang="en-US" altLang="zh-TW" sz="1800" i="0">
                <a:latin typeface="Arial" pitchFamily="34" charset="0"/>
                <a:ea typeface="新細明體" pitchFamily="18" charset="-120"/>
                <a:cs typeface="Arial" pitchFamily="34" charset="0"/>
              </a:rPr>
              <a:t>[Pillai et al. 03]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Line 107"/>
          <p:cNvSpPr>
            <a:spLocks noChangeShapeType="1"/>
          </p:cNvSpPr>
          <p:nvPr/>
        </p:nvSpPr>
        <p:spPr bwMode="auto">
          <a:xfrm>
            <a:off x="5889625" y="4270375"/>
            <a:ext cx="38100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8" name="Line 109"/>
          <p:cNvSpPr>
            <a:spLocks noChangeShapeType="1"/>
          </p:cNvSpPr>
          <p:nvPr/>
        </p:nvSpPr>
        <p:spPr bwMode="auto">
          <a:xfrm>
            <a:off x="5889625" y="4699000"/>
            <a:ext cx="381000" cy="15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74" name="Rectangle 110"/>
          <p:cNvSpPr>
            <a:spLocks noChangeArrowheads="1"/>
          </p:cNvSpPr>
          <p:nvPr/>
        </p:nvSpPr>
        <p:spPr bwMode="auto">
          <a:xfrm>
            <a:off x="6308725" y="3281363"/>
            <a:ext cx="21923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Matched Filter Bound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7675" name="Line 111"/>
          <p:cNvSpPr>
            <a:spLocks noChangeShapeType="1"/>
          </p:cNvSpPr>
          <p:nvPr/>
        </p:nvSpPr>
        <p:spPr bwMode="auto">
          <a:xfrm>
            <a:off x="5889625" y="3422650"/>
            <a:ext cx="381000" cy="1588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76" name="文字方塊 230"/>
          <p:cNvSpPr txBox="1">
            <a:spLocks noChangeArrowheads="1"/>
          </p:cNvSpPr>
          <p:nvPr/>
        </p:nvSpPr>
        <p:spPr bwMode="auto">
          <a:xfrm>
            <a:off x="5857875" y="1533525"/>
            <a:ext cx="214471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Parameters</a:t>
            </a:r>
            <a:b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 of transmitters: 2</a:t>
            </a:r>
          </a:p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# of receivers: 2</a:t>
            </a:r>
          </a:p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Averaging 1000</a:t>
            </a:r>
          </a:p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randomly generated </a:t>
            </a:r>
          </a:p>
          <a:p>
            <a:r>
              <a:rPr lang="en-US" altLang="zh-TW" sz="1600" i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examples</a:t>
            </a:r>
            <a:endParaRPr lang="zh-TW" altLang="en-US" sz="1600" i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32" name="Rectangle 108"/>
          <p:cNvSpPr>
            <a:spLocks noChangeArrowheads="1"/>
          </p:cNvSpPr>
          <p:nvPr/>
        </p:nvSpPr>
        <p:spPr bwMode="auto">
          <a:xfrm>
            <a:off x="6308725" y="4567238"/>
            <a:ext cx="24622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zh-TW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LFM</a:t>
            </a:r>
            <a:r>
              <a:rPr lang="en-US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(Linear Frequency </a:t>
            </a:r>
          </a:p>
          <a:p>
            <a:r>
              <a:rPr lang="en-US" altLang="zh-TW" sz="1800" i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Modulation)</a:t>
            </a:r>
            <a:endParaRPr lang="zh-TW" altLang="zh-TW" sz="4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02" grpId="0" animBg="1"/>
      <p:bldP spid="90303" grpId="0" animBg="1"/>
      <p:bldP spid="90304" grpId="0" animBg="1"/>
      <p:bldP spid="223" grpId="0"/>
      <p:bldP spid="224" grpId="0" animBg="1"/>
      <p:bldP spid="225" grpId="0"/>
      <p:bldP spid="226" grpId="0" animBg="1"/>
      <p:bldP spid="228" grpId="0" animBg="1"/>
      <p:bldP spid="23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Conclusions</a:t>
            </a:r>
          </a:p>
        </p:txBody>
      </p:sp>
      <p:sp>
        <p:nvSpPr>
          <p:cNvPr id="59399" name="Content Placeholder 2"/>
          <p:cNvSpPr>
            <a:spLocks noGrp="1"/>
          </p:cNvSpPr>
          <p:nvPr>
            <p:ph idx="1"/>
          </p:nvPr>
        </p:nvSpPr>
        <p:spPr>
          <a:xfrm>
            <a:off x="304800" y="1241425"/>
            <a:ext cx="8610600" cy="4800600"/>
          </a:xfrm>
        </p:spPr>
        <p:txBody>
          <a:bodyPr/>
          <a:lstStyle/>
          <a:p>
            <a:r>
              <a:rPr lang="en-US" altLang="zh-TW" smtClean="0"/>
              <a:t>Detection of Extended Target in Clutter</a:t>
            </a:r>
          </a:p>
          <a:p>
            <a:pPr lvl="1"/>
            <a:r>
              <a:rPr lang="en-US" altLang="zh-TW" smtClean="0"/>
              <a:t>Prior information</a:t>
            </a:r>
          </a:p>
          <a:p>
            <a:pPr lvl="2"/>
            <a:r>
              <a:rPr lang="en-US" altLang="zh-TW" sz="1800" smtClean="0"/>
              <a:t>Target impulse response</a:t>
            </a:r>
          </a:p>
          <a:p>
            <a:pPr lvl="2"/>
            <a:r>
              <a:rPr lang="en-US" altLang="zh-TW" sz="1800" smtClean="0"/>
              <a:t>Clutter statistics</a:t>
            </a:r>
          </a:p>
          <a:p>
            <a:pPr lvl="2"/>
            <a:endParaRPr lang="en-US" altLang="zh-TW" smtClean="0"/>
          </a:p>
          <a:p>
            <a:r>
              <a:rPr lang="en-US" altLang="zh-TW" smtClean="0"/>
              <a:t>Iterative Algorithm</a:t>
            </a:r>
          </a:p>
          <a:p>
            <a:pPr lvl="1"/>
            <a:r>
              <a:rPr lang="en-US" altLang="zh-TW" smtClean="0"/>
              <a:t>Recast the problem</a:t>
            </a:r>
          </a:p>
          <a:p>
            <a:pPr lvl="1"/>
            <a:r>
              <a:rPr lang="en-US" altLang="zh-TW" smtClean="0"/>
              <a:t>MVDR solution</a:t>
            </a:r>
          </a:p>
          <a:p>
            <a:pPr lvl="1"/>
            <a:endParaRPr lang="en-US" altLang="zh-TW" smtClean="0"/>
          </a:p>
          <a:p>
            <a:r>
              <a:rPr lang="en-US" altLang="zh-TW" smtClean="0">
                <a:solidFill>
                  <a:srgbClr val="FF0000"/>
                </a:solidFill>
              </a:rPr>
              <a:t>More General </a:t>
            </a:r>
            <a:r>
              <a:rPr lang="en-US" altLang="zh-TW" smtClean="0">
                <a:solidFill>
                  <a:srgbClr val="3333FF"/>
                </a:solidFill>
              </a:rPr>
              <a:t>Target Impulse Response </a:t>
            </a:r>
            <a:r>
              <a:rPr lang="en-US" altLang="zh-TW" smtClean="0"/>
              <a:t>are considered in the Journal Version</a:t>
            </a:r>
          </a:p>
          <a:p>
            <a:pPr lvl="1"/>
            <a:r>
              <a:rPr lang="en-US" altLang="zh-TW" smtClean="0"/>
              <a:t>Uncertainty Set (Worst case optimization)</a:t>
            </a:r>
          </a:p>
          <a:p>
            <a:pPr lvl="1"/>
            <a:r>
              <a:rPr lang="en-US" altLang="zh-TW" smtClean="0"/>
              <a:t>Random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9C94FE-A8AC-4607-87CA-8734C5062D0C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  <p:sp>
        <p:nvSpPr>
          <p:cNvPr id="686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10" name="TextBox 44"/>
          <p:cNvSpPr txBox="1">
            <a:spLocks noChangeArrowheads="1"/>
          </p:cNvSpPr>
          <p:nvPr/>
        </p:nvSpPr>
        <p:spPr bwMode="auto">
          <a:xfrm>
            <a:off x="3500438" y="5072063"/>
            <a:ext cx="4973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0">
                <a:latin typeface="Arial" pitchFamily="34" charset="0"/>
                <a:ea typeface="新細明體" pitchFamily="18" charset="-120"/>
                <a:cs typeface="Arial" pitchFamily="34" charset="0"/>
              </a:rPr>
              <a:t>[Chen &amp; Vaidyanathan, TSP under review]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3517900" y="3108325"/>
            <a:ext cx="5321300" cy="2530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6000" i="0">
                <a:solidFill>
                  <a:srgbClr val="FFCE63"/>
                </a:solidFill>
                <a:latin typeface="Arial Rounded MT Bold" pitchFamily="34" charset="0"/>
              </a:rPr>
              <a:t>Q&amp;A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438400"/>
            <a:ext cx="4953000" cy="914400"/>
          </a:xfrm>
        </p:spPr>
        <p:txBody>
          <a:bodyPr/>
          <a:lstStyle/>
          <a:p>
            <a:pPr eaLnBrk="1" hangingPunct="1"/>
            <a:r>
              <a:rPr lang="en-US" altLang="ja-JP" sz="5300" smtClean="0"/>
              <a:t>Thank You!</a:t>
            </a:r>
            <a:endParaRPr lang="en-US" altLang="ja-JP" sz="6500" smtClean="0"/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304800" y="3429000"/>
            <a:ext cx="8610600" cy="76200"/>
            <a:chOff x="192" y="768"/>
            <a:chExt cx="5424" cy="48"/>
          </a:xfrm>
        </p:grpSpPr>
        <p:sp>
          <p:nvSpPr>
            <p:cNvPr id="69640" name="Line 5"/>
            <p:cNvSpPr>
              <a:spLocks noChangeShapeType="1"/>
            </p:cNvSpPr>
            <p:nvPr/>
          </p:nvSpPr>
          <p:spPr bwMode="auto">
            <a:xfrm>
              <a:off x="192" y="768"/>
              <a:ext cx="542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1" name="Rectangle 6"/>
            <p:cNvSpPr>
              <a:spLocks noChangeArrowheads="1"/>
            </p:cNvSpPr>
            <p:nvPr/>
          </p:nvSpPr>
          <p:spPr bwMode="auto">
            <a:xfrm>
              <a:off x="192" y="768"/>
              <a:ext cx="1440" cy="48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i="0">
                <a:latin typeface="Arial" pitchFamily="34" charset="0"/>
              </a:endParaRPr>
            </a:p>
          </p:txBody>
        </p:sp>
      </p:grpSp>
      <p:sp>
        <p:nvSpPr>
          <p:cNvPr id="69637" name="Rectangle 7"/>
          <p:cNvSpPr>
            <a:spLocks noChangeArrowheads="1"/>
          </p:cNvSpPr>
          <p:nvPr/>
        </p:nvSpPr>
        <p:spPr bwMode="auto">
          <a:xfrm>
            <a:off x="4191000" y="4038600"/>
            <a:ext cx="495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altLang="ja-JP" sz="3100" b="1" i="0">
                <a:solidFill>
                  <a:srgbClr val="800000"/>
                </a:solidFill>
                <a:latin typeface="Arial Rounded MT Bold" pitchFamily="34" charset="0"/>
              </a:rPr>
              <a:t>Any questions?</a:t>
            </a:r>
            <a:endParaRPr lang="en-US" altLang="ja-JP" sz="3100" b="1" i="0">
              <a:solidFill>
                <a:srgbClr val="B82300"/>
              </a:solidFill>
            </a:endParaRPr>
          </a:p>
        </p:txBody>
      </p:sp>
      <p:sp>
        <p:nvSpPr>
          <p:cNvPr id="69638" name="Slide Number Placeholder 8"/>
          <p:cNvSpPr txBox="1">
            <a:spLocks noGrp="1"/>
          </p:cNvSpPr>
          <p:nvPr/>
        </p:nvSpPr>
        <p:spPr bwMode="auto">
          <a:xfrm>
            <a:off x="7956550" y="6334125"/>
            <a:ext cx="9588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3254339-D593-44FF-B59F-1DBA08FF0210}" type="slidenum">
              <a:rPr lang="en-US" altLang="ja-JP" sz="1400" b="1" i="0">
                <a:solidFill>
                  <a:srgbClr val="2B2C47"/>
                </a:solidFill>
                <a:latin typeface="Georgia" pitchFamily="18" charset="0"/>
              </a:rPr>
              <a:pPr algn="r"/>
              <a:t>54</a:t>
            </a:fld>
            <a:endParaRPr lang="en-US" altLang="ja-JP" sz="1400" b="1" i="0">
              <a:solidFill>
                <a:srgbClr val="2B2C47"/>
              </a:solidFill>
              <a:latin typeface="Georgia" pitchFamily="18" charset="0"/>
            </a:endParaRPr>
          </a:p>
        </p:txBody>
      </p:sp>
      <p:sp>
        <p:nvSpPr>
          <p:cNvPr id="69639" name="Footer Placeholder 4"/>
          <p:cNvSpPr txBox="1">
            <a:spLocks noGrp="1"/>
          </p:cNvSpPr>
          <p:nvPr/>
        </p:nvSpPr>
        <p:spPr bwMode="auto">
          <a:xfrm>
            <a:off x="304800" y="6334125"/>
            <a:ext cx="758031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zh-TW" sz="1400" b="1" i="0">
                <a:latin typeface="Georgia" pitchFamily="18" charset="0"/>
                <a:ea typeface="新細明體" pitchFamily="18" charset="-120"/>
                <a:cs typeface="Arial" pitchFamily="34" charset="0"/>
              </a:rPr>
              <a:t>Chun-Yang Chen, Caltech DSP Lab </a:t>
            </a:r>
            <a:r>
              <a:rPr lang="en-US" altLang="zh-TW" sz="1400" b="1" i="0">
                <a:solidFill>
                  <a:srgbClr val="2B2C47"/>
                </a:solidFill>
                <a:latin typeface="Georgia" pitchFamily="18" charset="0"/>
                <a:ea typeface="新細明體" pitchFamily="18" charset="-120"/>
                <a:cs typeface="Arial" pitchFamily="34" charset="0"/>
              </a:rPr>
              <a:t>| ICASSP 2009</a:t>
            </a:r>
            <a:endParaRPr lang="en-US" altLang="zh-TW" sz="1400" b="1" i="0">
              <a:solidFill>
                <a:schemeClr val="accent2"/>
              </a:solidFill>
              <a:latin typeface="Georgia" pitchFamily="18" charset="0"/>
              <a:ea typeface="新細明體" pitchFamily="18" charset="-12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38"/>
          <p:cNvSpPr>
            <a:spLocks noChangeArrowheads="1"/>
          </p:cNvSpPr>
          <p:nvPr/>
        </p:nvSpPr>
        <p:spPr bwMode="auto">
          <a:xfrm>
            <a:off x="5572125" y="3643313"/>
            <a:ext cx="1928813" cy="57150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0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Extended Target vs. Point Target</a:t>
            </a:r>
          </a:p>
        </p:txBody>
      </p:sp>
      <p:sp>
        <p:nvSpPr>
          <p:cNvPr id="30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373646-04AE-4224-9DFF-C10687BC8E9E}" type="slidenum">
              <a:rPr lang="en-US" altLang="ja-JP" smtClean="0">
                <a:ea typeface="AppleMyungjo"/>
                <a:cs typeface="AppleMyungjo"/>
              </a:rPr>
              <a:pPr/>
              <a:t>6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30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3082" name="Group 17"/>
          <p:cNvGrpSpPr>
            <a:grpSpLocks/>
          </p:cNvGrpSpPr>
          <p:nvPr/>
        </p:nvGrpSpPr>
        <p:grpSpPr bwMode="auto">
          <a:xfrm>
            <a:off x="3143250" y="1714500"/>
            <a:ext cx="1003300" cy="642938"/>
            <a:chOff x="1142976" y="1395275"/>
            <a:chExt cx="1002939" cy="642942"/>
          </a:xfrm>
        </p:grpSpPr>
        <p:cxnSp>
          <p:nvCxnSpPr>
            <p:cNvPr id="3099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" name="Arc 16"/>
            <p:cNvSpPr/>
            <p:nvPr/>
          </p:nvSpPr>
          <p:spPr bwMode="auto">
            <a:xfrm rot="13624207">
              <a:off x="1503092" y="1395393"/>
              <a:ext cx="642942" cy="642706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3083" name="Right Arrow 18"/>
          <p:cNvSpPr>
            <a:spLocks noChangeArrowheads="1"/>
          </p:cNvSpPr>
          <p:nvPr/>
        </p:nvSpPr>
        <p:spPr bwMode="auto">
          <a:xfrm>
            <a:off x="3929063" y="178593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3084" name="Straight Connector 21"/>
          <p:cNvCxnSpPr>
            <a:cxnSpLocks noChangeShapeType="1"/>
          </p:cNvCxnSpPr>
          <p:nvPr/>
        </p:nvCxnSpPr>
        <p:spPr bwMode="auto">
          <a:xfrm flipV="1">
            <a:off x="3071813" y="2322513"/>
            <a:ext cx="44608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85" name="Oval 25"/>
          <p:cNvSpPr>
            <a:spLocks noChangeArrowheads="1"/>
          </p:cNvSpPr>
          <p:nvPr/>
        </p:nvSpPr>
        <p:spPr bwMode="auto">
          <a:xfrm>
            <a:off x="7358063" y="192881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086" name="Right Arrow 26"/>
          <p:cNvSpPr>
            <a:spLocks noChangeArrowheads="1"/>
          </p:cNvSpPr>
          <p:nvPr/>
        </p:nvSpPr>
        <p:spPr bwMode="auto">
          <a:xfrm flipH="1">
            <a:off x="6215063" y="1785938"/>
            <a:ext cx="785812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pSp>
        <p:nvGrpSpPr>
          <p:cNvPr id="3087" name="Group 17"/>
          <p:cNvGrpSpPr>
            <a:grpSpLocks/>
          </p:cNvGrpSpPr>
          <p:nvPr/>
        </p:nvGrpSpPr>
        <p:grpSpPr bwMode="auto">
          <a:xfrm>
            <a:off x="3143250" y="3143250"/>
            <a:ext cx="1003300" cy="642938"/>
            <a:chOff x="1142976" y="1395275"/>
            <a:chExt cx="1002939" cy="642942"/>
          </a:xfrm>
        </p:grpSpPr>
        <p:cxnSp>
          <p:nvCxnSpPr>
            <p:cNvPr id="3097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Arc 18"/>
            <p:cNvSpPr/>
            <p:nvPr/>
          </p:nvSpPr>
          <p:spPr bwMode="auto">
            <a:xfrm rot="13624207">
              <a:off x="1503092" y="1395393"/>
              <a:ext cx="642942" cy="642706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3088" name="Right Arrow 18"/>
          <p:cNvSpPr>
            <a:spLocks noChangeArrowheads="1"/>
          </p:cNvSpPr>
          <p:nvPr/>
        </p:nvSpPr>
        <p:spPr bwMode="auto">
          <a:xfrm>
            <a:off x="3929063" y="32146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3089" name="Straight Connector 21"/>
          <p:cNvCxnSpPr>
            <a:cxnSpLocks noChangeShapeType="1"/>
          </p:cNvCxnSpPr>
          <p:nvPr/>
        </p:nvCxnSpPr>
        <p:spPr bwMode="auto">
          <a:xfrm flipV="1">
            <a:off x="3071813" y="3751263"/>
            <a:ext cx="44608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90" name="Oval 25"/>
          <p:cNvSpPr>
            <a:spLocks noChangeArrowheads="1"/>
          </p:cNvSpPr>
          <p:nvPr/>
        </p:nvSpPr>
        <p:spPr bwMode="auto">
          <a:xfrm>
            <a:off x="7358063" y="335756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091" name="Right Arrow 26"/>
          <p:cNvSpPr>
            <a:spLocks noChangeArrowheads="1"/>
          </p:cNvSpPr>
          <p:nvPr/>
        </p:nvSpPr>
        <p:spPr bwMode="auto">
          <a:xfrm flipH="1">
            <a:off x="6215063" y="3214688"/>
            <a:ext cx="785812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092" name="Oval 25"/>
          <p:cNvSpPr>
            <a:spLocks noChangeArrowheads="1"/>
          </p:cNvSpPr>
          <p:nvPr/>
        </p:nvSpPr>
        <p:spPr bwMode="auto">
          <a:xfrm>
            <a:off x="7643813" y="335756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093" name="Oval 25"/>
          <p:cNvSpPr>
            <a:spLocks noChangeArrowheads="1"/>
          </p:cNvSpPr>
          <p:nvPr/>
        </p:nvSpPr>
        <p:spPr bwMode="auto">
          <a:xfrm>
            <a:off x="7929563" y="335756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3929063" y="2214563"/>
          <a:ext cx="701675" cy="468312"/>
        </p:xfrm>
        <a:graphic>
          <a:graphicData uri="http://schemas.openxmlformats.org/presentationml/2006/ole">
            <p:oleObj spid="_x0000_s3074" name="Equation" r:id="rId3" imgW="304560" imgH="203040" progId="Equation.3">
              <p:embed/>
            </p:oleObj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3929063" y="3643313"/>
          <a:ext cx="701675" cy="468312"/>
        </p:xfrm>
        <a:graphic>
          <a:graphicData uri="http://schemas.openxmlformats.org/presentationml/2006/ole">
            <p:oleObj spid="_x0000_s3075" name="Equation" r:id="rId4" imgW="304560" imgH="203040" progId="Equation.3">
              <p:embed/>
            </p:oleObj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5572125" y="3357563"/>
          <a:ext cx="1870075" cy="1081087"/>
        </p:xfrm>
        <a:graphic>
          <a:graphicData uri="http://schemas.openxmlformats.org/presentationml/2006/ole">
            <p:oleObj spid="_x0000_s3076" name="Equation" r:id="rId5" imgW="812520" imgH="469800" progId="Equation.3">
              <p:embed/>
            </p:oleObj>
          </a:graphicData>
        </a:graphic>
      </p:graphicFrame>
      <p:graphicFrame>
        <p:nvGraphicFramePr>
          <p:cNvPr id="3077" name="Object 7"/>
          <p:cNvGraphicFramePr>
            <a:graphicFrameLocks noChangeAspect="1"/>
          </p:cNvGraphicFramePr>
          <p:nvPr/>
        </p:nvGraphicFramePr>
        <p:xfrm>
          <a:off x="6000750" y="2214563"/>
          <a:ext cx="1357313" cy="506412"/>
        </p:xfrm>
        <a:graphic>
          <a:graphicData uri="http://schemas.openxmlformats.org/presentationml/2006/ole">
            <p:oleObj spid="_x0000_s3077" name="Equation" r:id="rId6" imgW="545760" imgH="203040" progId="Equation.3">
              <p:embed/>
            </p:oleObj>
          </a:graphicData>
        </a:graphic>
      </p:graphicFrame>
      <p:sp>
        <p:nvSpPr>
          <p:cNvPr id="3094" name="Rounded Rectangle 45"/>
          <p:cNvSpPr>
            <a:spLocks noChangeArrowheads="1"/>
          </p:cNvSpPr>
          <p:nvPr/>
        </p:nvSpPr>
        <p:spPr bwMode="auto">
          <a:xfrm>
            <a:off x="2928938" y="1500188"/>
            <a:ext cx="5715000" cy="135731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095" name="Rounded Rectangle 46"/>
          <p:cNvSpPr>
            <a:spLocks noChangeArrowheads="1"/>
          </p:cNvSpPr>
          <p:nvPr/>
        </p:nvSpPr>
        <p:spPr bwMode="auto">
          <a:xfrm>
            <a:off x="2928938" y="3000375"/>
            <a:ext cx="5715000" cy="1357313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3096" name="Rectangle 48"/>
          <p:cNvSpPr>
            <a:spLocks noChangeArrowheads="1"/>
          </p:cNvSpPr>
          <p:nvPr/>
        </p:nvSpPr>
        <p:spPr bwMode="auto">
          <a:xfrm>
            <a:off x="285750" y="1895475"/>
            <a:ext cx="183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Point Target</a:t>
            </a:r>
            <a:endParaRPr lang="en-US" altLang="zh-TW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5357813" y="5214938"/>
            <a:ext cx="2571750" cy="642937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Extended Target vs. Point Target</a:t>
            </a:r>
          </a:p>
        </p:txBody>
      </p:sp>
      <p:sp>
        <p:nvSpPr>
          <p:cNvPr id="41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BD3E63-8051-45F6-8BEC-CC47E585912D}" type="slidenum">
              <a:rPr lang="en-US" altLang="ja-JP" smtClean="0">
                <a:ea typeface="AppleMyungjo"/>
                <a:cs typeface="AppleMyungjo"/>
              </a:rPr>
              <a:pPr/>
              <a:t>7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4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4108" name="Group 17"/>
          <p:cNvGrpSpPr>
            <a:grpSpLocks/>
          </p:cNvGrpSpPr>
          <p:nvPr/>
        </p:nvGrpSpPr>
        <p:grpSpPr bwMode="auto">
          <a:xfrm>
            <a:off x="3143250" y="1714500"/>
            <a:ext cx="1003300" cy="642938"/>
            <a:chOff x="1142976" y="1395275"/>
            <a:chExt cx="1002939" cy="642942"/>
          </a:xfrm>
        </p:grpSpPr>
        <p:cxnSp>
          <p:nvCxnSpPr>
            <p:cNvPr id="4134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7" name="Arc 16"/>
            <p:cNvSpPr/>
            <p:nvPr/>
          </p:nvSpPr>
          <p:spPr bwMode="auto">
            <a:xfrm rot="13624207">
              <a:off x="1503092" y="1395393"/>
              <a:ext cx="642942" cy="642706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4109" name="Right Arrow 18"/>
          <p:cNvSpPr>
            <a:spLocks noChangeArrowheads="1"/>
          </p:cNvSpPr>
          <p:nvPr/>
        </p:nvSpPr>
        <p:spPr bwMode="auto">
          <a:xfrm>
            <a:off x="3929063" y="178593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4110" name="Straight Connector 21"/>
          <p:cNvCxnSpPr>
            <a:cxnSpLocks noChangeShapeType="1"/>
          </p:cNvCxnSpPr>
          <p:nvPr/>
        </p:nvCxnSpPr>
        <p:spPr bwMode="auto">
          <a:xfrm flipV="1">
            <a:off x="3071813" y="2322513"/>
            <a:ext cx="44608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111" name="Oval 25"/>
          <p:cNvSpPr>
            <a:spLocks noChangeArrowheads="1"/>
          </p:cNvSpPr>
          <p:nvPr/>
        </p:nvSpPr>
        <p:spPr bwMode="auto">
          <a:xfrm>
            <a:off x="7358063" y="192881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12" name="Right Arrow 26"/>
          <p:cNvSpPr>
            <a:spLocks noChangeArrowheads="1"/>
          </p:cNvSpPr>
          <p:nvPr/>
        </p:nvSpPr>
        <p:spPr bwMode="auto">
          <a:xfrm flipH="1">
            <a:off x="6215063" y="1785938"/>
            <a:ext cx="785812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pSp>
        <p:nvGrpSpPr>
          <p:cNvPr id="4113" name="Group 17"/>
          <p:cNvGrpSpPr>
            <a:grpSpLocks/>
          </p:cNvGrpSpPr>
          <p:nvPr/>
        </p:nvGrpSpPr>
        <p:grpSpPr bwMode="auto">
          <a:xfrm>
            <a:off x="3143250" y="3143250"/>
            <a:ext cx="1003300" cy="642938"/>
            <a:chOff x="1142976" y="1395275"/>
            <a:chExt cx="1002939" cy="642942"/>
          </a:xfrm>
        </p:grpSpPr>
        <p:cxnSp>
          <p:nvCxnSpPr>
            <p:cNvPr id="4132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" name="Arc 18"/>
            <p:cNvSpPr/>
            <p:nvPr/>
          </p:nvSpPr>
          <p:spPr bwMode="auto">
            <a:xfrm rot="13624207">
              <a:off x="1503092" y="1395393"/>
              <a:ext cx="642942" cy="642706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4114" name="Right Arrow 18"/>
          <p:cNvSpPr>
            <a:spLocks noChangeArrowheads="1"/>
          </p:cNvSpPr>
          <p:nvPr/>
        </p:nvSpPr>
        <p:spPr bwMode="auto">
          <a:xfrm>
            <a:off x="3929063" y="3214688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4115" name="Straight Connector 21"/>
          <p:cNvCxnSpPr>
            <a:cxnSpLocks noChangeShapeType="1"/>
          </p:cNvCxnSpPr>
          <p:nvPr/>
        </p:nvCxnSpPr>
        <p:spPr bwMode="auto">
          <a:xfrm flipV="1">
            <a:off x="3071813" y="3751263"/>
            <a:ext cx="44608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116" name="Oval 25"/>
          <p:cNvSpPr>
            <a:spLocks noChangeArrowheads="1"/>
          </p:cNvSpPr>
          <p:nvPr/>
        </p:nvSpPr>
        <p:spPr bwMode="auto">
          <a:xfrm>
            <a:off x="7358063" y="335756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17" name="Right Arrow 26"/>
          <p:cNvSpPr>
            <a:spLocks noChangeArrowheads="1"/>
          </p:cNvSpPr>
          <p:nvPr/>
        </p:nvSpPr>
        <p:spPr bwMode="auto">
          <a:xfrm flipH="1">
            <a:off x="6215063" y="3214688"/>
            <a:ext cx="785812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18" name="Oval 25"/>
          <p:cNvSpPr>
            <a:spLocks noChangeArrowheads="1"/>
          </p:cNvSpPr>
          <p:nvPr/>
        </p:nvSpPr>
        <p:spPr bwMode="auto">
          <a:xfrm>
            <a:off x="7643813" y="335756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19" name="Oval 25"/>
          <p:cNvSpPr>
            <a:spLocks noChangeArrowheads="1"/>
          </p:cNvSpPr>
          <p:nvPr/>
        </p:nvSpPr>
        <p:spPr bwMode="auto">
          <a:xfrm>
            <a:off x="7929563" y="3357563"/>
            <a:ext cx="214312" cy="214312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pSp>
        <p:nvGrpSpPr>
          <p:cNvPr id="4120" name="Group 17"/>
          <p:cNvGrpSpPr>
            <a:grpSpLocks/>
          </p:cNvGrpSpPr>
          <p:nvPr/>
        </p:nvGrpSpPr>
        <p:grpSpPr bwMode="auto">
          <a:xfrm>
            <a:off x="3143250" y="4714875"/>
            <a:ext cx="1003300" cy="642938"/>
            <a:chOff x="1142976" y="1395275"/>
            <a:chExt cx="1002939" cy="642942"/>
          </a:xfrm>
        </p:grpSpPr>
        <p:cxnSp>
          <p:nvCxnSpPr>
            <p:cNvPr id="4130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1" name="Arc 30"/>
            <p:cNvSpPr/>
            <p:nvPr/>
          </p:nvSpPr>
          <p:spPr bwMode="auto">
            <a:xfrm rot="13624207">
              <a:off x="1503092" y="1395393"/>
              <a:ext cx="642942" cy="642706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4121" name="Right Arrow 18"/>
          <p:cNvSpPr>
            <a:spLocks noChangeArrowheads="1"/>
          </p:cNvSpPr>
          <p:nvPr/>
        </p:nvSpPr>
        <p:spPr bwMode="auto">
          <a:xfrm>
            <a:off x="3929063" y="4786313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4122" name="Straight Connector 33"/>
          <p:cNvCxnSpPr>
            <a:cxnSpLocks noChangeShapeType="1"/>
          </p:cNvCxnSpPr>
          <p:nvPr/>
        </p:nvCxnSpPr>
        <p:spPr bwMode="auto">
          <a:xfrm flipV="1">
            <a:off x="3071813" y="5322888"/>
            <a:ext cx="44608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123" name="Oval 25"/>
          <p:cNvSpPr>
            <a:spLocks noChangeArrowheads="1"/>
          </p:cNvSpPr>
          <p:nvPr/>
        </p:nvSpPr>
        <p:spPr bwMode="auto">
          <a:xfrm>
            <a:off x="7286625" y="4714875"/>
            <a:ext cx="1143000" cy="506413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24" name="Right Arrow 26"/>
          <p:cNvSpPr>
            <a:spLocks noChangeArrowheads="1"/>
          </p:cNvSpPr>
          <p:nvPr/>
        </p:nvSpPr>
        <p:spPr bwMode="auto">
          <a:xfrm flipH="1">
            <a:off x="6215063" y="4786313"/>
            <a:ext cx="785812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500688" y="5214938"/>
          <a:ext cx="2366962" cy="642937"/>
        </p:xfrm>
        <a:graphic>
          <a:graphicData uri="http://schemas.openxmlformats.org/presentationml/2006/ole">
            <p:oleObj spid="_x0000_s4098" name="Equation" r:id="rId3" imgW="1028520" imgH="27936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929063" y="2214563"/>
          <a:ext cx="701675" cy="468312"/>
        </p:xfrm>
        <a:graphic>
          <a:graphicData uri="http://schemas.openxmlformats.org/presentationml/2006/ole">
            <p:oleObj spid="_x0000_s4099" name="Equation" r:id="rId4" imgW="304560" imgH="2030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929063" y="3643313"/>
          <a:ext cx="701675" cy="468312"/>
        </p:xfrm>
        <a:graphic>
          <a:graphicData uri="http://schemas.openxmlformats.org/presentationml/2006/ole">
            <p:oleObj spid="_x0000_s4100" name="Equation" r:id="rId5" imgW="304560" imgH="20304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929063" y="5214938"/>
          <a:ext cx="701675" cy="468312"/>
        </p:xfrm>
        <a:graphic>
          <a:graphicData uri="http://schemas.openxmlformats.org/presentationml/2006/ole">
            <p:oleObj spid="_x0000_s4101" name="Equation" r:id="rId6" imgW="304560" imgH="20304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572125" y="3357563"/>
          <a:ext cx="1870075" cy="1081087"/>
        </p:xfrm>
        <a:graphic>
          <a:graphicData uri="http://schemas.openxmlformats.org/presentationml/2006/ole">
            <p:oleObj spid="_x0000_s4102" name="Equation" r:id="rId7" imgW="812520" imgH="46980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000750" y="2214563"/>
          <a:ext cx="1357313" cy="506412"/>
        </p:xfrm>
        <a:graphic>
          <a:graphicData uri="http://schemas.openxmlformats.org/presentationml/2006/ole">
            <p:oleObj spid="_x0000_s4103" name="Equation" r:id="rId8" imgW="545760" imgH="203040" progId="Equation.3">
              <p:embed/>
            </p:oleObj>
          </a:graphicData>
        </a:graphic>
      </p:graphicFrame>
      <p:sp>
        <p:nvSpPr>
          <p:cNvPr id="4125" name="Rounded Rectangle 45"/>
          <p:cNvSpPr>
            <a:spLocks noChangeArrowheads="1"/>
          </p:cNvSpPr>
          <p:nvPr/>
        </p:nvSpPr>
        <p:spPr bwMode="auto">
          <a:xfrm>
            <a:off x="2928938" y="1500188"/>
            <a:ext cx="5715000" cy="135731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26" name="Rounded Rectangle 46"/>
          <p:cNvSpPr>
            <a:spLocks noChangeArrowheads="1"/>
          </p:cNvSpPr>
          <p:nvPr/>
        </p:nvSpPr>
        <p:spPr bwMode="auto">
          <a:xfrm>
            <a:off x="2928938" y="3000375"/>
            <a:ext cx="5715000" cy="1357313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27" name="Rounded Rectangle 47"/>
          <p:cNvSpPr>
            <a:spLocks noChangeArrowheads="1"/>
          </p:cNvSpPr>
          <p:nvPr/>
        </p:nvSpPr>
        <p:spPr bwMode="auto">
          <a:xfrm>
            <a:off x="2928938" y="4572000"/>
            <a:ext cx="5715000" cy="1357313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4128" name="Rectangle 48"/>
          <p:cNvSpPr>
            <a:spLocks noChangeArrowheads="1"/>
          </p:cNvSpPr>
          <p:nvPr/>
        </p:nvSpPr>
        <p:spPr bwMode="auto">
          <a:xfrm>
            <a:off x="285750" y="1895475"/>
            <a:ext cx="183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Point Target</a:t>
            </a:r>
            <a:endParaRPr lang="en-US" altLang="zh-TW" i="0"/>
          </a:p>
        </p:txBody>
      </p:sp>
      <p:sp>
        <p:nvSpPr>
          <p:cNvPr id="4129" name="Rectangle 49"/>
          <p:cNvSpPr>
            <a:spLocks noChangeArrowheads="1"/>
          </p:cNvSpPr>
          <p:nvPr/>
        </p:nvSpPr>
        <p:spPr bwMode="auto">
          <a:xfrm>
            <a:off x="285750" y="5000625"/>
            <a:ext cx="2420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Extended Target</a:t>
            </a:r>
            <a:endParaRPr lang="en-US" altLang="zh-TW" i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 bwMode="auto">
          <a:xfrm>
            <a:off x="5500688" y="1643063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Extended Target and Clutter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F8EB04-B2AD-49E6-8EFA-CEEA1987F124}" type="slidenum">
              <a:rPr lang="en-US" altLang="ja-JP" smtClean="0">
                <a:ea typeface="AppleMyungjo"/>
                <a:cs typeface="AppleMyungjo"/>
              </a:rPr>
              <a:pPr/>
              <a:t>8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grpSp>
        <p:nvGrpSpPr>
          <p:cNvPr id="5127" name="Group 17"/>
          <p:cNvGrpSpPr>
            <a:grpSpLocks/>
          </p:cNvGrpSpPr>
          <p:nvPr/>
        </p:nvGrpSpPr>
        <p:grpSpPr bwMode="auto">
          <a:xfrm>
            <a:off x="1500188" y="1643063"/>
            <a:ext cx="1003300" cy="642937"/>
            <a:chOff x="1142976" y="1395275"/>
            <a:chExt cx="1002939" cy="642942"/>
          </a:xfrm>
        </p:grpSpPr>
        <p:cxnSp>
          <p:nvCxnSpPr>
            <p:cNvPr id="5137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2" name="Arc 21"/>
            <p:cNvSpPr/>
            <p:nvPr/>
          </p:nvSpPr>
          <p:spPr bwMode="auto">
            <a:xfrm rot="13624207">
              <a:off x="1503090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5128" name="Right Arrow 18"/>
          <p:cNvSpPr>
            <a:spLocks noChangeArrowheads="1"/>
          </p:cNvSpPr>
          <p:nvPr/>
        </p:nvSpPr>
        <p:spPr bwMode="auto">
          <a:xfrm>
            <a:off x="2286000" y="1714500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5129" name="Straight Connector 23"/>
          <p:cNvCxnSpPr>
            <a:cxnSpLocks noChangeShapeType="1"/>
          </p:cNvCxnSpPr>
          <p:nvPr/>
        </p:nvCxnSpPr>
        <p:spPr bwMode="auto">
          <a:xfrm flipV="1">
            <a:off x="1428750" y="2251075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30" name="Oval 25"/>
          <p:cNvSpPr>
            <a:spLocks noChangeArrowheads="1"/>
          </p:cNvSpPr>
          <p:nvPr/>
        </p:nvSpPr>
        <p:spPr bwMode="auto">
          <a:xfrm>
            <a:off x="5929313" y="1714500"/>
            <a:ext cx="642937" cy="357188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5131" name="Right Arrow 26"/>
          <p:cNvSpPr>
            <a:spLocks noChangeArrowheads="1"/>
          </p:cNvSpPr>
          <p:nvPr/>
        </p:nvSpPr>
        <p:spPr bwMode="auto">
          <a:xfrm flipH="1">
            <a:off x="4572000" y="1714500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5122" name="Object 20"/>
          <p:cNvGraphicFramePr>
            <a:graphicFrameLocks noChangeAspect="1"/>
          </p:cNvGraphicFramePr>
          <p:nvPr/>
        </p:nvGraphicFramePr>
        <p:xfrm>
          <a:off x="2286000" y="2143125"/>
          <a:ext cx="701675" cy="468313"/>
        </p:xfrm>
        <a:graphic>
          <a:graphicData uri="http://schemas.openxmlformats.org/presentationml/2006/ole">
            <p:oleObj spid="_x0000_s5122" name="Equation" r:id="rId3" imgW="304560" imgH="203040" progId="Equation.3">
              <p:embed/>
            </p:oleObj>
          </a:graphicData>
        </a:graphic>
      </p:graphicFrame>
      <p:sp>
        <p:nvSpPr>
          <p:cNvPr id="5132" name="Rounded Rectangle 28"/>
          <p:cNvSpPr>
            <a:spLocks noChangeArrowheads="1"/>
          </p:cNvSpPr>
          <p:nvPr/>
        </p:nvSpPr>
        <p:spPr bwMode="auto">
          <a:xfrm>
            <a:off x="1285875" y="1500188"/>
            <a:ext cx="6000750" cy="1214437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5133" name="Rectangle 29"/>
          <p:cNvSpPr>
            <a:spLocks noChangeArrowheads="1"/>
          </p:cNvSpPr>
          <p:nvPr/>
        </p:nvSpPr>
        <p:spPr bwMode="auto">
          <a:xfrm>
            <a:off x="3143250" y="2928938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Extended Target</a:t>
            </a:r>
            <a:endParaRPr lang="en-US" altLang="zh-TW" i="0"/>
          </a:p>
        </p:txBody>
      </p:sp>
      <p:sp>
        <p:nvSpPr>
          <p:cNvPr id="5134" name="Rectangle 68"/>
          <p:cNvSpPr>
            <a:spLocks noChangeArrowheads="1"/>
          </p:cNvSpPr>
          <p:nvPr/>
        </p:nvSpPr>
        <p:spPr bwMode="auto">
          <a:xfrm>
            <a:off x="6000750" y="3071813"/>
            <a:ext cx="2478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Extended Clutter</a:t>
            </a:r>
            <a:endParaRPr lang="en-US" altLang="zh-TW" i="0"/>
          </a:p>
        </p:txBody>
      </p:sp>
      <p:cxnSp>
        <p:nvCxnSpPr>
          <p:cNvPr id="5135" name="Straight Arrow Connector 70"/>
          <p:cNvCxnSpPr>
            <a:cxnSpLocks noChangeShapeType="1"/>
            <a:stCxn id="5133" idx="0"/>
            <a:endCxn id="5130" idx="3"/>
          </p:cNvCxnSpPr>
          <p:nvPr/>
        </p:nvCxnSpPr>
        <p:spPr bwMode="auto">
          <a:xfrm rot="5400000" flipH="1" flipV="1">
            <a:off x="4733925" y="1639888"/>
            <a:ext cx="909638" cy="166846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36" name="Straight Arrow Connector 72"/>
          <p:cNvCxnSpPr>
            <a:cxnSpLocks noChangeShapeType="1"/>
            <a:stCxn id="5134" idx="0"/>
          </p:cNvCxnSpPr>
          <p:nvPr/>
        </p:nvCxnSpPr>
        <p:spPr bwMode="auto">
          <a:xfrm rot="16200000" flipV="1">
            <a:off x="6549232" y="2380456"/>
            <a:ext cx="928688" cy="4540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 bwMode="auto">
          <a:xfrm>
            <a:off x="5500688" y="1643063"/>
            <a:ext cx="1500187" cy="5111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endParaRPr lang="en-US" i="0">
              <a:latin typeface="Arial" charset="0"/>
              <a:ea typeface="AppleMyungjo" charset="-127"/>
            </a:endParaRPr>
          </a:p>
        </p:txBody>
      </p:sp>
      <p:sp>
        <p:nvSpPr>
          <p:cNvPr id="61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latin typeface="Arial" pitchFamily="34" charset="0"/>
              </a:rPr>
              <a:t>Extended Target and Clutter</a:t>
            </a:r>
          </a:p>
        </p:txBody>
      </p:sp>
      <p:sp>
        <p:nvSpPr>
          <p:cNvPr id="61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E80BC45-A28B-433A-8045-EB5BFBD06819}" type="slidenum">
              <a:rPr lang="en-US" altLang="ja-JP" smtClean="0">
                <a:ea typeface="AppleMyungjo"/>
                <a:cs typeface="AppleMyungjo"/>
              </a:rPr>
              <a:pPr/>
              <a:t>9</a:t>
            </a:fld>
            <a:endParaRPr lang="en-US" altLang="ja-JP" smtClean="0">
              <a:ea typeface="AppleMyungjo"/>
              <a:cs typeface="AppleMyungjo"/>
            </a:endParaRPr>
          </a:p>
        </p:txBody>
      </p:sp>
      <p:sp>
        <p:nvSpPr>
          <p:cNvPr id="61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/>
              <a:t>Chun-Yang Chen, Caltech DSP Lab </a:t>
            </a:r>
            <a:r>
              <a:rPr lang="en-US" altLang="zh-TW" smtClean="0">
                <a:solidFill>
                  <a:srgbClr val="2B2C47"/>
                </a:solidFill>
              </a:rPr>
              <a:t>| ICASSP 2009</a:t>
            </a:r>
            <a:endParaRPr lang="en-US" altLang="zh-TW" smtClean="0">
              <a:solidFill>
                <a:schemeClr val="accent2"/>
              </a:solidFill>
            </a:endParaRPr>
          </a:p>
        </p:txBody>
      </p:sp>
      <p:sp>
        <p:nvSpPr>
          <p:cNvPr id="6152" name="Rectangle 18"/>
          <p:cNvSpPr>
            <a:spLocks noChangeArrowheads="1"/>
          </p:cNvSpPr>
          <p:nvPr/>
        </p:nvSpPr>
        <p:spPr bwMode="auto">
          <a:xfrm>
            <a:off x="4572000" y="3929063"/>
            <a:ext cx="3214688" cy="1428750"/>
          </a:xfrm>
          <a:prstGeom prst="rect">
            <a:avLst/>
          </a:prstGeom>
          <a:solidFill>
            <a:srgbClr val="FFFF00"/>
          </a:solidFill>
          <a:ln w="190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pSp>
        <p:nvGrpSpPr>
          <p:cNvPr id="6153" name="Group 17"/>
          <p:cNvGrpSpPr>
            <a:grpSpLocks/>
          </p:cNvGrpSpPr>
          <p:nvPr/>
        </p:nvGrpSpPr>
        <p:grpSpPr bwMode="auto">
          <a:xfrm>
            <a:off x="1500188" y="1643063"/>
            <a:ext cx="1003300" cy="642937"/>
            <a:chOff x="1142976" y="1395275"/>
            <a:chExt cx="1002939" cy="642942"/>
          </a:xfrm>
        </p:grpSpPr>
        <p:cxnSp>
          <p:nvCxnSpPr>
            <p:cNvPr id="6163" name="Elbow Connector 11"/>
            <p:cNvCxnSpPr>
              <a:cxnSpLocks noChangeShapeType="1"/>
            </p:cNvCxnSpPr>
            <p:nvPr/>
          </p:nvCxnSpPr>
          <p:spPr bwMode="auto">
            <a:xfrm rot="10800000" flipV="1">
              <a:off x="1142976" y="1714488"/>
              <a:ext cx="357190" cy="285752"/>
            </a:xfrm>
            <a:prstGeom prst="bentConnector3">
              <a:avLst>
                <a:gd name="adj1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2" name="Arc 21"/>
            <p:cNvSpPr/>
            <p:nvPr/>
          </p:nvSpPr>
          <p:spPr bwMode="auto">
            <a:xfrm rot="13624207">
              <a:off x="1503090" y="1395393"/>
              <a:ext cx="642942" cy="642707"/>
            </a:xfrm>
            <a:prstGeom prst="arc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 i="0">
                <a:latin typeface="Arial" charset="0"/>
                <a:ea typeface="AppleMyungjo" charset="-127"/>
              </a:endParaRPr>
            </a:p>
          </p:txBody>
        </p:sp>
      </p:grpSp>
      <p:sp>
        <p:nvSpPr>
          <p:cNvPr id="6154" name="Right Arrow 18"/>
          <p:cNvSpPr>
            <a:spLocks noChangeArrowheads="1"/>
          </p:cNvSpPr>
          <p:nvPr/>
        </p:nvSpPr>
        <p:spPr bwMode="auto">
          <a:xfrm>
            <a:off x="2286000" y="1714500"/>
            <a:ext cx="857250" cy="4286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cxnSp>
        <p:nvCxnSpPr>
          <p:cNvPr id="6155" name="Straight Connector 23"/>
          <p:cNvCxnSpPr>
            <a:cxnSpLocks noChangeShapeType="1"/>
          </p:cNvCxnSpPr>
          <p:nvPr/>
        </p:nvCxnSpPr>
        <p:spPr bwMode="auto">
          <a:xfrm flipV="1">
            <a:off x="1428750" y="2251075"/>
            <a:ext cx="446088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156" name="Oval 25"/>
          <p:cNvSpPr>
            <a:spLocks noChangeArrowheads="1"/>
          </p:cNvSpPr>
          <p:nvPr/>
        </p:nvSpPr>
        <p:spPr bwMode="auto">
          <a:xfrm>
            <a:off x="5929313" y="1714500"/>
            <a:ext cx="642937" cy="357188"/>
          </a:xfrm>
          <a:prstGeom prst="ellipse">
            <a:avLst/>
          </a:prstGeom>
          <a:solidFill>
            <a:schemeClr val="tx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157" name="Right Arrow 26"/>
          <p:cNvSpPr>
            <a:spLocks noChangeArrowheads="1"/>
          </p:cNvSpPr>
          <p:nvPr/>
        </p:nvSpPr>
        <p:spPr bwMode="auto">
          <a:xfrm flipH="1">
            <a:off x="4572000" y="1714500"/>
            <a:ext cx="785813" cy="428625"/>
          </a:xfrm>
          <a:prstGeom prst="rightArrow">
            <a:avLst>
              <a:gd name="adj1" fmla="val 50000"/>
              <a:gd name="adj2" fmla="val 50009"/>
            </a:avLst>
          </a:prstGeom>
          <a:solidFill>
            <a:srgbClr val="FF0000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786313" y="4000500"/>
          <a:ext cx="2795587" cy="1298575"/>
        </p:xfrm>
        <a:graphic>
          <a:graphicData uri="http://schemas.openxmlformats.org/presentationml/2006/ole">
            <p:oleObj spid="_x0000_s6146" name="Equation" r:id="rId3" imgW="1257120" imgH="58392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286000" y="2143125"/>
          <a:ext cx="701675" cy="468313"/>
        </p:xfrm>
        <a:graphic>
          <a:graphicData uri="http://schemas.openxmlformats.org/presentationml/2006/ole">
            <p:oleObj spid="_x0000_s6147" name="Equation" r:id="rId4" imgW="304560" imgH="203040" progId="Equation.3">
              <p:embed/>
            </p:oleObj>
          </a:graphicData>
        </a:graphic>
      </p:graphicFrame>
      <p:sp>
        <p:nvSpPr>
          <p:cNvPr id="6158" name="Rounded Rectangle 28"/>
          <p:cNvSpPr>
            <a:spLocks noChangeArrowheads="1"/>
          </p:cNvSpPr>
          <p:nvPr/>
        </p:nvSpPr>
        <p:spPr bwMode="auto">
          <a:xfrm>
            <a:off x="1285875" y="1500188"/>
            <a:ext cx="6000750" cy="1214437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408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TW" i="0">
              <a:latin typeface="Arial" pitchFamily="34" charset="0"/>
            </a:endParaRPr>
          </a:p>
        </p:txBody>
      </p:sp>
      <p:sp>
        <p:nvSpPr>
          <p:cNvPr id="6159" name="Rectangle 29"/>
          <p:cNvSpPr>
            <a:spLocks noChangeArrowheads="1"/>
          </p:cNvSpPr>
          <p:nvPr/>
        </p:nvSpPr>
        <p:spPr bwMode="auto">
          <a:xfrm>
            <a:off x="3143250" y="2928938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Extended Target</a:t>
            </a:r>
            <a:endParaRPr lang="en-US" altLang="zh-TW" i="0"/>
          </a:p>
        </p:txBody>
      </p:sp>
      <p:sp>
        <p:nvSpPr>
          <p:cNvPr id="6160" name="Rectangle 68"/>
          <p:cNvSpPr>
            <a:spLocks noChangeArrowheads="1"/>
          </p:cNvSpPr>
          <p:nvPr/>
        </p:nvSpPr>
        <p:spPr bwMode="auto">
          <a:xfrm>
            <a:off x="6000750" y="3071813"/>
            <a:ext cx="2478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i="0">
                <a:latin typeface="Arial" pitchFamily="34" charset="0"/>
              </a:rPr>
              <a:t>Extended Clutter</a:t>
            </a:r>
            <a:endParaRPr lang="en-US" altLang="zh-TW" i="0"/>
          </a:p>
        </p:txBody>
      </p:sp>
      <p:cxnSp>
        <p:nvCxnSpPr>
          <p:cNvPr id="6161" name="Straight Arrow Connector 70"/>
          <p:cNvCxnSpPr>
            <a:cxnSpLocks noChangeShapeType="1"/>
            <a:stCxn id="6159" idx="0"/>
            <a:endCxn id="6156" idx="3"/>
          </p:cNvCxnSpPr>
          <p:nvPr/>
        </p:nvCxnSpPr>
        <p:spPr bwMode="auto">
          <a:xfrm rot="5400000" flipH="1" flipV="1">
            <a:off x="4733925" y="1639888"/>
            <a:ext cx="909638" cy="166846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62" name="Straight Arrow Connector 72"/>
          <p:cNvCxnSpPr>
            <a:cxnSpLocks noChangeShapeType="1"/>
            <a:stCxn id="6160" idx="0"/>
          </p:cNvCxnSpPr>
          <p:nvPr/>
        </p:nvCxnSpPr>
        <p:spPr bwMode="auto">
          <a:xfrm rot="16200000" flipV="1">
            <a:off x="6549232" y="2380456"/>
            <a:ext cx="928688" cy="4540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 Bold"/>
        <a:ea typeface="AppleMyungjo"/>
        <a:cs typeface=""/>
      </a:majorFont>
      <a:minorFont>
        <a:latin typeface="Georgia"/>
        <a:ea typeface="AppleMyungj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4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ppleMyungjo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rgbClr val="4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ppleMyungjo" charset="-127"/>
          </a:defRPr>
        </a:defPPr>
      </a:lstStyle>
    </a:lnDef>
    <a:txDef>
      <a:spPr bwMode="auto">
        <a:noFill/>
        <a:ln>
          <a:miter lim="800000"/>
          <a:headEnd/>
          <a:tailEnd/>
        </a:ln>
      </a:spPr>
      <a:bodyPr/>
      <a:lstStyle>
        <a:defPPr algn="l">
          <a:defRPr sz="1400" b="1" i="0" dirty="0">
            <a:latin typeface="Georgia" pitchFamily="18" charset="0"/>
            <a:ea typeface="新細明體" charset="-12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42105</TotalTime>
  <Words>1680</Words>
  <Application>Microsoft Office PowerPoint</Application>
  <PresentationFormat>On-screen Show (4:3)</PresentationFormat>
  <Paragraphs>567</Paragraphs>
  <Slides>54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8" baseType="lpstr">
      <vt:lpstr>Georgia Bold</vt:lpstr>
      <vt:lpstr>AppleMyungjo</vt:lpstr>
      <vt:lpstr>Arial</vt:lpstr>
      <vt:lpstr>Wingdings</vt:lpstr>
      <vt:lpstr>Times</vt:lpstr>
      <vt:lpstr>新細明體</vt:lpstr>
      <vt:lpstr>Georgia</vt:lpstr>
      <vt:lpstr>Sand</vt:lpstr>
      <vt:lpstr>Arial Unicode MS</vt:lpstr>
      <vt:lpstr>Helvetica</vt:lpstr>
      <vt:lpstr>Arial Rounded MT Bold</vt:lpstr>
      <vt:lpstr>Blank Presentation</vt:lpstr>
      <vt:lpstr>Microsoft Equation 3.0</vt:lpstr>
      <vt:lpstr>Microsoft 方程式編輯器 3.0</vt:lpstr>
      <vt:lpstr>Joint MIMO Radar Waveform and Receiving Filter Optimization</vt:lpstr>
      <vt:lpstr>Outline</vt:lpstr>
      <vt:lpstr>Problem Formulation</vt:lpstr>
      <vt:lpstr>Extended Target vs. Point Target</vt:lpstr>
      <vt:lpstr>Extended Target vs. Point Target</vt:lpstr>
      <vt:lpstr>Extended Target vs. Point Target</vt:lpstr>
      <vt:lpstr>Extended Target vs. Point Target</vt:lpstr>
      <vt:lpstr>Extended Target and Clutter</vt:lpstr>
      <vt:lpstr>Extended Target and Clutter</vt:lpstr>
      <vt:lpstr>Extended Target and Clutter</vt:lpstr>
      <vt:lpstr>Baseband Equivalent Model</vt:lpstr>
      <vt:lpstr>Baseband Equivalent Model</vt:lpstr>
      <vt:lpstr>Detection Problem</vt:lpstr>
      <vt:lpstr>Detection Problem</vt:lpstr>
      <vt:lpstr>Detection Problem</vt:lpstr>
      <vt:lpstr>SINR Maximization</vt:lpstr>
      <vt:lpstr>SINR Maximization</vt:lpstr>
      <vt:lpstr>SINR Maximization</vt:lpstr>
      <vt:lpstr>SINR Maximization</vt:lpstr>
      <vt:lpstr>SINR Maximization</vt:lpstr>
      <vt:lpstr>SINR Maximization</vt:lpstr>
      <vt:lpstr>The MIMO Case</vt:lpstr>
      <vt:lpstr>The MIMO Case</vt:lpstr>
      <vt:lpstr>Prior Information</vt:lpstr>
      <vt:lpstr>Prior Information</vt:lpstr>
      <vt:lpstr>                   Proposed Algorithm</vt:lpstr>
      <vt:lpstr>Iterative Algorithm </vt:lpstr>
      <vt:lpstr>Iterative Algorithm </vt:lpstr>
      <vt:lpstr>Iterative Algorithm </vt:lpstr>
      <vt:lpstr>Iterative Algorithm </vt:lpstr>
      <vt:lpstr>Solving for the Receiver</vt:lpstr>
      <vt:lpstr>Solving for the Receiver</vt:lpstr>
      <vt:lpstr>Solving for the Receiver</vt:lpstr>
      <vt:lpstr>Solving for the Receiver</vt:lpstr>
      <vt:lpstr>Solving for the Receiver</vt:lpstr>
      <vt:lpstr>Solving for the Waveforms</vt:lpstr>
      <vt:lpstr>Solving for the Waveforms</vt:lpstr>
      <vt:lpstr>Solving for the Waveforms</vt:lpstr>
      <vt:lpstr>Solving for the Waveforms</vt:lpstr>
      <vt:lpstr>Solving for the Waveforms</vt:lpstr>
      <vt:lpstr>Recasting the Waveform Optimization Problem</vt:lpstr>
      <vt:lpstr>Recasting the Waveform Optimization Problem</vt:lpstr>
      <vt:lpstr>Recasting the Waveform Optimization Problem</vt:lpstr>
      <vt:lpstr>Recasting the Waveform Optimization Problem</vt:lpstr>
      <vt:lpstr>Recasting the Waveform Optimization Problem</vt:lpstr>
      <vt:lpstr>Recasting the Waveform Optimization Problem</vt:lpstr>
      <vt:lpstr>Recasting the Waveform Optimization Problem</vt:lpstr>
      <vt:lpstr>Proposed Algorithm</vt:lpstr>
      <vt:lpstr>Proposed Algorithm</vt:lpstr>
      <vt:lpstr>Proposed Algorithm</vt:lpstr>
      <vt:lpstr>Numerical Examples</vt:lpstr>
      <vt:lpstr>Numerical Examples</vt:lpstr>
      <vt:lpstr>Conclusions</vt:lpstr>
      <vt:lpstr>Thank You!</vt:lpstr>
    </vt:vector>
  </TitlesOfParts>
  <Company>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Byung-Jun Yoon</dc:creator>
  <cp:lastModifiedBy>scott</cp:lastModifiedBy>
  <cp:revision>10169</cp:revision>
  <cp:lastPrinted>2005-05-11T00:28:36Z</cp:lastPrinted>
  <dcterms:created xsi:type="dcterms:W3CDTF">2005-04-01T21:58:21Z</dcterms:created>
  <dcterms:modified xsi:type="dcterms:W3CDTF">2009-05-14T05:06:01Z</dcterms:modified>
</cp:coreProperties>
</file>