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7" r:id="rId2"/>
    <p:sldId id="597" r:id="rId3"/>
    <p:sldId id="733" r:id="rId4"/>
    <p:sldId id="925" r:id="rId5"/>
    <p:sldId id="926" r:id="rId6"/>
    <p:sldId id="927" r:id="rId7"/>
    <p:sldId id="931" r:id="rId8"/>
    <p:sldId id="933" r:id="rId9"/>
    <p:sldId id="934" r:id="rId10"/>
    <p:sldId id="932" r:id="rId11"/>
    <p:sldId id="928" r:id="rId12"/>
    <p:sldId id="929" r:id="rId13"/>
    <p:sldId id="845" r:id="rId14"/>
    <p:sldId id="935" r:id="rId15"/>
    <p:sldId id="936" r:id="rId16"/>
    <p:sldId id="937" r:id="rId17"/>
    <p:sldId id="939" r:id="rId18"/>
    <p:sldId id="940" r:id="rId19"/>
    <p:sldId id="941" r:id="rId20"/>
    <p:sldId id="942" r:id="rId21"/>
    <p:sldId id="943" r:id="rId22"/>
    <p:sldId id="961" r:id="rId23"/>
    <p:sldId id="962" r:id="rId24"/>
    <p:sldId id="963" r:id="rId25"/>
    <p:sldId id="964" r:id="rId26"/>
    <p:sldId id="948" r:id="rId27"/>
    <p:sldId id="949" r:id="rId28"/>
    <p:sldId id="952" r:id="rId29"/>
    <p:sldId id="951" r:id="rId30"/>
    <p:sldId id="912" r:id="rId31"/>
    <p:sldId id="836" r:id="rId32"/>
    <p:sldId id="965" r:id="rId33"/>
    <p:sldId id="966" r:id="rId34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i="1" kern="1200">
        <a:solidFill>
          <a:schemeClr val="tx1"/>
        </a:solidFill>
        <a:latin typeface="Georgia Bold"/>
        <a:ea typeface="AppleMyungjo"/>
        <a:cs typeface="AppleMyungjo"/>
      </a:defRPr>
    </a:lvl1pPr>
    <a:lvl2pPr marL="457200" algn="l" rtl="0" fontAlgn="base">
      <a:spcBef>
        <a:spcPct val="0"/>
      </a:spcBef>
      <a:spcAft>
        <a:spcPct val="0"/>
      </a:spcAft>
      <a:defRPr kumimoji="1" sz="2400" i="1" kern="1200">
        <a:solidFill>
          <a:schemeClr val="tx1"/>
        </a:solidFill>
        <a:latin typeface="Georgia Bold"/>
        <a:ea typeface="AppleMyungjo"/>
        <a:cs typeface="AppleMyungjo"/>
      </a:defRPr>
    </a:lvl2pPr>
    <a:lvl3pPr marL="914400" algn="l" rtl="0" fontAlgn="base">
      <a:spcBef>
        <a:spcPct val="0"/>
      </a:spcBef>
      <a:spcAft>
        <a:spcPct val="0"/>
      </a:spcAft>
      <a:defRPr kumimoji="1" sz="2400" i="1" kern="1200">
        <a:solidFill>
          <a:schemeClr val="tx1"/>
        </a:solidFill>
        <a:latin typeface="Georgia Bold"/>
        <a:ea typeface="AppleMyungjo"/>
        <a:cs typeface="AppleMyungjo"/>
      </a:defRPr>
    </a:lvl3pPr>
    <a:lvl4pPr marL="1371600" algn="l" rtl="0" fontAlgn="base">
      <a:spcBef>
        <a:spcPct val="0"/>
      </a:spcBef>
      <a:spcAft>
        <a:spcPct val="0"/>
      </a:spcAft>
      <a:defRPr kumimoji="1" sz="2400" i="1" kern="1200">
        <a:solidFill>
          <a:schemeClr val="tx1"/>
        </a:solidFill>
        <a:latin typeface="Georgia Bold"/>
        <a:ea typeface="AppleMyungjo"/>
        <a:cs typeface="AppleMyungjo"/>
      </a:defRPr>
    </a:lvl4pPr>
    <a:lvl5pPr marL="1828800" algn="l" rtl="0" fontAlgn="base">
      <a:spcBef>
        <a:spcPct val="0"/>
      </a:spcBef>
      <a:spcAft>
        <a:spcPct val="0"/>
      </a:spcAft>
      <a:defRPr kumimoji="1" sz="2400" i="1" kern="1200">
        <a:solidFill>
          <a:schemeClr val="tx1"/>
        </a:solidFill>
        <a:latin typeface="Georgia Bold"/>
        <a:ea typeface="AppleMyungjo"/>
        <a:cs typeface="AppleMyungjo"/>
      </a:defRPr>
    </a:lvl5pPr>
    <a:lvl6pPr marL="2286000" algn="l" defTabSz="914400" rtl="0" eaLnBrk="1" latinLnBrk="0" hangingPunct="1">
      <a:defRPr kumimoji="1" sz="2400" i="1" kern="1200">
        <a:solidFill>
          <a:schemeClr val="tx1"/>
        </a:solidFill>
        <a:latin typeface="Georgia Bold"/>
        <a:ea typeface="AppleMyungjo"/>
        <a:cs typeface="AppleMyungjo"/>
      </a:defRPr>
    </a:lvl6pPr>
    <a:lvl7pPr marL="2743200" algn="l" defTabSz="914400" rtl="0" eaLnBrk="1" latinLnBrk="0" hangingPunct="1">
      <a:defRPr kumimoji="1" sz="2400" i="1" kern="1200">
        <a:solidFill>
          <a:schemeClr val="tx1"/>
        </a:solidFill>
        <a:latin typeface="Georgia Bold"/>
        <a:ea typeface="AppleMyungjo"/>
        <a:cs typeface="AppleMyungjo"/>
      </a:defRPr>
    </a:lvl7pPr>
    <a:lvl8pPr marL="3200400" algn="l" defTabSz="914400" rtl="0" eaLnBrk="1" latinLnBrk="0" hangingPunct="1">
      <a:defRPr kumimoji="1" sz="2400" i="1" kern="1200">
        <a:solidFill>
          <a:schemeClr val="tx1"/>
        </a:solidFill>
        <a:latin typeface="Georgia Bold"/>
        <a:ea typeface="AppleMyungjo"/>
        <a:cs typeface="AppleMyungjo"/>
      </a:defRPr>
    </a:lvl8pPr>
    <a:lvl9pPr marL="3657600" algn="l" defTabSz="914400" rtl="0" eaLnBrk="1" latinLnBrk="0" hangingPunct="1">
      <a:defRPr kumimoji="1" sz="2400" i="1" kern="1200">
        <a:solidFill>
          <a:schemeClr val="tx1"/>
        </a:solidFill>
        <a:latin typeface="Georgia Bold"/>
        <a:ea typeface="AppleMyungjo"/>
        <a:cs typeface="AppleMyungjo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FFFF66"/>
    <a:srgbClr val="663300"/>
    <a:srgbClr val="CC00CC"/>
    <a:srgbClr val="FFE0A4"/>
    <a:srgbClr val="66FF33"/>
    <a:srgbClr val="CCFFFF"/>
    <a:srgbClr val="CCFF99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9260" autoAdjust="0"/>
    <p:restoredTop sz="85176" autoAdjust="0"/>
  </p:normalViewPr>
  <p:slideViewPr>
    <p:cSldViewPr>
      <p:cViewPr>
        <p:scale>
          <a:sx n="75" d="100"/>
          <a:sy n="75" d="100"/>
        </p:scale>
        <p:origin x="-882" y="114"/>
      </p:cViewPr>
      <p:guideLst>
        <p:guide orient="horz" pos="2496"/>
        <p:guide pos="288"/>
      </p:guideLst>
    </p:cSldViewPr>
  </p:slideViewPr>
  <p:outlineViewPr>
    <p:cViewPr>
      <p:scale>
        <a:sx n="33" d="100"/>
        <a:sy n="33" d="100"/>
      </p:scale>
      <p:origin x="0" y="3072"/>
    </p:cViewPr>
    <p:sldLst>
      <p:sld r:id="rId1" collapse="1"/>
    </p:sldLst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66" d="100"/>
        <a:sy n="66" d="100"/>
      </p:scale>
      <p:origin x="0" y="18368"/>
    </p:cViewPr>
  </p:sorterViewPr>
  <p:notesViewPr>
    <p:cSldViewPr>
      <p:cViewPr varScale="1">
        <p:scale>
          <a:sx n="52" d="100"/>
          <a:sy n="52" d="100"/>
        </p:scale>
        <p:origin x="-2676" y="-90"/>
      </p:cViewPr>
      <p:guideLst>
        <p:guide orient="horz" pos="3223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5.wmf"/><Relationship Id="rId1" Type="http://schemas.openxmlformats.org/officeDocument/2006/relationships/image" Target="../media/image1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5.wmf"/><Relationship Id="rId1" Type="http://schemas.openxmlformats.org/officeDocument/2006/relationships/image" Target="../media/image11.wmf"/><Relationship Id="rId4" Type="http://schemas.openxmlformats.org/officeDocument/2006/relationships/image" Target="../media/image16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0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5" tIns="49518" rIns="99035" bIns="49518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 i="0">
                <a:latin typeface="Times" pitchFamily="18" charset="0"/>
                <a:ea typeface="AppleMyungjo" charset="-127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12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5" tIns="49518" rIns="99035" bIns="4951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 i="0">
                <a:latin typeface="Times" pitchFamily="18" charset="0"/>
                <a:ea typeface="AppleMyungjo" charset="-127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12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5" tIns="49518" rIns="99035" bIns="49518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 i="0">
                <a:latin typeface="Times" pitchFamily="18" charset="0"/>
                <a:ea typeface="AppleMyungjo" charset="-127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12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5" tIns="49518" rIns="99035" bIns="4951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 i="0">
                <a:latin typeface="Times" pitchFamily="18" charset="0"/>
                <a:ea typeface="AppleMyungjo" charset="-127"/>
                <a:cs typeface="+mn-cs"/>
              </a:defRPr>
            </a:lvl1pPr>
          </a:lstStyle>
          <a:p>
            <a:pPr>
              <a:defRPr/>
            </a:pPr>
            <a:fld id="{76A7ADF7-9459-46CB-A496-41E5067897A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5" tIns="49518" rIns="99035" bIns="49518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 i="0">
                <a:latin typeface="Times" pitchFamily="18" charset="0"/>
                <a:ea typeface="AppleMyungjo" charset="-127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00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5" tIns="49518" rIns="99035" bIns="4951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 i="0">
                <a:latin typeface="Times" pitchFamily="18" charset="0"/>
                <a:ea typeface="AppleMyungjo" charset="-127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0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5" tIns="49518" rIns="99035" bIns="495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00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5" tIns="49518" rIns="99035" bIns="49518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 i="0">
                <a:latin typeface="Times" pitchFamily="18" charset="0"/>
                <a:ea typeface="AppleMyungjo" charset="-127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00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5" tIns="49518" rIns="99035" bIns="4951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 i="0">
                <a:latin typeface="Times" pitchFamily="18" charset="0"/>
                <a:ea typeface="AppleMyungjo" charset="-127"/>
                <a:cs typeface="+mn-cs"/>
              </a:defRPr>
            </a:lvl1pPr>
          </a:lstStyle>
          <a:p>
            <a:pPr>
              <a:defRPr/>
            </a:pPr>
            <a:fld id="{B57E4971-86FC-4447-AD31-1CFC6C4812F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pitchFamily="18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pitchFamily="18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pitchFamily="18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pitchFamily="18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pitchFamily="18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FF3654-F18A-4BCD-ABBB-47E2E1069BEA}" type="slidenum">
              <a:rPr lang="zh-TW" altLang="en-US" smtClean="0">
                <a:latin typeface="Times"/>
                <a:ea typeface="AppleMyungjo"/>
                <a:cs typeface="AppleMyungjo"/>
              </a:rPr>
              <a:pPr/>
              <a:t>1</a:t>
            </a:fld>
            <a:endParaRPr lang="en-US" altLang="zh-TW" smtClean="0">
              <a:latin typeface="Times"/>
              <a:ea typeface="AppleMyungjo"/>
              <a:cs typeface="AppleMyungjo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TW" smtClean="0">
              <a:latin typeface="Times"/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TW" smtClean="0">
              <a:latin typeface="Times"/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zh-TW" smtClean="0">
              <a:latin typeface="Times"/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zh-TW" smtClean="0">
              <a:latin typeface="Times"/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>
              <a:latin typeface="Times"/>
              <a:ea typeface="新細明體" pitchFamily="18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384808-41E5-4CFC-B451-F675280DBC9D}" type="slidenum">
              <a:rPr lang="zh-TW" altLang="en-US" smtClean="0"/>
              <a:pPr>
                <a:defRPr/>
              </a:pPr>
              <a:t>30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smtClean="0">
              <a:latin typeface="Times"/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zh-TW" dirty="0" smtClean="0"/>
              <a:t>Click to edit Master title style</a:t>
            </a:r>
            <a:endParaRPr lang="zh-TW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TW" dirty="0" smtClean="0"/>
              <a:t>Click to edit Master subtitle style</a:t>
            </a:r>
            <a:endParaRPr lang="zh-TW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5A19E-67C5-43F5-8D76-92793B6196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zh-TW" dirty="0" smtClean="0"/>
              <a:t>Chun-Yang Chen, Caltech DSP Lab | ISCAS 2008</a:t>
            </a:r>
            <a:endParaRPr lang="en-US" altLang="zh-TW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917A3-5E9C-4550-AD12-03029D28FF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400" b="1" i="0">
                <a:solidFill>
                  <a:schemeClr val="tx1"/>
                </a:solidFill>
                <a:latin typeface="Georgia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 dirty="0" smtClean="0"/>
              <a:t>Chun-Yang Chen, Caltech DSP Lab | ISCAS 2008</a:t>
            </a:r>
            <a:endParaRPr lang="en-US" altLang="zh-TW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228600"/>
            <a:ext cx="2152650" cy="5943600"/>
          </a:xfrm>
        </p:spPr>
        <p:txBody>
          <a:bodyPr vert="eaVert"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28600"/>
            <a:ext cx="6305550" cy="5943600"/>
          </a:xfrm>
        </p:spPr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870AE-91CC-48DA-9298-656E7BDA69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400" b="1" i="0">
                <a:solidFill>
                  <a:schemeClr val="tx1"/>
                </a:solidFill>
                <a:latin typeface="Georgia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 dirty="0" smtClean="0"/>
              <a:t>Chun-Yang Chen, Caltech DSP Lab | ISCAS 2008</a:t>
            </a:r>
            <a:endParaRPr lang="en-US" altLang="zh-TW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10600" cy="914400"/>
          </a:xfrm>
        </p:spPr>
        <p:txBody>
          <a:bodyPr/>
          <a:lstStyle>
            <a:lvl1pPr>
              <a:defRPr b="0">
                <a:latin typeface="+mn-lt"/>
              </a:defRPr>
            </a:lvl1pPr>
          </a:lstStyle>
          <a:p>
            <a:r>
              <a:rPr lang="en-US" altLang="zh-TW" dirty="0" smtClean="0"/>
              <a:t>Click to edit Master title style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71600"/>
            <a:ext cx="4229100" cy="4800600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86300" y="1371600"/>
            <a:ext cx="4229100" cy="2324100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86300" y="3848100"/>
            <a:ext cx="4229100" cy="2324100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CD1FE-C229-419E-A703-40C5C86E93B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400" b="1" i="0">
                <a:solidFill>
                  <a:schemeClr val="tx1"/>
                </a:solidFill>
                <a:latin typeface="Georgia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 dirty="0" smtClean="0"/>
              <a:t>Chun-Yang Chen, Caltech DSP Lab | ISCAS 2008</a:t>
            </a:r>
            <a:endParaRPr lang="en-US" altLang="zh-TW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04800" y="228600"/>
            <a:ext cx="8610600" cy="914400"/>
          </a:xfrm>
        </p:spPr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371600"/>
            <a:ext cx="4229100" cy="2324100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86300" y="1371600"/>
            <a:ext cx="4229100" cy="2324100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04800" y="3848100"/>
            <a:ext cx="4229100" cy="2324100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86300" y="3848100"/>
            <a:ext cx="4229100" cy="2324100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F740F-BC52-4712-984C-3EF5999D9C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400" b="1" i="0">
                <a:solidFill>
                  <a:schemeClr val="tx1"/>
                </a:solidFill>
                <a:latin typeface="Georgia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 dirty="0" smtClean="0"/>
              <a:t>Chun-Yang Chen, Caltech DSP Lab | ISCAS 2008</a:t>
            </a:r>
          </a:p>
          <a:p>
            <a:pPr>
              <a:defRPr/>
            </a:pPr>
            <a:endParaRPr lang="en-US" altLang="zh-TW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 Unicode MS" pitchFamily="34" charset="-120"/>
                <a:ea typeface="Arial Unicode MS" pitchFamily="34" charset="-120"/>
                <a:cs typeface="Arial Unicode MS" pitchFamily="34" charset="-120"/>
              </a:defRPr>
            </a:lvl1pPr>
          </a:lstStyle>
          <a:p>
            <a:r>
              <a:rPr lang="en-US" altLang="zh-TW" dirty="0" smtClean="0"/>
              <a:t>Click to edit Master title style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  <a:endParaRPr lang="zh-TW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52AE4-AE58-433A-884D-C7697B2B87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zh-TW" dirty="0" smtClean="0"/>
              <a:t>Chun-Yang Chen, Caltech DSP Lab | ISCAS 2008</a:t>
            </a:r>
            <a:endParaRPr lang="en-US" altLang="zh-TW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E5E98-5C39-48B7-B2F4-D421CDD3D92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zh-TW" dirty="0" smtClean="0"/>
              <a:t>Chun-Yang Chen, Caltech DSP Lab | ISCAS 2008</a:t>
            </a:r>
            <a:endParaRPr lang="en-US" altLang="zh-TW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43A62-A002-4CCC-A5B9-B8BC6DF0F7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zh-TW" dirty="0" smtClean="0"/>
              <a:t>Chun-Yang Chen, Caltech DSP Lab | ISCAS 2008</a:t>
            </a:r>
            <a:endParaRPr lang="en-US" altLang="zh-TW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419A6-21C3-4AA3-AC8C-6907C791CEC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zh-TW" dirty="0" smtClean="0"/>
              <a:t>Chun-Yang Chen, Caltech DSP Lab | ISCAS 2008</a:t>
            </a:r>
            <a:endParaRPr lang="en-US" altLang="zh-TW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1F161-F719-4A3C-A7B4-1B3A17E497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zh-TW" dirty="0" smtClean="0"/>
              <a:t>Chun-Yang Chen, Caltech DSP Lab | ISCAS 2008</a:t>
            </a:r>
            <a:endParaRPr lang="en-US" altLang="zh-TW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294E65-6618-4432-8BD3-C6AF36984A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zh-TW" dirty="0" smtClean="0"/>
              <a:t>Chun-Yang Chen, Caltech DSP Lab | ISCAS 2008</a:t>
            </a:r>
            <a:endParaRPr lang="en-US" altLang="zh-TW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5C272-54F7-4CC3-BDBB-78CEF7A33D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zh-TW" dirty="0" smtClean="0"/>
              <a:t>Chun-Yang Chen, Caltech DSP Lab | ISCAS 2008</a:t>
            </a:r>
            <a:endParaRPr lang="en-US" altLang="zh-TW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3E8AE-F7F3-4028-BE3F-B6A09B743DF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zh-TW" dirty="0" smtClean="0"/>
              <a:t>Chun-Yang Chen, Caltech DSP Lab | ISCAS 2008</a:t>
            </a:r>
            <a:endParaRPr lang="en-US" altLang="zh-TW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8600"/>
            <a:ext cx="8610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371600"/>
            <a:ext cx="8610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 smtClean="0"/>
              <a:t>Click to edit Master text styles</a:t>
            </a:r>
          </a:p>
          <a:p>
            <a:pPr lvl="1"/>
            <a:r>
              <a:rPr lang="en-US" altLang="ja-JP" dirty="0" smtClean="0"/>
              <a:t>Second level</a:t>
            </a:r>
          </a:p>
          <a:p>
            <a:pPr lvl="2"/>
            <a:r>
              <a:rPr lang="en-US" altLang="ja-JP" dirty="0" smtClean="0"/>
              <a:t>Third level</a:t>
            </a:r>
          </a:p>
          <a:p>
            <a:pPr lvl="3"/>
            <a:r>
              <a:rPr lang="en-US" altLang="ja-JP" dirty="0" smtClean="0"/>
              <a:t>Fourth level</a:t>
            </a:r>
          </a:p>
          <a:p>
            <a:pPr lvl="4"/>
            <a:r>
              <a:rPr lang="en-US" altLang="ja-JP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334125"/>
            <a:ext cx="958850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 i="0">
                <a:solidFill>
                  <a:srgbClr val="2B2C47"/>
                </a:solidFill>
                <a:latin typeface="Georgia" pitchFamily="18" charset="0"/>
                <a:ea typeface="AppleMyungjo" charset="-127"/>
                <a:cs typeface="+mn-cs"/>
              </a:defRPr>
            </a:lvl1pPr>
          </a:lstStyle>
          <a:p>
            <a:pPr>
              <a:defRPr/>
            </a:pPr>
            <a:fld id="{013E6B8F-0FFA-40A6-A982-8203D4E229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8197" name="Group 9"/>
          <p:cNvGrpSpPr>
            <a:grpSpLocks/>
          </p:cNvGrpSpPr>
          <p:nvPr/>
        </p:nvGrpSpPr>
        <p:grpSpPr bwMode="auto">
          <a:xfrm>
            <a:off x="304800" y="1141413"/>
            <a:ext cx="8610600" cy="76200"/>
            <a:chOff x="192" y="768"/>
            <a:chExt cx="5424" cy="48"/>
          </a:xfrm>
        </p:grpSpPr>
        <p:sp>
          <p:nvSpPr>
            <p:cNvPr id="1031" name="Line 7"/>
            <p:cNvSpPr>
              <a:spLocks noChangeShapeType="1"/>
            </p:cNvSpPr>
            <p:nvPr userDrawn="1"/>
          </p:nvSpPr>
          <p:spPr bwMode="auto">
            <a:xfrm>
              <a:off x="192" y="768"/>
              <a:ext cx="5424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zh-TW" altLang="en-US" i="0">
                <a:latin typeface="Arial" charset="0"/>
                <a:ea typeface="AppleMyungjo" charset="-127"/>
                <a:cs typeface="+mn-cs"/>
              </a:endParaRPr>
            </a:p>
          </p:txBody>
        </p:sp>
        <p:sp>
          <p:nvSpPr>
            <p:cNvPr id="1032" name="Rectangle 8"/>
            <p:cNvSpPr>
              <a:spLocks noChangeArrowheads="1"/>
            </p:cNvSpPr>
            <p:nvPr userDrawn="1"/>
          </p:nvSpPr>
          <p:spPr bwMode="auto">
            <a:xfrm>
              <a:off x="192" y="768"/>
              <a:ext cx="1440" cy="48"/>
            </a:xfrm>
            <a:prstGeom prst="rect">
              <a:avLst/>
            </a:prstGeom>
            <a:solidFill>
              <a:srgbClr val="800000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zh-TW" altLang="en-US" i="0">
                <a:latin typeface="Arial" pitchFamily="34" charset="0"/>
                <a:ea typeface="AppleMyungjo" charset="-127"/>
                <a:cs typeface="+mn-cs"/>
              </a:endParaRPr>
            </a:p>
          </p:txBody>
        </p:sp>
      </p:grp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04800" y="6257925"/>
            <a:ext cx="8610600" cy="0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zh-TW" altLang="en-US" i="0">
              <a:latin typeface="Arial" charset="0"/>
              <a:ea typeface="AppleMyungjo" charset="-127"/>
              <a:cs typeface="+mn-cs"/>
            </a:endParaRPr>
          </a:p>
        </p:txBody>
      </p:sp>
      <p:sp>
        <p:nvSpPr>
          <p:cNvPr id="10" name="Rectangle 11"/>
          <p:cNvSpPr>
            <a:spLocks noGrp="1" noChangeArrowheads="1"/>
          </p:cNvSpPr>
          <p:nvPr>
            <p:ph type="ftr" sz="quarter" idx="3"/>
          </p:nvPr>
        </p:nvSpPr>
        <p:spPr>
          <a:xfrm>
            <a:off x="304800" y="6334125"/>
            <a:ext cx="7580313" cy="263525"/>
          </a:xfrm>
          <a:prstGeom prst="rect">
            <a:avLst/>
          </a:prstGeom>
        </p:spPr>
        <p:txBody>
          <a:bodyPr/>
          <a:lstStyle>
            <a:lvl1pPr algn="l">
              <a:defRPr sz="1400" b="1" i="0">
                <a:solidFill>
                  <a:schemeClr val="tx1"/>
                </a:solidFill>
                <a:latin typeface="Georgia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 dirty="0" smtClean="0"/>
              <a:t>Chun-Yang Chen, Caltech DSP Lab | ISCAS 2008</a:t>
            </a:r>
            <a:endParaRPr lang="en-US" altLang="zh-TW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56" r:id="rId1"/>
    <p:sldLayoutId id="2147484457" r:id="rId2"/>
    <p:sldLayoutId id="2147484458" r:id="rId3"/>
    <p:sldLayoutId id="2147484459" r:id="rId4"/>
    <p:sldLayoutId id="2147484460" r:id="rId5"/>
    <p:sldLayoutId id="2147484461" r:id="rId6"/>
    <p:sldLayoutId id="2147484462" r:id="rId7"/>
    <p:sldLayoutId id="2147484463" r:id="rId8"/>
    <p:sldLayoutId id="2147484464" r:id="rId9"/>
    <p:sldLayoutId id="2147484465" r:id="rId10"/>
    <p:sldLayoutId id="2147484466" r:id="rId11"/>
    <p:sldLayoutId id="2147484467" r:id="rId12"/>
    <p:sldLayoutId id="2147484468" r:id="rId13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2B2C47"/>
          </a:solidFill>
          <a:latin typeface="Arial" pitchFamily="34" charset="0"/>
          <a:ea typeface="AppleMyungjo" charset="-127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2B2C47"/>
          </a:solidFill>
          <a:latin typeface="Arial" pitchFamily="34" charset="0"/>
          <a:ea typeface="AppleMyungjo" charset="-127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2B2C47"/>
          </a:solidFill>
          <a:latin typeface="Arial" pitchFamily="34" charset="0"/>
          <a:ea typeface="AppleMyungjo" charset="-127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2B2C47"/>
          </a:solidFill>
          <a:latin typeface="Arial" pitchFamily="34" charset="0"/>
          <a:ea typeface="AppleMyungjo" charset="-127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rgbClr val="2B2C47"/>
          </a:solidFill>
          <a:latin typeface="Georgia Bold" charset="0"/>
          <a:ea typeface="AppleMyungjo" charset="-127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rgbClr val="2B2C47"/>
          </a:solidFill>
          <a:latin typeface="Georgia Bold" charset="0"/>
          <a:ea typeface="AppleMyungjo" charset="-127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rgbClr val="2B2C47"/>
          </a:solidFill>
          <a:latin typeface="Georgia Bold" charset="0"/>
          <a:ea typeface="AppleMyungjo" charset="-127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rgbClr val="2B2C47"/>
          </a:solidFill>
          <a:latin typeface="Georgia Bold" charset="0"/>
          <a:ea typeface="AppleMyungjo" charset="-127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kumimoji="1" sz="2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Times"/>
        <a:buChar char="•"/>
        <a:defRPr kumimoji="1" sz="2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rgbClr val="2B2C4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rgbClr val="2B2C4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rgbClr val="2B2C4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rgbClr val="2B2C47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4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0.bin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Relationship Id="rId9" Type="http://schemas.openxmlformats.org/officeDocument/2006/relationships/oleObject" Target="../embeddings/oleObject3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500063"/>
            <a:ext cx="8839200" cy="1524000"/>
          </a:xfrm>
        </p:spPr>
        <p:txBody>
          <a:bodyPr/>
          <a:lstStyle/>
          <a:p>
            <a:pPr eaLnBrk="1" hangingPunct="1"/>
            <a:r>
              <a:rPr lang="en-US" altLang="zh-TW" b="1" smtClean="0"/>
              <a:t>Minimum Redundancy MIMO Radar</a:t>
            </a:r>
            <a:endParaRPr lang="en-US" altLang="ja-JP" b="1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59113" y="5057775"/>
            <a:ext cx="5856287" cy="609600"/>
          </a:xfrm>
        </p:spPr>
        <p:txBody>
          <a:bodyPr/>
          <a:lstStyle/>
          <a:p>
            <a:pPr algn="r" eaLnBrk="1" hangingPunct="1"/>
            <a:r>
              <a:rPr lang="en-US" altLang="zh-TW" sz="2000" dirty="0" smtClean="0"/>
              <a:t>Chun-Yang Chen and P. P. </a:t>
            </a:r>
            <a:r>
              <a:rPr lang="en-US" altLang="zh-TW" sz="2000" dirty="0" err="1" smtClean="0"/>
              <a:t>Vaidyanathan</a:t>
            </a:r>
            <a:endParaRPr lang="en-US" altLang="ja-JP" sz="2000" dirty="0" smtClean="0"/>
          </a:p>
        </p:txBody>
      </p:sp>
      <p:grpSp>
        <p:nvGrpSpPr>
          <p:cNvPr id="13316" name="Group 6"/>
          <p:cNvGrpSpPr>
            <a:grpSpLocks/>
          </p:cNvGrpSpPr>
          <p:nvPr/>
        </p:nvGrpSpPr>
        <p:grpSpPr bwMode="auto">
          <a:xfrm>
            <a:off x="304800" y="2057400"/>
            <a:ext cx="8610600" cy="76200"/>
            <a:chOff x="192" y="768"/>
            <a:chExt cx="5424" cy="48"/>
          </a:xfrm>
        </p:grpSpPr>
        <p:sp>
          <p:nvSpPr>
            <p:cNvPr id="13319" name="Line 7"/>
            <p:cNvSpPr>
              <a:spLocks noChangeShapeType="1"/>
            </p:cNvSpPr>
            <p:nvPr/>
          </p:nvSpPr>
          <p:spPr bwMode="auto">
            <a:xfrm>
              <a:off x="192" y="768"/>
              <a:ext cx="5424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3320" name="Rectangle 8"/>
            <p:cNvSpPr>
              <a:spLocks noChangeArrowheads="1"/>
            </p:cNvSpPr>
            <p:nvPr/>
          </p:nvSpPr>
          <p:spPr bwMode="auto">
            <a:xfrm>
              <a:off x="192" y="768"/>
              <a:ext cx="1440" cy="48"/>
            </a:xfrm>
            <a:prstGeom prst="rect">
              <a:avLst/>
            </a:prstGeom>
            <a:solidFill>
              <a:srgbClr val="800000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en-US" i="0">
                <a:latin typeface="Arial" pitchFamily="34" charset="0"/>
              </a:endParaRPr>
            </a:p>
          </p:txBody>
        </p:sp>
      </p:grpSp>
      <p:sp>
        <p:nvSpPr>
          <p:cNvPr id="13317" name="Rectangle 9"/>
          <p:cNvSpPr>
            <a:spLocks noChangeArrowheads="1"/>
          </p:cNvSpPr>
          <p:nvPr/>
        </p:nvSpPr>
        <p:spPr bwMode="auto">
          <a:xfrm>
            <a:off x="3886200" y="5522913"/>
            <a:ext cx="502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spcBef>
                <a:spcPct val="20000"/>
              </a:spcBef>
              <a:buFont typeface="Wingdings" pitchFamily="2" charset="2"/>
              <a:buNone/>
            </a:pPr>
            <a:r>
              <a:rPr lang="en-US" altLang="ja-JP" sz="1800" i="0" dirty="0">
                <a:solidFill>
                  <a:srgbClr val="2B2C47"/>
                </a:solidFill>
                <a:latin typeface="Arial" pitchFamily="34" charset="0"/>
                <a:cs typeface="Arial" pitchFamily="34" charset="0"/>
              </a:rPr>
              <a:t>California Institute of Technology</a:t>
            </a:r>
          </a:p>
          <a:p>
            <a:pPr algn="r">
              <a:spcBef>
                <a:spcPct val="20000"/>
              </a:spcBef>
              <a:buFont typeface="Wingdings" pitchFamily="2" charset="2"/>
              <a:buNone/>
            </a:pPr>
            <a:r>
              <a:rPr lang="en-US" altLang="ja-JP" sz="1800" i="0" dirty="0">
                <a:solidFill>
                  <a:srgbClr val="2B2C47"/>
                </a:solidFill>
                <a:latin typeface="Arial" pitchFamily="34" charset="0"/>
                <a:cs typeface="Arial" pitchFamily="34" charset="0"/>
              </a:rPr>
              <a:t>Electrical Engineering/DSP Lab</a:t>
            </a:r>
          </a:p>
          <a:p>
            <a:pPr algn="r">
              <a:spcBef>
                <a:spcPct val="20000"/>
              </a:spcBef>
              <a:buFont typeface="Wingdings" pitchFamily="2" charset="2"/>
              <a:buNone/>
            </a:pPr>
            <a:endParaRPr lang="en-US" altLang="ja-JP" sz="1000" i="0" dirty="0">
              <a:solidFill>
                <a:srgbClr val="2B2C47"/>
              </a:solidFill>
              <a:latin typeface="Arial" pitchFamily="34" charset="0"/>
              <a:cs typeface="Arial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</a:pPr>
            <a:endParaRPr lang="en-US" altLang="ja-JP" sz="1800" i="0" dirty="0">
              <a:solidFill>
                <a:srgbClr val="2B2C4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18" name="Rectangle 44"/>
          <p:cNvSpPr>
            <a:spLocks noChangeArrowheads="1"/>
          </p:cNvSpPr>
          <p:nvPr/>
        </p:nvSpPr>
        <p:spPr bwMode="auto">
          <a:xfrm>
            <a:off x="7254875" y="6215063"/>
            <a:ext cx="1454150" cy="36988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1800" i="0">
                <a:solidFill>
                  <a:srgbClr val="2B2C47"/>
                </a:solidFill>
                <a:latin typeface="Arial" pitchFamily="34" charset="0"/>
                <a:cs typeface="Arial" pitchFamily="34" charset="0"/>
              </a:rPr>
              <a:t>ISCAS 2008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矩形 220"/>
          <p:cNvSpPr>
            <a:spLocks noChangeArrowheads="1"/>
          </p:cNvSpPr>
          <p:nvPr/>
        </p:nvSpPr>
        <p:spPr bwMode="auto">
          <a:xfrm>
            <a:off x="6429375" y="5072063"/>
            <a:ext cx="785813" cy="500062"/>
          </a:xfrm>
          <a:prstGeom prst="rect">
            <a:avLst/>
          </a:prstGeom>
          <a:solidFill>
            <a:srgbClr val="CCFFFF"/>
          </a:solidFill>
          <a:ln w="1905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2052" name="矩形 219"/>
          <p:cNvSpPr>
            <a:spLocks noChangeArrowheads="1"/>
          </p:cNvSpPr>
          <p:nvPr/>
        </p:nvSpPr>
        <p:spPr bwMode="auto">
          <a:xfrm>
            <a:off x="5143500" y="5072063"/>
            <a:ext cx="785813" cy="500062"/>
          </a:xfrm>
          <a:prstGeom prst="rect">
            <a:avLst/>
          </a:prstGeom>
          <a:solidFill>
            <a:srgbClr val="CCFFFF"/>
          </a:solidFill>
          <a:ln w="1905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714375" y="4572000"/>
          <a:ext cx="6929438" cy="1325563"/>
        </p:xfrm>
        <a:graphic>
          <a:graphicData uri="http://schemas.openxmlformats.org/presentationml/2006/ole">
            <p:oleObj spid="_x0000_s2050" name="方程式" r:id="rId3" imgW="2057400" imgH="393480" progId="Equation.3">
              <p:embed/>
            </p:oleObj>
          </a:graphicData>
        </a:graphic>
      </p:graphicFrame>
      <p:sp>
        <p:nvSpPr>
          <p:cNvPr id="151" name="AutoShape 69"/>
          <p:cNvSpPr>
            <a:spLocks noChangeArrowheads="1"/>
          </p:cNvSpPr>
          <p:nvPr/>
        </p:nvSpPr>
        <p:spPr bwMode="auto">
          <a:xfrm>
            <a:off x="5364163" y="1414463"/>
            <a:ext cx="2952750" cy="2374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rgbClr val="F78408"/>
            </a:solidFill>
            <a:round/>
            <a:headEnd/>
            <a:tailEnd/>
          </a:ln>
          <a:effectLst>
            <a:outerShdw dist="107763" dir="2700000" algn="ctr" rotWithShape="0">
              <a:srgbClr val="B3B3B3"/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TW" altLang="en-US" i="0">
              <a:latin typeface="Arial" charset="0"/>
              <a:ea typeface="AppleMyungjo" charset="-127"/>
              <a:cs typeface="+mn-cs"/>
            </a:endParaRPr>
          </a:p>
        </p:txBody>
      </p:sp>
      <p:sp>
        <p:nvSpPr>
          <p:cNvPr id="2054" name="Line 40"/>
          <p:cNvSpPr>
            <a:spLocks noChangeShapeType="1"/>
          </p:cNvSpPr>
          <p:nvPr/>
        </p:nvSpPr>
        <p:spPr bwMode="auto">
          <a:xfrm flipH="1">
            <a:off x="6700838" y="2132013"/>
            <a:ext cx="263525" cy="404812"/>
          </a:xfrm>
          <a:prstGeom prst="line">
            <a:avLst/>
          </a:prstGeom>
          <a:noFill/>
          <a:ln w="19050">
            <a:solidFill>
              <a:srgbClr val="33CC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55" name="Line 40"/>
          <p:cNvSpPr>
            <a:spLocks noChangeShapeType="1"/>
          </p:cNvSpPr>
          <p:nvPr/>
        </p:nvSpPr>
        <p:spPr bwMode="auto">
          <a:xfrm flipH="1">
            <a:off x="6583363" y="2127250"/>
            <a:ext cx="263525" cy="40481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5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Virtual Array Concept</a:t>
            </a:r>
            <a:endParaRPr lang="zh-TW" altLang="en-US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8EDB14-CDE9-4BB8-9EDE-CF284DEAF4D5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  <p:sp>
        <p:nvSpPr>
          <p:cNvPr id="2058" name="頁尾版面配置區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ISCAS 2008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sp>
        <p:nvSpPr>
          <p:cNvPr id="6" name="AutoShape 70"/>
          <p:cNvSpPr>
            <a:spLocks noChangeArrowheads="1"/>
          </p:cNvSpPr>
          <p:nvPr/>
        </p:nvSpPr>
        <p:spPr bwMode="auto">
          <a:xfrm>
            <a:off x="755650" y="1484313"/>
            <a:ext cx="4032250" cy="23034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rgbClr val="F78408"/>
            </a:solidFill>
            <a:round/>
            <a:headEnd/>
            <a:tailEnd/>
          </a:ln>
          <a:effectLst>
            <a:outerShdw dist="107763" dir="2700000" algn="ctr" rotWithShape="0">
              <a:srgbClr val="B3B3B3"/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TW" altLang="en-US" i="0">
              <a:latin typeface="Arial" charset="0"/>
              <a:ea typeface="AppleMyungjo" charset="-127"/>
              <a:cs typeface="+mn-cs"/>
            </a:endParaRPr>
          </a:p>
        </p:txBody>
      </p:sp>
      <p:sp>
        <p:nvSpPr>
          <p:cNvPr id="2060" name="AutoShape 6"/>
          <p:cNvSpPr>
            <a:spLocks noChangeArrowheads="1"/>
          </p:cNvSpPr>
          <p:nvPr/>
        </p:nvSpPr>
        <p:spPr bwMode="auto">
          <a:xfrm rot="10800000">
            <a:off x="2482850" y="2527300"/>
            <a:ext cx="228600" cy="152400"/>
          </a:xfrm>
          <a:prstGeom prst="triangle">
            <a:avLst>
              <a:gd name="adj" fmla="val 50000"/>
            </a:avLst>
          </a:prstGeom>
          <a:solidFill>
            <a:srgbClr val="3333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061" name="Oval 7"/>
          <p:cNvSpPr>
            <a:spLocks noChangeArrowheads="1"/>
          </p:cNvSpPr>
          <p:nvPr/>
        </p:nvSpPr>
        <p:spPr bwMode="auto">
          <a:xfrm>
            <a:off x="2559050" y="2908300"/>
            <a:ext cx="76200" cy="76200"/>
          </a:xfrm>
          <a:prstGeom prst="ellipse">
            <a:avLst/>
          </a:prstGeom>
          <a:solidFill>
            <a:srgbClr val="3333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062" name="Line 8"/>
          <p:cNvSpPr>
            <a:spLocks noChangeShapeType="1"/>
          </p:cNvSpPr>
          <p:nvPr/>
        </p:nvSpPr>
        <p:spPr bwMode="auto">
          <a:xfrm>
            <a:off x="2590800" y="2667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63" name="AutoShape 9"/>
          <p:cNvSpPr>
            <a:spLocks noChangeArrowheads="1"/>
          </p:cNvSpPr>
          <p:nvPr/>
        </p:nvSpPr>
        <p:spPr bwMode="auto">
          <a:xfrm rot="10800000">
            <a:off x="3779838" y="2528888"/>
            <a:ext cx="228600" cy="152400"/>
          </a:xfrm>
          <a:prstGeom prst="triangle">
            <a:avLst>
              <a:gd name="adj" fmla="val 50000"/>
            </a:avLst>
          </a:prstGeom>
          <a:solidFill>
            <a:srgbClr val="33CC3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064" name="Oval 10"/>
          <p:cNvSpPr>
            <a:spLocks noChangeArrowheads="1"/>
          </p:cNvSpPr>
          <p:nvPr/>
        </p:nvSpPr>
        <p:spPr bwMode="auto">
          <a:xfrm>
            <a:off x="3856038" y="2909888"/>
            <a:ext cx="76200" cy="76200"/>
          </a:xfrm>
          <a:prstGeom prst="ellipse">
            <a:avLst/>
          </a:prstGeom>
          <a:solidFill>
            <a:srgbClr val="33CC33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065" name="Line 11"/>
          <p:cNvSpPr>
            <a:spLocks noChangeShapeType="1"/>
          </p:cNvSpPr>
          <p:nvPr/>
        </p:nvSpPr>
        <p:spPr bwMode="auto">
          <a:xfrm>
            <a:off x="3887788" y="2668588"/>
            <a:ext cx="0" cy="242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66" name="Line 19"/>
          <p:cNvSpPr>
            <a:spLocks noChangeShapeType="1"/>
          </p:cNvSpPr>
          <p:nvPr/>
        </p:nvSpPr>
        <p:spPr bwMode="auto">
          <a:xfrm flipH="1">
            <a:off x="2616200" y="1890713"/>
            <a:ext cx="431800" cy="633412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67" name="Line 20"/>
          <p:cNvSpPr>
            <a:spLocks noChangeShapeType="1"/>
          </p:cNvSpPr>
          <p:nvPr/>
        </p:nvSpPr>
        <p:spPr bwMode="auto">
          <a:xfrm flipH="1" flipV="1">
            <a:off x="2895600" y="1814513"/>
            <a:ext cx="990600" cy="6858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68" name="Line 21"/>
          <p:cNvSpPr>
            <a:spLocks noChangeShapeType="1"/>
          </p:cNvSpPr>
          <p:nvPr/>
        </p:nvSpPr>
        <p:spPr bwMode="auto">
          <a:xfrm flipH="1">
            <a:off x="3911600" y="1890713"/>
            <a:ext cx="431800" cy="633412"/>
          </a:xfrm>
          <a:prstGeom prst="line">
            <a:avLst/>
          </a:prstGeom>
          <a:noFill/>
          <a:ln w="28575">
            <a:solidFill>
              <a:srgbClr val="33CC33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69" name="Text Box 22"/>
          <p:cNvSpPr txBox="1">
            <a:spLocks noChangeArrowheads="1"/>
          </p:cNvSpPr>
          <p:nvPr/>
        </p:nvSpPr>
        <p:spPr bwMode="auto">
          <a:xfrm>
            <a:off x="3143250" y="1484313"/>
            <a:ext cx="125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b="1" i="0">
                <a:latin typeface="Arial" pitchFamily="34" charset="0"/>
                <a:ea typeface="新細明體" pitchFamily="18" charset="-120"/>
              </a:rPr>
              <a:t>e</a:t>
            </a:r>
            <a:r>
              <a:rPr kumimoji="0" lang="en-US" altLang="zh-TW" b="1" i="0" baseline="30000">
                <a:latin typeface="Arial" pitchFamily="34" charset="0"/>
                <a:ea typeface="新細明體" pitchFamily="18" charset="-120"/>
              </a:rPr>
              <a:t>j2</a:t>
            </a:r>
            <a:r>
              <a:rPr kumimoji="0" lang="en-US" altLang="zh-TW" b="1" i="0" baseline="30000">
                <a:latin typeface="Symbol" pitchFamily="18" charset="2"/>
                <a:ea typeface="新細明體" pitchFamily="18" charset="-120"/>
              </a:rPr>
              <a:t>p</a:t>
            </a:r>
            <a:r>
              <a:rPr kumimoji="0" lang="en-US" altLang="zh-TW" b="1" i="0" baseline="30000">
                <a:latin typeface="Arial" pitchFamily="34" charset="0"/>
                <a:ea typeface="新細明體" pitchFamily="18" charset="-120"/>
              </a:rPr>
              <a:t>(ft-x/</a:t>
            </a:r>
            <a:r>
              <a:rPr kumimoji="0" lang="en-US" altLang="zh-TW" b="1" i="0" baseline="30000">
                <a:latin typeface="Symbol" pitchFamily="18" charset="2"/>
                <a:ea typeface="新細明體" pitchFamily="18" charset="-120"/>
              </a:rPr>
              <a:t>l</a:t>
            </a:r>
            <a:r>
              <a:rPr kumimoji="0" lang="en-US" altLang="zh-TW" b="1" i="0" baseline="30000">
                <a:latin typeface="Arial" pitchFamily="34" charset="0"/>
                <a:ea typeface="新細明體" pitchFamily="18" charset="-120"/>
              </a:rPr>
              <a:t>)</a:t>
            </a:r>
            <a:endParaRPr kumimoji="0" lang="en-US" altLang="zh-TW" b="1" i="0">
              <a:latin typeface="Symbol" pitchFamily="18" charset="2"/>
              <a:ea typeface="新細明體" pitchFamily="18" charset="-120"/>
            </a:endParaRPr>
          </a:p>
        </p:txBody>
      </p:sp>
      <p:sp>
        <p:nvSpPr>
          <p:cNvPr id="2070" name="AutoShape 12"/>
          <p:cNvSpPr>
            <a:spLocks noChangeArrowheads="1"/>
          </p:cNvSpPr>
          <p:nvPr/>
        </p:nvSpPr>
        <p:spPr bwMode="auto">
          <a:xfrm rot="10800000">
            <a:off x="1219200" y="2527300"/>
            <a:ext cx="228600" cy="1524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071" name="Oval 13"/>
          <p:cNvSpPr>
            <a:spLocks noChangeArrowheads="1"/>
          </p:cNvSpPr>
          <p:nvPr/>
        </p:nvSpPr>
        <p:spPr bwMode="auto">
          <a:xfrm>
            <a:off x="1295400" y="2908300"/>
            <a:ext cx="76200" cy="762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072" name="Line 14"/>
          <p:cNvSpPr>
            <a:spLocks noChangeShapeType="1"/>
          </p:cNvSpPr>
          <p:nvPr/>
        </p:nvSpPr>
        <p:spPr bwMode="auto">
          <a:xfrm>
            <a:off x="1327150" y="2667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73" name="Line 15"/>
          <p:cNvSpPr>
            <a:spLocks noChangeShapeType="1"/>
          </p:cNvSpPr>
          <p:nvPr/>
        </p:nvSpPr>
        <p:spPr bwMode="auto">
          <a:xfrm flipH="1">
            <a:off x="1320800" y="1890713"/>
            <a:ext cx="431800" cy="6334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74" name="Line 18"/>
          <p:cNvSpPr>
            <a:spLocks noChangeShapeType="1"/>
          </p:cNvSpPr>
          <p:nvPr/>
        </p:nvSpPr>
        <p:spPr bwMode="auto">
          <a:xfrm flipH="1" flipV="1">
            <a:off x="1600200" y="1814513"/>
            <a:ext cx="990600" cy="6858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75" name="Line 114"/>
          <p:cNvSpPr>
            <a:spLocks noChangeShapeType="1"/>
          </p:cNvSpPr>
          <p:nvPr/>
        </p:nvSpPr>
        <p:spPr bwMode="auto">
          <a:xfrm>
            <a:off x="3894138" y="1985963"/>
            <a:ext cx="0" cy="8382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76" name="Text Box 115"/>
          <p:cNvSpPr txBox="1">
            <a:spLocks noChangeArrowheads="1"/>
          </p:cNvSpPr>
          <p:nvPr/>
        </p:nvSpPr>
        <p:spPr bwMode="auto">
          <a:xfrm>
            <a:off x="3851275" y="1971675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sz="1800" b="1" i="0">
                <a:latin typeface="Symbol" pitchFamily="18" charset="2"/>
                <a:ea typeface="新細明體" pitchFamily="18" charset="-120"/>
              </a:rPr>
              <a:t>q</a:t>
            </a:r>
          </a:p>
        </p:txBody>
      </p:sp>
      <p:sp>
        <p:nvSpPr>
          <p:cNvPr id="2077" name="Text Box 41"/>
          <p:cNvSpPr txBox="1">
            <a:spLocks noChangeArrowheads="1"/>
          </p:cNvSpPr>
          <p:nvPr/>
        </p:nvSpPr>
        <p:spPr bwMode="auto">
          <a:xfrm>
            <a:off x="5148263" y="3789363"/>
            <a:ext cx="3635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0">
                <a:latin typeface="Arial" pitchFamily="34" charset="0"/>
                <a:ea typeface="新細明體" pitchFamily="18" charset="-120"/>
              </a:rPr>
              <a:t>Receiver: </a:t>
            </a:r>
            <a:r>
              <a:rPr lang="en-US" altLang="zh-TW" i="0">
                <a:solidFill>
                  <a:srgbClr val="FF0000"/>
                </a:solidFill>
                <a:latin typeface="Arial" pitchFamily="34" charset="0"/>
                <a:ea typeface="新細明體" pitchFamily="18" charset="-120"/>
              </a:rPr>
              <a:t>N</a:t>
            </a:r>
            <a:r>
              <a:rPr lang="en-US" altLang="zh-TW" sz="2000" i="0">
                <a:solidFill>
                  <a:srgbClr val="FF0000"/>
                </a:solidFill>
                <a:latin typeface="Arial" pitchFamily="34" charset="0"/>
                <a:ea typeface="新細明體" pitchFamily="18" charset="-120"/>
              </a:rPr>
              <a:t> </a:t>
            </a:r>
            <a:r>
              <a:rPr lang="en-US" altLang="zh-TW" sz="2000" i="0">
                <a:latin typeface="Arial" pitchFamily="34" charset="0"/>
                <a:ea typeface="新細明體" pitchFamily="18" charset="-120"/>
              </a:rPr>
              <a:t>antenna elements</a:t>
            </a:r>
          </a:p>
        </p:txBody>
      </p:sp>
      <p:sp>
        <p:nvSpPr>
          <p:cNvPr id="2078" name="AutoShape 30"/>
          <p:cNvSpPr>
            <a:spLocks noChangeArrowheads="1"/>
          </p:cNvSpPr>
          <p:nvPr/>
        </p:nvSpPr>
        <p:spPr bwMode="auto">
          <a:xfrm rot="10800000">
            <a:off x="6215063" y="2533650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079" name="Oval 31"/>
          <p:cNvSpPr>
            <a:spLocks noChangeArrowheads="1"/>
          </p:cNvSpPr>
          <p:nvPr/>
        </p:nvSpPr>
        <p:spPr bwMode="auto">
          <a:xfrm>
            <a:off x="6291263" y="2914650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080" name="Line 32"/>
          <p:cNvSpPr>
            <a:spLocks noChangeShapeType="1"/>
          </p:cNvSpPr>
          <p:nvPr/>
        </p:nvSpPr>
        <p:spPr bwMode="auto">
          <a:xfrm>
            <a:off x="6323013" y="267335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81" name="AutoShape 33"/>
          <p:cNvSpPr>
            <a:spLocks noChangeArrowheads="1"/>
          </p:cNvSpPr>
          <p:nvPr/>
        </p:nvSpPr>
        <p:spPr bwMode="auto">
          <a:xfrm rot="10800000">
            <a:off x="6537325" y="2533650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082" name="Oval 34"/>
          <p:cNvSpPr>
            <a:spLocks noChangeArrowheads="1"/>
          </p:cNvSpPr>
          <p:nvPr/>
        </p:nvSpPr>
        <p:spPr bwMode="auto">
          <a:xfrm>
            <a:off x="6613525" y="2914650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083" name="Line 35"/>
          <p:cNvSpPr>
            <a:spLocks noChangeShapeType="1"/>
          </p:cNvSpPr>
          <p:nvPr/>
        </p:nvSpPr>
        <p:spPr bwMode="auto">
          <a:xfrm>
            <a:off x="6645275" y="267335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84" name="AutoShape 36"/>
          <p:cNvSpPr>
            <a:spLocks noChangeArrowheads="1"/>
          </p:cNvSpPr>
          <p:nvPr/>
        </p:nvSpPr>
        <p:spPr bwMode="auto">
          <a:xfrm rot="10800000">
            <a:off x="6862763" y="2533650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085" name="Oval 37"/>
          <p:cNvSpPr>
            <a:spLocks noChangeArrowheads="1"/>
          </p:cNvSpPr>
          <p:nvPr/>
        </p:nvSpPr>
        <p:spPr bwMode="auto">
          <a:xfrm>
            <a:off x="6938963" y="2914650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086" name="Line 38"/>
          <p:cNvSpPr>
            <a:spLocks noChangeShapeType="1"/>
          </p:cNvSpPr>
          <p:nvPr/>
        </p:nvSpPr>
        <p:spPr bwMode="auto">
          <a:xfrm>
            <a:off x="6970713" y="267335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87" name="Line 39"/>
          <p:cNvSpPr>
            <a:spLocks noChangeShapeType="1"/>
          </p:cNvSpPr>
          <p:nvPr/>
        </p:nvSpPr>
        <p:spPr bwMode="auto">
          <a:xfrm flipH="1">
            <a:off x="6311900" y="2128838"/>
            <a:ext cx="263525" cy="404812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88" name="Line 40"/>
          <p:cNvSpPr>
            <a:spLocks noChangeShapeType="1"/>
          </p:cNvSpPr>
          <p:nvPr/>
        </p:nvSpPr>
        <p:spPr bwMode="auto">
          <a:xfrm flipH="1">
            <a:off x="6646863" y="2128838"/>
            <a:ext cx="263525" cy="404812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89" name="Line 41"/>
          <p:cNvSpPr>
            <a:spLocks noChangeShapeType="1"/>
          </p:cNvSpPr>
          <p:nvPr/>
        </p:nvSpPr>
        <p:spPr bwMode="auto">
          <a:xfrm flipH="1">
            <a:off x="6959600" y="2128838"/>
            <a:ext cx="263525" cy="404812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90" name="AutoShape 42"/>
          <p:cNvSpPr>
            <a:spLocks noChangeArrowheads="1"/>
          </p:cNvSpPr>
          <p:nvPr/>
        </p:nvSpPr>
        <p:spPr bwMode="auto">
          <a:xfrm rot="10800000">
            <a:off x="7158038" y="2533650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091" name="Oval 43"/>
          <p:cNvSpPr>
            <a:spLocks noChangeArrowheads="1"/>
          </p:cNvSpPr>
          <p:nvPr/>
        </p:nvSpPr>
        <p:spPr bwMode="auto">
          <a:xfrm>
            <a:off x="7234238" y="2914650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092" name="Line 44"/>
          <p:cNvSpPr>
            <a:spLocks noChangeShapeType="1"/>
          </p:cNvSpPr>
          <p:nvPr/>
        </p:nvSpPr>
        <p:spPr bwMode="auto">
          <a:xfrm>
            <a:off x="7265988" y="267335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93" name="Line 45"/>
          <p:cNvSpPr>
            <a:spLocks noChangeShapeType="1"/>
          </p:cNvSpPr>
          <p:nvPr/>
        </p:nvSpPr>
        <p:spPr bwMode="auto">
          <a:xfrm flipH="1">
            <a:off x="7254875" y="2128838"/>
            <a:ext cx="263525" cy="404812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94" name="Line 48"/>
          <p:cNvSpPr>
            <a:spLocks noChangeShapeType="1"/>
          </p:cNvSpPr>
          <p:nvPr/>
        </p:nvSpPr>
        <p:spPr bwMode="auto">
          <a:xfrm flipH="1" flipV="1">
            <a:off x="6434138" y="2024063"/>
            <a:ext cx="990600" cy="6096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95" name="Text Box 49"/>
          <p:cNvSpPr txBox="1">
            <a:spLocks noChangeArrowheads="1"/>
          </p:cNvSpPr>
          <p:nvPr/>
        </p:nvSpPr>
        <p:spPr bwMode="auto">
          <a:xfrm>
            <a:off x="6689725" y="1458913"/>
            <a:ext cx="125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b="1" i="0">
                <a:latin typeface="Arial" pitchFamily="34" charset="0"/>
                <a:ea typeface="新細明體" pitchFamily="18" charset="-120"/>
              </a:rPr>
              <a:t>e</a:t>
            </a:r>
            <a:r>
              <a:rPr kumimoji="0" lang="en-US" altLang="zh-TW" b="1" i="0" baseline="30000">
                <a:latin typeface="Arial" pitchFamily="34" charset="0"/>
                <a:ea typeface="新細明體" pitchFamily="18" charset="-120"/>
              </a:rPr>
              <a:t>j2</a:t>
            </a:r>
            <a:r>
              <a:rPr kumimoji="0" lang="en-US" altLang="zh-TW" b="1" i="0" baseline="30000">
                <a:latin typeface="Symbol" pitchFamily="18" charset="2"/>
                <a:ea typeface="新細明體" pitchFamily="18" charset="-120"/>
              </a:rPr>
              <a:t>p</a:t>
            </a:r>
            <a:r>
              <a:rPr kumimoji="0" lang="en-US" altLang="zh-TW" b="1" i="0" baseline="30000">
                <a:latin typeface="Arial" pitchFamily="34" charset="0"/>
                <a:ea typeface="新細明體" pitchFamily="18" charset="-120"/>
              </a:rPr>
              <a:t>(ft-x/</a:t>
            </a:r>
            <a:r>
              <a:rPr kumimoji="0" lang="en-US" altLang="zh-TW" b="1" i="0" baseline="30000">
                <a:latin typeface="Symbol" pitchFamily="18" charset="2"/>
                <a:ea typeface="新細明體" pitchFamily="18" charset="-120"/>
              </a:rPr>
              <a:t>l</a:t>
            </a:r>
            <a:r>
              <a:rPr kumimoji="0" lang="en-US" altLang="zh-TW" b="1" i="0" baseline="30000">
                <a:latin typeface="Arial" pitchFamily="34" charset="0"/>
                <a:ea typeface="新細明體" pitchFamily="18" charset="-120"/>
              </a:rPr>
              <a:t>)</a:t>
            </a:r>
            <a:endParaRPr kumimoji="0" lang="en-US" altLang="zh-TW" b="1" i="0">
              <a:latin typeface="Symbol" pitchFamily="18" charset="2"/>
              <a:ea typeface="新細明體" pitchFamily="18" charset="-120"/>
            </a:endParaRPr>
          </a:p>
        </p:txBody>
      </p:sp>
      <p:sp>
        <p:nvSpPr>
          <p:cNvPr id="2096" name="Line 39"/>
          <p:cNvSpPr>
            <a:spLocks noChangeShapeType="1"/>
          </p:cNvSpPr>
          <p:nvPr/>
        </p:nvSpPr>
        <p:spPr bwMode="auto">
          <a:xfrm flipH="1">
            <a:off x="6365875" y="2103438"/>
            <a:ext cx="282575" cy="433387"/>
          </a:xfrm>
          <a:prstGeom prst="line">
            <a:avLst/>
          </a:prstGeom>
          <a:noFill/>
          <a:ln w="19050">
            <a:solidFill>
              <a:srgbClr val="33CC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97" name="Line 41"/>
          <p:cNvSpPr>
            <a:spLocks noChangeShapeType="1"/>
          </p:cNvSpPr>
          <p:nvPr/>
        </p:nvSpPr>
        <p:spPr bwMode="auto">
          <a:xfrm flipH="1">
            <a:off x="7013575" y="2132013"/>
            <a:ext cx="263525" cy="404812"/>
          </a:xfrm>
          <a:prstGeom prst="line">
            <a:avLst/>
          </a:prstGeom>
          <a:noFill/>
          <a:ln w="19050">
            <a:solidFill>
              <a:srgbClr val="33CC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98" name="Line 45"/>
          <p:cNvSpPr>
            <a:spLocks noChangeShapeType="1"/>
          </p:cNvSpPr>
          <p:nvPr/>
        </p:nvSpPr>
        <p:spPr bwMode="auto">
          <a:xfrm flipH="1">
            <a:off x="7308850" y="2132013"/>
            <a:ext cx="263525" cy="404812"/>
          </a:xfrm>
          <a:prstGeom prst="line">
            <a:avLst/>
          </a:prstGeom>
          <a:noFill/>
          <a:ln w="19050">
            <a:solidFill>
              <a:srgbClr val="33CC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99" name="Line 39"/>
          <p:cNvSpPr>
            <a:spLocks noChangeShapeType="1"/>
          </p:cNvSpPr>
          <p:nvPr/>
        </p:nvSpPr>
        <p:spPr bwMode="auto">
          <a:xfrm flipH="1">
            <a:off x="6248400" y="2127250"/>
            <a:ext cx="263525" cy="40481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100" name="Line 41"/>
          <p:cNvSpPr>
            <a:spLocks noChangeShapeType="1"/>
          </p:cNvSpPr>
          <p:nvPr/>
        </p:nvSpPr>
        <p:spPr bwMode="auto">
          <a:xfrm flipH="1">
            <a:off x="6896100" y="2127250"/>
            <a:ext cx="263525" cy="40481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101" name="Line 45"/>
          <p:cNvSpPr>
            <a:spLocks noChangeShapeType="1"/>
          </p:cNvSpPr>
          <p:nvPr/>
        </p:nvSpPr>
        <p:spPr bwMode="auto">
          <a:xfrm flipH="1">
            <a:off x="7191375" y="2127250"/>
            <a:ext cx="263525" cy="40481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102" name="Line 114"/>
          <p:cNvSpPr>
            <a:spLocks noChangeShapeType="1"/>
          </p:cNvSpPr>
          <p:nvPr/>
        </p:nvSpPr>
        <p:spPr bwMode="auto">
          <a:xfrm>
            <a:off x="7270750" y="1973263"/>
            <a:ext cx="0" cy="8382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103" name="Text Box 115"/>
          <p:cNvSpPr txBox="1">
            <a:spLocks noChangeArrowheads="1"/>
          </p:cNvSpPr>
          <p:nvPr/>
        </p:nvSpPr>
        <p:spPr bwMode="auto">
          <a:xfrm>
            <a:off x="7208838" y="1958975"/>
            <a:ext cx="3032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sz="1800" b="1" i="0">
                <a:latin typeface="Symbol" pitchFamily="18" charset="2"/>
                <a:ea typeface="新細明體" pitchFamily="18" charset="-120"/>
              </a:rPr>
              <a:t>q</a:t>
            </a:r>
          </a:p>
        </p:txBody>
      </p:sp>
      <p:sp>
        <p:nvSpPr>
          <p:cNvPr id="2104" name="Text Box 40"/>
          <p:cNvSpPr txBox="1">
            <a:spLocks noChangeArrowheads="1"/>
          </p:cNvSpPr>
          <p:nvPr/>
        </p:nvSpPr>
        <p:spPr bwMode="auto">
          <a:xfrm>
            <a:off x="755650" y="3789363"/>
            <a:ext cx="3948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0">
                <a:latin typeface="Arial" pitchFamily="34" charset="0"/>
                <a:ea typeface="新細明體" pitchFamily="18" charset="-120"/>
              </a:rPr>
              <a:t>Transmitter: </a:t>
            </a:r>
            <a:r>
              <a:rPr lang="en-US" altLang="zh-TW" i="0">
                <a:solidFill>
                  <a:srgbClr val="FF0000"/>
                </a:solidFill>
                <a:latin typeface="Arial" pitchFamily="34" charset="0"/>
                <a:ea typeface="新細明體" pitchFamily="18" charset="-120"/>
              </a:rPr>
              <a:t>M</a:t>
            </a:r>
            <a:r>
              <a:rPr lang="en-US" altLang="zh-TW" sz="2000" i="0">
                <a:latin typeface="Arial" pitchFamily="34" charset="0"/>
                <a:ea typeface="新細明體" pitchFamily="18" charset="-120"/>
              </a:rPr>
              <a:t> antenna elements</a:t>
            </a:r>
          </a:p>
        </p:txBody>
      </p:sp>
      <p:cxnSp>
        <p:nvCxnSpPr>
          <p:cNvPr id="215" name="直線接點 214"/>
          <p:cNvCxnSpPr/>
          <p:nvPr/>
        </p:nvCxnSpPr>
        <p:spPr bwMode="auto">
          <a:xfrm rot="16200000" flipV="1">
            <a:off x="2750344" y="2393157"/>
            <a:ext cx="2714625" cy="2643187"/>
          </a:xfrm>
          <a:prstGeom prst="line">
            <a:avLst/>
          </a:prstGeom>
          <a:ln w="19050">
            <a:solidFill>
              <a:srgbClr val="3333FF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7" name="直線接點 216"/>
          <p:cNvCxnSpPr/>
          <p:nvPr/>
        </p:nvCxnSpPr>
        <p:spPr bwMode="auto">
          <a:xfrm rot="5400000" flipH="1" flipV="1">
            <a:off x="5393531" y="3679032"/>
            <a:ext cx="2714625" cy="71438"/>
          </a:xfrm>
          <a:prstGeom prst="line">
            <a:avLst/>
          </a:prstGeom>
          <a:ln w="19050">
            <a:solidFill>
              <a:srgbClr val="3333FF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文字方塊 80"/>
          <p:cNvSpPr txBox="1">
            <a:spLocks noChangeArrowheads="1"/>
          </p:cNvSpPr>
          <p:nvPr/>
        </p:nvSpPr>
        <p:spPr bwMode="auto">
          <a:xfrm>
            <a:off x="3643313" y="2967038"/>
            <a:ext cx="98937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0">
                <a:latin typeface="Georgia" pitchFamily="18" charset="0"/>
                <a:ea typeface="新細明體" pitchFamily="18" charset="-120"/>
              </a:rPr>
              <a:t>x</a:t>
            </a:r>
            <a:r>
              <a:rPr lang="en-US" altLang="zh-TW" sz="2000" b="1" i="0" baseline="-25000">
                <a:latin typeface="Georgia" pitchFamily="18" charset="0"/>
                <a:ea typeface="新細明體" pitchFamily="18" charset="-120"/>
              </a:rPr>
              <a:t>T,0</a:t>
            </a:r>
            <a:r>
              <a:rPr lang="en-US" altLang="zh-TW" sz="2000" b="1" i="0">
                <a:latin typeface="Georgia" pitchFamily="18" charset="0"/>
                <a:ea typeface="新細明體" pitchFamily="18" charset="-120"/>
              </a:rPr>
              <a:t>=0</a:t>
            </a:r>
            <a:endParaRPr lang="zh-TW" altLang="en-US" sz="2000" b="1" i="0" baseline="30000">
              <a:latin typeface="Georgia" pitchFamily="18" charset="0"/>
              <a:ea typeface="新細明體" pitchFamily="18" charset="-120"/>
            </a:endParaRPr>
          </a:p>
        </p:txBody>
      </p:sp>
      <p:sp>
        <p:nvSpPr>
          <p:cNvPr id="65" name="文字方塊 81"/>
          <p:cNvSpPr txBox="1">
            <a:spLocks noChangeArrowheads="1"/>
          </p:cNvSpPr>
          <p:nvPr/>
        </p:nvSpPr>
        <p:spPr bwMode="auto">
          <a:xfrm>
            <a:off x="2357438" y="2967038"/>
            <a:ext cx="59182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0" dirty="0">
                <a:latin typeface="Georgia" pitchFamily="18" charset="0"/>
                <a:ea typeface="新細明體" pitchFamily="18" charset="-120"/>
              </a:rPr>
              <a:t>x</a:t>
            </a:r>
            <a:r>
              <a:rPr lang="en-US" altLang="zh-TW" sz="2000" b="1" i="0" baseline="-25000" dirty="0">
                <a:latin typeface="Georgia" pitchFamily="18" charset="0"/>
                <a:ea typeface="新細明體" pitchFamily="18" charset="-120"/>
              </a:rPr>
              <a:t>T,1</a:t>
            </a:r>
            <a:endParaRPr lang="zh-TW" altLang="en-US" sz="2000" b="1" i="0" baseline="30000" dirty="0">
              <a:latin typeface="Georgia" pitchFamily="18" charset="0"/>
              <a:ea typeface="新細明體" pitchFamily="18" charset="-120"/>
            </a:endParaRPr>
          </a:p>
        </p:txBody>
      </p:sp>
      <p:sp>
        <p:nvSpPr>
          <p:cNvPr id="66" name="文字方塊 82"/>
          <p:cNvSpPr txBox="1">
            <a:spLocks noChangeArrowheads="1"/>
          </p:cNvSpPr>
          <p:nvPr/>
        </p:nvSpPr>
        <p:spPr bwMode="auto">
          <a:xfrm>
            <a:off x="1071563" y="2967038"/>
            <a:ext cx="61587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0">
                <a:latin typeface="Georgia" pitchFamily="18" charset="0"/>
                <a:ea typeface="新細明體" pitchFamily="18" charset="-120"/>
              </a:rPr>
              <a:t>x</a:t>
            </a:r>
            <a:r>
              <a:rPr lang="en-US" altLang="zh-TW" sz="2000" b="1" i="0" baseline="-25000">
                <a:latin typeface="Georgia" pitchFamily="18" charset="0"/>
                <a:ea typeface="新細明體" pitchFamily="18" charset="-120"/>
              </a:rPr>
              <a:t>T,2</a:t>
            </a:r>
            <a:endParaRPr lang="zh-TW" altLang="en-US" sz="2000" b="1" i="0" baseline="30000">
              <a:latin typeface="Georgia" pitchFamily="18" charset="0"/>
              <a:ea typeface="新細明體" pitchFamily="18" charset="-120"/>
            </a:endParaRPr>
          </a:p>
        </p:txBody>
      </p:sp>
      <p:sp>
        <p:nvSpPr>
          <p:cNvPr id="67" name="文字方塊 198"/>
          <p:cNvSpPr txBox="1">
            <a:spLocks noChangeArrowheads="1"/>
          </p:cNvSpPr>
          <p:nvPr/>
        </p:nvSpPr>
        <p:spPr bwMode="auto">
          <a:xfrm>
            <a:off x="7366028" y="2959100"/>
            <a:ext cx="100860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0" dirty="0">
                <a:latin typeface="Georgia" pitchFamily="18" charset="0"/>
                <a:ea typeface="新細明體" pitchFamily="18" charset="-120"/>
              </a:rPr>
              <a:t>x</a:t>
            </a:r>
            <a:r>
              <a:rPr lang="en-US" altLang="zh-TW" sz="2000" b="1" i="0" baseline="-25000" dirty="0">
                <a:latin typeface="Georgia" pitchFamily="18" charset="0"/>
                <a:ea typeface="新細明體" pitchFamily="18" charset="-120"/>
              </a:rPr>
              <a:t>R,0</a:t>
            </a:r>
            <a:r>
              <a:rPr lang="en-US" altLang="zh-TW" sz="2000" b="1" i="0" dirty="0">
                <a:latin typeface="Georgia" pitchFamily="18" charset="0"/>
                <a:ea typeface="新細明體" pitchFamily="18" charset="-120"/>
              </a:rPr>
              <a:t>=0</a:t>
            </a:r>
            <a:endParaRPr lang="zh-TW" altLang="en-US" sz="2000" b="1" i="0" baseline="30000" dirty="0">
              <a:latin typeface="Georgia" pitchFamily="18" charset="0"/>
              <a:ea typeface="新細明體" pitchFamily="18" charset="-120"/>
            </a:endParaRPr>
          </a:p>
        </p:txBody>
      </p:sp>
      <p:sp>
        <p:nvSpPr>
          <p:cNvPr id="68" name="文字方塊 199"/>
          <p:cNvSpPr txBox="1">
            <a:spLocks noChangeArrowheads="1"/>
          </p:cNvSpPr>
          <p:nvPr/>
        </p:nvSpPr>
        <p:spPr bwMode="auto">
          <a:xfrm>
            <a:off x="6253174" y="2959100"/>
            <a:ext cx="6351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0" dirty="0">
                <a:latin typeface="Georgia" pitchFamily="18" charset="0"/>
                <a:ea typeface="新細明體" pitchFamily="18" charset="-120"/>
              </a:rPr>
              <a:t>x</a:t>
            </a:r>
            <a:r>
              <a:rPr lang="en-US" altLang="zh-TW" sz="2000" b="1" i="0" baseline="-25000" dirty="0">
                <a:latin typeface="Georgia" pitchFamily="18" charset="0"/>
                <a:ea typeface="新細明體" pitchFamily="18" charset="-120"/>
              </a:rPr>
              <a:t>R,2</a:t>
            </a:r>
            <a:endParaRPr lang="zh-TW" altLang="en-US" sz="2000" b="1" i="0" baseline="30000" dirty="0">
              <a:latin typeface="Georgia" pitchFamily="18" charset="0"/>
              <a:ea typeface="新細明體" pitchFamily="18" charset="-120"/>
            </a:endParaRPr>
          </a:p>
        </p:txBody>
      </p:sp>
      <p:sp>
        <p:nvSpPr>
          <p:cNvPr id="69" name="文字方塊 199"/>
          <p:cNvSpPr txBox="1">
            <a:spLocks noChangeArrowheads="1"/>
          </p:cNvSpPr>
          <p:nvPr/>
        </p:nvSpPr>
        <p:spPr bwMode="auto">
          <a:xfrm>
            <a:off x="5681670" y="2954334"/>
            <a:ext cx="6351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0" dirty="0" smtClean="0">
                <a:latin typeface="Georgia" pitchFamily="18" charset="0"/>
                <a:ea typeface="新細明體" pitchFamily="18" charset="-120"/>
              </a:rPr>
              <a:t>x</a:t>
            </a:r>
            <a:r>
              <a:rPr lang="en-US" altLang="zh-TW" sz="2000" b="1" i="0" baseline="-25000" dirty="0" smtClean="0">
                <a:latin typeface="Georgia" pitchFamily="18" charset="0"/>
                <a:ea typeface="新細明體" pitchFamily="18" charset="-120"/>
              </a:rPr>
              <a:t>R,3</a:t>
            </a:r>
            <a:endParaRPr lang="zh-TW" altLang="en-US" sz="2000" b="1" i="0" baseline="30000" dirty="0">
              <a:latin typeface="Georgia" pitchFamily="18" charset="0"/>
              <a:ea typeface="新細明體" pitchFamily="18" charset="-120"/>
            </a:endParaRPr>
          </a:p>
        </p:txBody>
      </p:sp>
      <p:sp>
        <p:nvSpPr>
          <p:cNvPr id="70" name="文字方塊 199"/>
          <p:cNvSpPr txBox="1">
            <a:spLocks noChangeArrowheads="1"/>
          </p:cNvSpPr>
          <p:nvPr/>
        </p:nvSpPr>
        <p:spPr bwMode="auto">
          <a:xfrm>
            <a:off x="6813571" y="2968625"/>
            <a:ext cx="61106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0" dirty="0" smtClean="0">
                <a:latin typeface="Georgia" pitchFamily="18" charset="0"/>
                <a:ea typeface="新細明體" pitchFamily="18" charset="-120"/>
              </a:rPr>
              <a:t>x</a:t>
            </a:r>
            <a:r>
              <a:rPr lang="en-US" altLang="zh-TW" sz="2000" b="1" i="0" baseline="-25000" dirty="0" smtClean="0">
                <a:latin typeface="Georgia" pitchFamily="18" charset="0"/>
                <a:ea typeface="新細明體" pitchFamily="18" charset="-120"/>
              </a:rPr>
              <a:t>R,1</a:t>
            </a:r>
            <a:endParaRPr lang="zh-TW" altLang="en-US" sz="2000" b="1" i="0" baseline="30000" dirty="0">
              <a:latin typeface="Georgia" pitchFamily="18" charset="0"/>
              <a:ea typeface="新細明體" pitchFamily="18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矩形 276"/>
          <p:cNvSpPr>
            <a:spLocks noChangeArrowheads="1"/>
          </p:cNvSpPr>
          <p:nvPr/>
        </p:nvSpPr>
        <p:spPr bwMode="auto">
          <a:xfrm>
            <a:off x="2357438" y="5143500"/>
            <a:ext cx="1357312" cy="500063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E80127-FBE5-486B-B971-2D362364F023}" type="slidenum">
              <a:rPr lang="en-US" altLang="ja-JP" smtClean="0"/>
              <a:pPr>
                <a:defRPr/>
              </a:pPr>
              <a:t>11</a:t>
            </a:fld>
            <a:endParaRPr lang="en-US" altLang="ja-JP"/>
          </a:p>
        </p:txBody>
      </p:sp>
      <p:sp>
        <p:nvSpPr>
          <p:cNvPr id="3077" name="頁尾版面配置區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ISCAS 2008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sp>
        <p:nvSpPr>
          <p:cNvPr id="141" name="AutoShape 127"/>
          <p:cNvSpPr>
            <a:spLocks noChangeArrowheads="1"/>
          </p:cNvSpPr>
          <p:nvPr/>
        </p:nvSpPr>
        <p:spPr bwMode="auto">
          <a:xfrm>
            <a:off x="4035425" y="4437063"/>
            <a:ext cx="4537075" cy="129698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rgbClr val="F78408"/>
            </a:solidFill>
            <a:round/>
            <a:headEnd/>
            <a:tailEnd/>
          </a:ln>
          <a:effectLst>
            <a:outerShdw dist="107763" dir="2700000" algn="ctr" rotWithShape="0">
              <a:srgbClr val="B3B3B3"/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TW" altLang="en-US" i="0">
              <a:latin typeface="Arial" charset="0"/>
              <a:ea typeface="AppleMyungjo" charset="-127"/>
              <a:cs typeface="+mn-cs"/>
            </a:endParaRPr>
          </a:p>
        </p:txBody>
      </p:sp>
      <p:sp>
        <p:nvSpPr>
          <p:cNvPr id="307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MIMO Radar – Virtual Array</a:t>
            </a:r>
            <a:endParaRPr lang="zh-TW" altLang="en-US" smtClean="0"/>
          </a:p>
        </p:txBody>
      </p:sp>
      <p:sp>
        <p:nvSpPr>
          <p:cNvPr id="3080" name="Text Box 40"/>
          <p:cNvSpPr txBox="1">
            <a:spLocks noChangeArrowheads="1"/>
          </p:cNvSpPr>
          <p:nvPr/>
        </p:nvSpPr>
        <p:spPr bwMode="auto">
          <a:xfrm>
            <a:off x="755650" y="3789363"/>
            <a:ext cx="3948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0">
                <a:latin typeface="Arial" pitchFamily="34" charset="0"/>
                <a:ea typeface="新細明體" pitchFamily="18" charset="-120"/>
              </a:rPr>
              <a:t>Transmitter: </a:t>
            </a:r>
            <a:r>
              <a:rPr lang="en-US" altLang="zh-TW" i="0">
                <a:solidFill>
                  <a:srgbClr val="FF0000"/>
                </a:solidFill>
                <a:latin typeface="Arial" pitchFamily="34" charset="0"/>
                <a:ea typeface="新細明體" pitchFamily="18" charset="-120"/>
              </a:rPr>
              <a:t>M</a:t>
            </a:r>
            <a:r>
              <a:rPr lang="en-US" altLang="zh-TW" sz="2000" i="0">
                <a:latin typeface="Arial" pitchFamily="34" charset="0"/>
                <a:ea typeface="新細明體" pitchFamily="18" charset="-120"/>
              </a:rPr>
              <a:t> antenna elements</a:t>
            </a:r>
          </a:p>
        </p:txBody>
      </p:sp>
      <p:sp>
        <p:nvSpPr>
          <p:cNvPr id="3081" name="Text Box 41"/>
          <p:cNvSpPr txBox="1">
            <a:spLocks noChangeArrowheads="1"/>
          </p:cNvSpPr>
          <p:nvPr/>
        </p:nvSpPr>
        <p:spPr bwMode="auto">
          <a:xfrm>
            <a:off x="5148263" y="3789363"/>
            <a:ext cx="3635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0">
                <a:latin typeface="Arial" pitchFamily="34" charset="0"/>
                <a:ea typeface="新細明體" pitchFamily="18" charset="-120"/>
              </a:rPr>
              <a:t>Receiver: </a:t>
            </a:r>
            <a:r>
              <a:rPr lang="en-US" altLang="zh-TW" i="0">
                <a:solidFill>
                  <a:srgbClr val="FF0000"/>
                </a:solidFill>
                <a:latin typeface="Arial" pitchFamily="34" charset="0"/>
                <a:ea typeface="新細明體" pitchFamily="18" charset="-120"/>
              </a:rPr>
              <a:t>N</a:t>
            </a:r>
            <a:r>
              <a:rPr lang="en-US" altLang="zh-TW" sz="2000" i="0">
                <a:solidFill>
                  <a:srgbClr val="FF0000"/>
                </a:solidFill>
                <a:latin typeface="Arial" pitchFamily="34" charset="0"/>
                <a:ea typeface="新細明體" pitchFamily="18" charset="-120"/>
              </a:rPr>
              <a:t> </a:t>
            </a:r>
            <a:r>
              <a:rPr lang="en-US" altLang="zh-TW" sz="2000" i="0">
                <a:latin typeface="Arial" pitchFamily="34" charset="0"/>
                <a:ea typeface="新細明體" pitchFamily="18" charset="-120"/>
              </a:rPr>
              <a:t>antenna elements</a:t>
            </a:r>
          </a:p>
        </p:txBody>
      </p:sp>
      <p:sp>
        <p:nvSpPr>
          <p:cNvPr id="3082" name="Text Box 42"/>
          <p:cNvSpPr txBox="1">
            <a:spLocks noChangeArrowheads="1"/>
          </p:cNvSpPr>
          <p:nvPr/>
        </p:nvSpPr>
        <p:spPr bwMode="auto">
          <a:xfrm>
            <a:off x="4581525" y="5768975"/>
            <a:ext cx="3267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0">
                <a:latin typeface="Arial" pitchFamily="34" charset="0"/>
                <a:ea typeface="新細明體" pitchFamily="18" charset="-120"/>
              </a:rPr>
              <a:t>Virtual array: </a:t>
            </a:r>
            <a:r>
              <a:rPr lang="en-US" altLang="zh-TW" i="0">
                <a:solidFill>
                  <a:srgbClr val="FF0000"/>
                </a:solidFill>
                <a:latin typeface="Arial" pitchFamily="34" charset="0"/>
                <a:ea typeface="新細明體" pitchFamily="18" charset="-120"/>
              </a:rPr>
              <a:t>NM</a:t>
            </a:r>
            <a:r>
              <a:rPr lang="en-US" altLang="zh-TW" sz="2000" i="0">
                <a:latin typeface="Arial" pitchFamily="34" charset="0"/>
                <a:ea typeface="新細明體" pitchFamily="18" charset="-120"/>
              </a:rPr>
              <a:t> elements</a:t>
            </a:r>
          </a:p>
        </p:txBody>
      </p:sp>
      <p:grpSp>
        <p:nvGrpSpPr>
          <p:cNvPr id="3083" name="Group 269"/>
          <p:cNvGrpSpPr>
            <a:grpSpLocks/>
          </p:cNvGrpSpPr>
          <p:nvPr/>
        </p:nvGrpSpPr>
        <p:grpSpPr bwMode="auto">
          <a:xfrm>
            <a:off x="4256088" y="4565650"/>
            <a:ext cx="1306512" cy="1036638"/>
            <a:chOff x="1658" y="2876"/>
            <a:chExt cx="823" cy="653"/>
          </a:xfrm>
        </p:grpSpPr>
        <p:sp>
          <p:nvSpPr>
            <p:cNvPr id="3173" name="AutoShape 4"/>
            <p:cNvSpPr>
              <a:spLocks noChangeArrowheads="1"/>
            </p:cNvSpPr>
            <p:nvPr/>
          </p:nvSpPr>
          <p:spPr bwMode="auto">
            <a:xfrm rot="10800000">
              <a:off x="1843" y="3241"/>
              <a:ext cx="144" cy="96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zh-TW" altLang="en-US" i="0">
                <a:latin typeface="Arial" pitchFamily="34" charset="0"/>
              </a:endParaRPr>
            </a:p>
          </p:txBody>
        </p:sp>
        <p:sp>
          <p:nvSpPr>
            <p:cNvPr id="3174" name="Oval 5"/>
            <p:cNvSpPr>
              <a:spLocks noChangeArrowheads="1"/>
            </p:cNvSpPr>
            <p:nvPr/>
          </p:nvSpPr>
          <p:spPr bwMode="auto">
            <a:xfrm>
              <a:off x="1891" y="3481"/>
              <a:ext cx="48" cy="48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i="0">
                <a:latin typeface="Arial" pitchFamily="34" charset="0"/>
              </a:endParaRPr>
            </a:p>
          </p:txBody>
        </p:sp>
        <p:sp>
          <p:nvSpPr>
            <p:cNvPr id="3175" name="Line 6"/>
            <p:cNvSpPr>
              <a:spLocks noChangeShapeType="1"/>
            </p:cNvSpPr>
            <p:nvPr/>
          </p:nvSpPr>
          <p:spPr bwMode="auto">
            <a:xfrm>
              <a:off x="1911" y="3329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76" name="AutoShape 7"/>
            <p:cNvSpPr>
              <a:spLocks noChangeArrowheads="1"/>
            </p:cNvSpPr>
            <p:nvPr/>
          </p:nvSpPr>
          <p:spPr bwMode="auto">
            <a:xfrm rot="10800000">
              <a:off x="2046" y="3241"/>
              <a:ext cx="144" cy="96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zh-TW" altLang="en-US" i="0">
                <a:latin typeface="Arial" pitchFamily="34" charset="0"/>
              </a:endParaRPr>
            </a:p>
          </p:txBody>
        </p:sp>
        <p:sp>
          <p:nvSpPr>
            <p:cNvPr id="3177" name="Oval 8"/>
            <p:cNvSpPr>
              <a:spLocks noChangeArrowheads="1"/>
            </p:cNvSpPr>
            <p:nvPr/>
          </p:nvSpPr>
          <p:spPr bwMode="auto">
            <a:xfrm>
              <a:off x="2094" y="3481"/>
              <a:ext cx="48" cy="48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i="0">
                <a:latin typeface="Arial" pitchFamily="34" charset="0"/>
              </a:endParaRPr>
            </a:p>
          </p:txBody>
        </p:sp>
        <p:sp>
          <p:nvSpPr>
            <p:cNvPr id="3178" name="Line 9"/>
            <p:cNvSpPr>
              <a:spLocks noChangeShapeType="1"/>
            </p:cNvSpPr>
            <p:nvPr/>
          </p:nvSpPr>
          <p:spPr bwMode="auto">
            <a:xfrm>
              <a:off x="2114" y="3329"/>
              <a:ext cx="0" cy="14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79" name="AutoShape 10"/>
            <p:cNvSpPr>
              <a:spLocks noChangeArrowheads="1"/>
            </p:cNvSpPr>
            <p:nvPr/>
          </p:nvSpPr>
          <p:spPr bwMode="auto">
            <a:xfrm rot="10800000">
              <a:off x="2251" y="3241"/>
              <a:ext cx="144" cy="96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zh-TW" altLang="en-US" i="0">
                <a:latin typeface="Arial" pitchFamily="34" charset="0"/>
              </a:endParaRPr>
            </a:p>
          </p:txBody>
        </p:sp>
        <p:sp>
          <p:nvSpPr>
            <p:cNvPr id="3180" name="Oval 11"/>
            <p:cNvSpPr>
              <a:spLocks noChangeArrowheads="1"/>
            </p:cNvSpPr>
            <p:nvPr/>
          </p:nvSpPr>
          <p:spPr bwMode="auto">
            <a:xfrm>
              <a:off x="2299" y="3481"/>
              <a:ext cx="48" cy="48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i="0">
                <a:latin typeface="Arial" pitchFamily="34" charset="0"/>
              </a:endParaRPr>
            </a:p>
          </p:txBody>
        </p:sp>
        <p:sp>
          <p:nvSpPr>
            <p:cNvPr id="3181" name="Line 12"/>
            <p:cNvSpPr>
              <a:spLocks noChangeShapeType="1"/>
            </p:cNvSpPr>
            <p:nvPr/>
          </p:nvSpPr>
          <p:spPr bwMode="auto">
            <a:xfrm>
              <a:off x="2319" y="3329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82" name="Line 46"/>
            <p:cNvSpPr>
              <a:spLocks noChangeShapeType="1"/>
            </p:cNvSpPr>
            <p:nvPr/>
          </p:nvSpPr>
          <p:spPr bwMode="auto">
            <a:xfrm flipH="1">
              <a:off x="1907" y="2984"/>
              <a:ext cx="166" cy="2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83" name="Line 47"/>
            <p:cNvSpPr>
              <a:spLocks noChangeShapeType="1"/>
            </p:cNvSpPr>
            <p:nvPr/>
          </p:nvSpPr>
          <p:spPr bwMode="auto">
            <a:xfrm flipH="1">
              <a:off x="2118" y="2984"/>
              <a:ext cx="166" cy="2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84" name="Line 48"/>
            <p:cNvSpPr>
              <a:spLocks noChangeShapeType="1"/>
            </p:cNvSpPr>
            <p:nvPr/>
          </p:nvSpPr>
          <p:spPr bwMode="auto">
            <a:xfrm flipH="1">
              <a:off x="2315" y="2984"/>
              <a:ext cx="166" cy="2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85" name="AutoShape 59"/>
            <p:cNvSpPr>
              <a:spLocks noChangeArrowheads="1"/>
            </p:cNvSpPr>
            <p:nvPr/>
          </p:nvSpPr>
          <p:spPr bwMode="auto">
            <a:xfrm rot="10800000">
              <a:off x="1658" y="3241"/>
              <a:ext cx="144" cy="96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zh-TW" altLang="en-US" i="0">
                <a:latin typeface="Arial" pitchFamily="34" charset="0"/>
              </a:endParaRPr>
            </a:p>
          </p:txBody>
        </p:sp>
        <p:sp>
          <p:nvSpPr>
            <p:cNvPr id="3186" name="Oval 60"/>
            <p:cNvSpPr>
              <a:spLocks noChangeArrowheads="1"/>
            </p:cNvSpPr>
            <p:nvPr/>
          </p:nvSpPr>
          <p:spPr bwMode="auto">
            <a:xfrm>
              <a:off x="1706" y="3481"/>
              <a:ext cx="48" cy="48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i="0">
                <a:latin typeface="Arial" pitchFamily="34" charset="0"/>
              </a:endParaRPr>
            </a:p>
          </p:txBody>
        </p:sp>
        <p:sp>
          <p:nvSpPr>
            <p:cNvPr id="3187" name="Line 61"/>
            <p:cNvSpPr>
              <a:spLocks noChangeShapeType="1"/>
            </p:cNvSpPr>
            <p:nvPr/>
          </p:nvSpPr>
          <p:spPr bwMode="auto">
            <a:xfrm>
              <a:off x="1726" y="3329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88" name="Line 62"/>
            <p:cNvSpPr>
              <a:spLocks noChangeShapeType="1"/>
            </p:cNvSpPr>
            <p:nvPr/>
          </p:nvSpPr>
          <p:spPr bwMode="auto">
            <a:xfrm flipH="1">
              <a:off x="1722" y="2984"/>
              <a:ext cx="166" cy="2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89" name="Line 94"/>
            <p:cNvSpPr>
              <a:spLocks noChangeShapeType="1"/>
            </p:cNvSpPr>
            <p:nvPr/>
          </p:nvSpPr>
          <p:spPr bwMode="auto">
            <a:xfrm flipH="1" flipV="1">
              <a:off x="1708" y="2876"/>
              <a:ext cx="720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3084" name="Group 270"/>
          <p:cNvGrpSpPr>
            <a:grpSpLocks/>
          </p:cNvGrpSpPr>
          <p:nvPr/>
        </p:nvGrpSpPr>
        <p:grpSpPr bwMode="auto">
          <a:xfrm>
            <a:off x="5519738" y="4565650"/>
            <a:ext cx="2630487" cy="1038225"/>
            <a:chOff x="2454" y="2876"/>
            <a:chExt cx="1657" cy="654"/>
          </a:xfrm>
        </p:grpSpPr>
        <p:sp>
          <p:nvSpPr>
            <p:cNvPr id="3137" name="AutoShape 13"/>
            <p:cNvSpPr>
              <a:spLocks noChangeArrowheads="1"/>
            </p:cNvSpPr>
            <p:nvPr/>
          </p:nvSpPr>
          <p:spPr bwMode="auto">
            <a:xfrm rot="10800000">
              <a:off x="2454" y="3241"/>
              <a:ext cx="144" cy="96"/>
            </a:xfrm>
            <a:prstGeom prst="triangle">
              <a:avLst>
                <a:gd name="adj" fmla="val 50000"/>
              </a:avLst>
            </a:prstGeom>
            <a:solidFill>
              <a:srgbClr val="3333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zh-TW" altLang="en-US" i="0">
                <a:latin typeface="Arial" pitchFamily="34" charset="0"/>
              </a:endParaRPr>
            </a:p>
          </p:txBody>
        </p:sp>
        <p:sp>
          <p:nvSpPr>
            <p:cNvPr id="3138" name="Oval 14"/>
            <p:cNvSpPr>
              <a:spLocks noChangeArrowheads="1"/>
            </p:cNvSpPr>
            <p:nvPr/>
          </p:nvSpPr>
          <p:spPr bwMode="auto">
            <a:xfrm>
              <a:off x="2502" y="3481"/>
              <a:ext cx="48" cy="48"/>
            </a:xfrm>
            <a:prstGeom prst="ellipse">
              <a:avLst/>
            </a:prstGeom>
            <a:solidFill>
              <a:srgbClr val="3333FF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i="0">
                <a:latin typeface="Arial" pitchFamily="34" charset="0"/>
              </a:endParaRPr>
            </a:p>
          </p:txBody>
        </p:sp>
        <p:sp>
          <p:nvSpPr>
            <p:cNvPr id="3139" name="Line 15"/>
            <p:cNvSpPr>
              <a:spLocks noChangeShapeType="1"/>
            </p:cNvSpPr>
            <p:nvPr/>
          </p:nvSpPr>
          <p:spPr bwMode="auto">
            <a:xfrm>
              <a:off x="2522" y="3329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40" name="AutoShape 16"/>
            <p:cNvSpPr>
              <a:spLocks noChangeArrowheads="1"/>
            </p:cNvSpPr>
            <p:nvPr/>
          </p:nvSpPr>
          <p:spPr bwMode="auto">
            <a:xfrm rot="10800000">
              <a:off x="2657" y="3241"/>
              <a:ext cx="144" cy="96"/>
            </a:xfrm>
            <a:prstGeom prst="triangle">
              <a:avLst>
                <a:gd name="adj" fmla="val 50000"/>
              </a:avLst>
            </a:prstGeom>
            <a:solidFill>
              <a:srgbClr val="3333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zh-TW" altLang="en-US" i="0">
                <a:latin typeface="Arial" pitchFamily="34" charset="0"/>
              </a:endParaRPr>
            </a:p>
          </p:txBody>
        </p:sp>
        <p:sp>
          <p:nvSpPr>
            <p:cNvPr id="3141" name="Oval 17"/>
            <p:cNvSpPr>
              <a:spLocks noChangeArrowheads="1"/>
            </p:cNvSpPr>
            <p:nvPr/>
          </p:nvSpPr>
          <p:spPr bwMode="auto">
            <a:xfrm>
              <a:off x="2705" y="3481"/>
              <a:ext cx="48" cy="48"/>
            </a:xfrm>
            <a:prstGeom prst="ellipse">
              <a:avLst/>
            </a:prstGeom>
            <a:solidFill>
              <a:srgbClr val="3333FF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i="0">
                <a:latin typeface="Arial" pitchFamily="34" charset="0"/>
              </a:endParaRPr>
            </a:p>
          </p:txBody>
        </p:sp>
        <p:sp>
          <p:nvSpPr>
            <p:cNvPr id="3142" name="Line 18"/>
            <p:cNvSpPr>
              <a:spLocks noChangeShapeType="1"/>
            </p:cNvSpPr>
            <p:nvPr/>
          </p:nvSpPr>
          <p:spPr bwMode="auto">
            <a:xfrm>
              <a:off x="2725" y="3329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43" name="AutoShape 19"/>
            <p:cNvSpPr>
              <a:spLocks noChangeArrowheads="1"/>
            </p:cNvSpPr>
            <p:nvPr/>
          </p:nvSpPr>
          <p:spPr bwMode="auto">
            <a:xfrm rot="10800000">
              <a:off x="2862" y="3241"/>
              <a:ext cx="144" cy="96"/>
            </a:xfrm>
            <a:prstGeom prst="triangle">
              <a:avLst>
                <a:gd name="adj" fmla="val 50000"/>
              </a:avLst>
            </a:prstGeom>
            <a:solidFill>
              <a:srgbClr val="3333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zh-TW" altLang="en-US" i="0">
                <a:latin typeface="Arial" pitchFamily="34" charset="0"/>
              </a:endParaRPr>
            </a:p>
          </p:txBody>
        </p:sp>
        <p:sp>
          <p:nvSpPr>
            <p:cNvPr id="3144" name="Oval 20"/>
            <p:cNvSpPr>
              <a:spLocks noChangeArrowheads="1"/>
            </p:cNvSpPr>
            <p:nvPr/>
          </p:nvSpPr>
          <p:spPr bwMode="auto">
            <a:xfrm>
              <a:off x="2910" y="3481"/>
              <a:ext cx="48" cy="48"/>
            </a:xfrm>
            <a:prstGeom prst="ellipse">
              <a:avLst/>
            </a:prstGeom>
            <a:solidFill>
              <a:srgbClr val="3333FF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i="0">
                <a:latin typeface="Arial" pitchFamily="34" charset="0"/>
              </a:endParaRPr>
            </a:p>
          </p:txBody>
        </p:sp>
        <p:sp>
          <p:nvSpPr>
            <p:cNvPr id="3145" name="Line 21"/>
            <p:cNvSpPr>
              <a:spLocks noChangeShapeType="1"/>
            </p:cNvSpPr>
            <p:nvPr/>
          </p:nvSpPr>
          <p:spPr bwMode="auto">
            <a:xfrm>
              <a:off x="2930" y="3329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46" name="AutoShape 22"/>
            <p:cNvSpPr>
              <a:spLocks noChangeArrowheads="1"/>
            </p:cNvSpPr>
            <p:nvPr/>
          </p:nvSpPr>
          <p:spPr bwMode="auto">
            <a:xfrm rot="10800000">
              <a:off x="3271" y="3242"/>
              <a:ext cx="144" cy="96"/>
            </a:xfrm>
            <a:prstGeom prst="triangle">
              <a:avLst>
                <a:gd name="adj" fmla="val 50000"/>
              </a:avLst>
            </a:prstGeom>
            <a:solidFill>
              <a:srgbClr val="00E0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zh-TW" altLang="en-US" i="0">
                <a:latin typeface="Arial" pitchFamily="34" charset="0"/>
              </a:endParaRPr>
            </a:p>
          </p:txBody>
        </p:sp>
        <p:sp>
          <p:nvSpPr>
            <p:cNvPr id="3147" name="Oval 23"/>
            <p:cNvSpPr>
              <a:spLocks noChangeArrowheads="1"/>
            </p:cNvSpPr>
            <p:nvPr/>
          </p:nvSpPr>
          <p:spPr bwMode="auto">
            <a:xfrm>
              <a:off x="3319" y="3482"/>
              <a:ext cx="48" cy="48"/>
            </a:xfrm>
            <a:prstGeom prst="ellipse">
              <a:avLst/>
            </a:prstGeom>
            <a:solidFill>
              <a:srgbClr val="00E0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i="0">
                <a:latin typeface="Arial" pitchFamily="34" charset="0"/>
              </a:endParaRPr>
            </a:p>
          </p:txBody>
        </p:sp>
        <p:sp>
          <p:nvSpPr>
            <p:cNvPr id="3148" name="Line 24"/>
            <p:cNvSpPr>
              <a:spLocks noChangeShapeType="1"/>
            </p:cNvSpPr>
            <p:nvPr/>
          </p:nvSpPr>
          <p:spPr bwMode="auto">
            <a:xfrm>
              <a:off x="3339" y="3327"/>
              <a:ext cx="0" cy="1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49" name="AutoShape 25"/>
            <p:cNvSpPr>
              <a:spLocks noChangeArrowheads="1"/>
            </p:cNvSpPr>
            <p:nvPr/>
          </p:nvSpPr>
          <p:spPr bwMode="auto">
            <a:xfrm rot="10800000">
              <a:off x="3474" y="3242"/>
              <a:ext cx="144" cy="96"/>
            </a:xfrm>
            <a:prstGeom prst="triangle">
              <a:avLst>
                <a:gd name="adj" fmla="val 50000"/>
              </a:avLst>
            </a:prstGeom>
            <a:solidFill>
              <a:srgbClr val="00E0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zh-TW" altLang="en-US" i="0">
                <a:latin typeface="Arial" pitchFamily="34" charset="0"/>
              </a:endParaRPr>
            </a:p>
          </p:txBody>
        </p:sp>
        <p:sp>
          <p:nvSpPr>
            <p:cNvPr id="3150" name="Oval 26"/>
            <p:cNvSpPr>
              <a:spLocks noChangeArrowheads="1"/>
            </p:cNvSpPr>
            <p:nvPr/>
          </p:nvSpPr>
          <p:spPr bwMode="auto">
            <a:xfrm>
              <a:off x="3522" y="3482"/>
              <a:ext cx="48" cy="48"/>
            </a:xfrm>
            <a:prstGeom prst="ellipse">
              <a:avLst/>
            </a:prstGeom>
            <a:solidFill>
              <a:srgbClr val="00E0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i="0">
                <a:latin typeface="Arial" pitchFamily="34" charset="0"/>
              </a:endParaRPr>
            </a:p>
          </p:txBody>
        </p:sp>
        <p:sp>
          <p:nvSpPr>
            <p:cNvPr id="3151" name="Line 27"/>
            <p:cNvSpPr>
              <a:spLocks noChangeShapeType="1"/>
            </p:cNvSpPr>
            <p:nvPr/>
          </p:nvSpPr>
          <p:spPr bwMode="auto">
            <a:xfrm>
              <a:off x="3542" y="3330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52" name="AutoShape 28"/>
            <p:cNvSpPr>
              <a:spLocks noChangeArrowheads="1"/>
            </p:cNvSpPr>
            <p:nvPr/>
          </p:nvSpPr>
          <p:spPr bwMode="auto">
            <a:xfrm rot="10800000">
              <a:off x="3679" y="3242"/>
              <a:ext cx="144" cy="96"/>
            </a:xfrm>
            <a:prstGeom prst="triangle">
              <a:avLst>
                <a:gd name="adj" fmla="val 50000"/>
              </a:avLst>
            </a:prstGeom>
            <a:solidFill>
              <a:srgbClr val="00E0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zh-TW" altLang="en-US" i="0">
                <a:latin typeface="Arial" pitchFamily="34" charset="0"/>
              </a:endParaRPr>
            </a:p>
          </p:txBody>
        </p:sp>
        <p:sp>
          <p:nvSpPr>
            <p:cNvPr id="3153" name="Oval 29"/>
            <p:cNvSpPr>
              <a:spLocks noChangeArrowheads="1"/>
            </p:cNvSpPr>
            <p:nvPr/>
          </p:nvSpPr>
          <p:spPr bwMode="auto">
            <a:xfrm>
              <a:off x="3727" y="3482"/>
              <a:ext cx="48" cy="48"/>
            </a:xfrm>
            <a:prstGeom prst="ellipse">
              <a:avLst/>
            </a:prstGeom>
            <a:solidFill>
              <a:srgbClr val="00E0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i="0">
                <a:latin typeface="Arial" pitchFamily="34" charset="0"/>
              </a:endParaRPr>
            </a:p>
          </p:txBody>
        </p:sp>
        <p:sp>
          <p:nvSpPr>
            <p:cNvPr id="3154" name="Line 30"/>
            <p:cNvSpPr>
              <a:spLocks noChangeShapeType="1"/>
            </p:cNvSpPr>
            <p:nvPr/>
          </p:nvSpPr>
          <p:spPr bwMode="auto">
            <a:xfrm>
              <a:off x="3747" y="3330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55" name="Line 49"/>
            <p:cNvSpPr>
              <a:spLocks noChangeShapeType="1"/>
            </p:cNvSpPr>
            <p:nvPr/>
          </p:nvSpPr>
          <p:spPr bwMode="auto">
            <a:xfrm flipH="1">
              <a:off x="2515" y="2985"/>
              <a:ext cx="166" cy="2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56" name="Line 50"/>
            <p:cNvSpPr>
              <a:spLocks noChangeShapeType="1"/>
            </p:cNvSpPr>
            <p:nvPr/>
          </p:nvSpPr>
          <p:spPr bwMode="auto">
            <a:xfrm flipH="1">
              <a:off x="2726" y="2985"/>
              <a:ext cx="166" cy="2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57" name="Line 51"/>
            <p:cNvSpPr>
              <a:spLocks noChangeShapeType="1"/>
            </p:cNvSpPr>
            <p:nvPr/>
          </p:nvSpPr>
          <p:spPr bwMode="auto">
            <a:xfrm flipH="1">
              <a:off x="2923" y="2985"/>
              <a:ext cx="166" cy="2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58" name="Line 52"/>
            <p:cNvSpPr>
              <a:spLocks noChangeShapeType="1"/>
            </p:cNvSpPr>
            <p:nvPr/>
          </p:nvSpPr>
          <p:spPr bwMode="auto">
            <a:xfrm flipH="1">
              <a:off x="3335" y="2985"/>
              <a:ext cx="160" cy="24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59" name="Line 53"/>
            <p:cNvSpPr>
              <a:spLocks noChangeShapeType="1"/>
            </p:cNvSpPr>
            <p:nvPr/>
          </p:nvSpPr>
          <p:spPr bwMode="auto">
            <a:xfrm flipH="1">
              <a:off x="3540" y="2985"/>
              <a:ext cx="166" cy="2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60" name="Line 54"/>
            <p:cNvSpPr>
              <a:spLocks noChangeShapeType="1"/>
            </p:cNvSpPr>
            <p:nvPr/>
          </p:nvSpPr>
          <p:spPr bwMode="auto">
            <a:xfrm flipH="1">
              <a:off x="3737" y="2985"/>
              <a:ext cx="166" cy="2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61" name="AutoShape 63"/>
            <p:cNvSpPr>
              <a:spLocks noChangeArrowheads="1"/>
            </p:cNvSpPr>
            <p:nvPr/>
          </p:nvSpPr>
          <p:spPr bwMode="auto">
            <a:xfrm rot="10800000">
              <a:off x="3887" y="3241"/>
              <a:ext cx="144" cy="96"/>
            </a:xfrm>
            <a:prstGeom prst="triangle">
              <a:avLst>
                <a:gd name="adj" fmla="val 50000"/>
              </a:avLst>
            </a:prstGeom>
            <a:solidFill>
              <a:srgbClr val="00E0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zh-TW" altLang="en-US" i="0">
                <a:latin typeface="Arial" pitchFamily="34" charset="0"/>
              </a:endParaRPr>
            </a:p>
          </p:txBody>
        </p:sp>
        <p:sp>
          <p:nvSpPr>
            <p:cNvPr id="3162" name="Oval 64"/>
            <p:cNvSpPr>
              <a:spLocks noChangeArrowheads="1"/>
            </p:cNvSpPr>
            <p:nvPr/>
          </p:nvSpPr>
          <p:spPr bwMode="auto">
            <a:xfrm>
              <a:off x="3935" y="3481"/>
              <a:ext cx="48" cy="48"/>
            </a:xfrm>
            <a:prstGeom prst="ellipse">
              <a:avLst/>
            </a:prstGeom>
            <a:solidFill>
              <a:srgbClr val="00E0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i="0">
                <a:latin typeface="Arial" pitchFamily="34" charset="0"/>
              </a:endParaRPr>
            </a:p>
          </p:txBody>
        </p:sp>
        <p:sp>
          <p:nvSpPr>
            <p:cNvPr id="3163" name="Line 65"/>
            <p:cNvSpPr>
              <a:spLocks noChangeShapeType="1"/>
            </p:cNvSpPr>
            <p:nvPr/>
          </p:nvSpPr>
          <p:spPr bwMode="auto">
            <a:xfrm>
              <a:off x="3955" y="3329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64" name="Line 66"/>
            <p:cNvSpPr>
              <a:spLocks noChangeShapeType="1"/>
            </p:cNvSpPr>
            <p:nvPr/>
          </p:nvSpPr>
          <p:spPr bwMode="auto">
            <a:xfrm flipH="1">
              <a:off x="3945" y="2984"/>
              <a:ext cx="166" cy="2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65" name="AutoShape 67"/>
            <p:cNvSpPr>
              <a:spLocks noChangeArrowheads="1"/>
            </p:cNvSpPr>
            <p:nvPr/>
          </p:nvSpPr>
          <p:spPr bwMode="auto">
            <a:xfrm rot="10800000">
              <a:off x="3067" y="3240"/>
              <a:ext cx="144" cy="96"/>
            </a:xfrm>
            <a:prstGeom prst="triangle">
              <a:avLst>
                <a:gd name="adj" fmla="val 50000"/>
              </a:avLst>
            </a:prstGeom>
            <a:solidFill>
              <a:srgbClr val="3333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zh-TW" altLang="en-US" i="0">
                <a:latin typeface="Arial" pitchFamily="34" charset="0"/>
              </a:endParaRPr>
            </a:p>
          </p:txBody>
        </p:sp>
        <p:sp>
          <p:nvSpPr>
            <p:cNvPr id="3166" name="Oval 68"/>
            <p:cNvSpPr>
              <a:spLocks noChangeArrowheads="1"/>
            </p:cNvSpPr>
            <p:nvPr/>
          </p:nvSpPr>
          <p:spPr bwMode="auto">
            <a:xfrm>
              <a:off x="3115" y="3480"/>
              <a:ext cx="48" cy="48"/>
            </a:xfrm>
            <a:prstGeom prst="ellipse">
              <a:avLst/>
            </a:prstGeom>
            <a:solidFill>
              <a:srgbClr val="3333FF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i="0">
                <a:latin typeface="Arial" pitchFamily="34" charset="0"/>
              </a:endParaRPr>
            </a:p>
          </p:txBody>
        </p:sp>
        <p:sp>
          <p:nvSpPr>
            <p:cNvPr id="3167" name="Line 69"/>
            <p:cNvSpPr>
              <a:spLocks noChangeShapeType="1"/>
            </p:cNvSpPr>
            <p:nvPr/>
          </p:nvSpPr>
          <p:spPr bwMode="auto">
            <a:xfrm>
              <a:off x="3135" y="3328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68" name="Line 70"/>
            <p:cNvSpPr>
              <a:spLocks noChangeShapeType="1"/>
            </p:cNvSpPr>
            <p:nvPr/>
          </p:nvSpPr>
          <p:spPr bwMode="auto">
            <a:xfrm flipH="1">
              <a:off x="3128" y="2984"/>
              <a:ext cx="166" cy="2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69" name="Line 90"/>
            <p:cNvSpPr>
              <a:spLocks noChangeShapeType="1"/>
            </p:cNvSpPr>
            <p:nvPr/>
          </p:nvSpPr>
          <p:spPr bwMode="auto">
            <a:xfrm flipH="1" flipV="1">
              <a:off x="2476" y="2876"/>
              <a:ext cx="729" cy="42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70" name="Line 91"/>
            <p:cNvSpPr>
              <a:spLocks noChangeShapeType="1"/>
            </p:cNvSpPr>
            <p:nvPr/>
          </p:nvSpPr>
          <p:spPr bwMode="auto">
            <a:xfrm flipH="1" flipV="1">
              <a:off x="3292" y="2876"/>
              <a:ext cx="750" cy="42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71" name="Line 114"/>
            <p:cNvSpPr>
              <a:spLocks noChangeShapeType="1"/>
            </p:cNvSpPr>
            <p:nvPr/>
          </p:nvSpPr>
          <p:spPr bwMode="auto">
            <a:xfrm>
              <a:off x="3746" y="2887"/>
              <a:ext cx="0" cy="5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72" name="Text Box 115"/>
            <p:cNvSpPr txBox="1">
              <a:spLocks noChangeArrowheads="1"/>
            </p:cNvSpPr>
            <p:nvPr/>
          </p:nvSpPr>
          <p:spPr bwMode="auto">
            <a:xfrm>
              <a:off x="3701" y="2878"/>
              <a:ext cx="19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1800" b="1" i="0">
                  <a:latin typeface="Symbol" pitchFamily="18" charset="2"/>
                  <a:ea typeface="新細明體" pitchFamily="18" charset="-120"/>
                </a:rPr>
                <a:t>q</a:t>
              </a:r>
            </a:p>
          </p:txBody>
        </p:sp>
      </p:grp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285750" y="4429125"/>
          <a:ext cx="3678238" cy="1382713"/>
        </p:xfrm>
        <a:graphic>
          <a:graphicData uri="http://schemas.openxmlformats.org/presentationml/2006/ole">
            <p:oleObj spid="_x0000_s3074" name="方程式" r:id="rId3" imgW="1688760" imgH="634680" progId="Equation.3">
              <p:embed/>
            </p:oleObj>
          </a:graphicData>
        </a:graphic>
      </p:graphicFrame>
      <p:sp>
        <p:nvSpPr>
          <p:cNvPr id="278" name="AutoShape 69"/>
          <p:cNvSpPr>
            <a:spLocks noChangeArrowheads="1"/>
          </p:cNvSpPr>
          <p:nvPr/>
        </p:nvSpPr>
        <p:spPr bwMode="auto">
          <a:xfrm>
            <a:off x="5364163" y="1414463"/>
            <a:ext cx="2952750" cy="2374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rgbClr val="F78408"/>
            </a:solidFill>
            <a:round/>
            <a:headEnd/>
            <a:tailEnd/>
          </a:ln>
          <a:effectLst>
            <a:outerShdw dist="107763" dir="2700000" algn="ctr" rotWithShape="0">
              <a:srgbClr val="B3B3B3"/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TW" altLang="en-US" i="0">
              <a:latin typeface="Arial" charset="0"/>
              <a:ea typeface="AppleMyungjo" charset="-127"/>
              <a:cs typeface="+mn-cs"/>
            </a:endParaRPr>
          </a:p>
        </p:txBody>
      </p:sp>
      <p:sp>
        <p:nvSpPr>
          <p:cNvPr id="3086" name="Line 40"/>
          <p:cNvSpPr>
            <a:spLocks noChangeShapeType="1"/>
          </p:cNvSpPr>
          <p:nvPr/>
        </p:nvSpPr>
        <p:spPr bwMode="auto">
          <a:xfrm flipH="1">
            <a:off x="6700838" y="2132013"/>
            <a:ext cx="263525" cy="404812"/>
          </a:xfrm>
          <a:prstGeom prst="line">
            <a:avLst/>
          </a:prstGeom>
          <a:noFill/>
          <a:ln w="19050">
            <a:solidFill>
              <a:srgbClr val="33CC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87" name="Line 40"/>
          <p:cNvSpPr>
            <a:spLocks noChangeShapeType="1"/>
          </p:cNvSpPr>
          <p:nvPr/>
        </p:nvSpPr>
        <p:spPr bwMode="auto">
          <a:xfrm flipH="1">
            <a:off x="6583363" y="2127250"/>
            <a:ext cx="263525" cy="40481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81" name="AutoShape 70"/>
          <p:cNvSpPr>
            <a:spLocks noChangeArrowheads="1"/>
          </p:cNvSpPr>
          <p:nvPr/>
        </p:nvSpPr>
        <p:spPr bwMode="auto">
          <a:xfrm>
            <a:off x="755650" y="1484313"/>
            <a:ext cx="4032250" cy="23034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rgbClr val="F78408"/>
            </a:solidFill>
            <a:round/>
            <a:headEnd/>
            <a:tailEnd/>
          </a:ln>
          <a:effectLst>
            <a:outerShdw dist="107763" dir="2700000" algn="ctr" rotWithShape="0">
              <a:srgbClr val="B3B3B3"/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TW" altLang="en-US" i="0">
              <a:latin typeface="Arial" charset="0"/>
              <a:ea typeface="AppleMyungjo" charset="-127"/>
              <a:cs typeface="+mn-cs"/>
            </a:endParaRPr>
          </a:p>
        </p:txBody>
      </p:sp>
      <p:sp>
        <p:nvSpPr>
          <p:cNvPr id="3089" name="AutoShape 6"/>
          <p:cNvSpPr>
            <a:spLocks noChangeArrowheads="1"/>
          </p:cNvSpPr>
          <p:nvPr/>
        </p:nvSpPr>
        <p:spPr bwMode="auto">
          <a:xfrm rot="10800000">
            <a:off x="2482850" y="2527300"/>
            <a:ext cx="228600" cy="152400"/>
          </a:xfrm>
          <a:prstGeom prst="triangle">
            <a:avLst>
              <a:gd name="adj" fmla="val 50000"/>
            </a:avLst>
          </a:prstGeom>
          <a:solidFill>
            <a:srgbClr val="3333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3090" name="Oval 7"/>
          <p:cNvSpPr>
            <a:spLocks noChangeArrowheads="1"/>
          </p:cNvSpPr>
          <p:nvPr/>
        </p:nvSpPr>
        <p:spPr bwMode="auto">
          <a:xfrm>
            <a:off x="2559050" y="2908300"/>
            <a:ext cx="76200" cy="76200"/>
          </a:xfrm>
          <a:prstGeom prst="ellipse">
            <a:avLst/>
          </a:prstGeom>
          <a:solidFill>
            <a:srgbClr val="3333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3091" name="Line 8"/>
          <p:cNvSpPr>
            <a:spLocks noChangeShapeType="1"/>
          </p:cNvSpPr>
          <p:nvPr/>
        </p:nvSpPr>
        <p:spPr bwMode="auto">
          <a:xfrm>
            <a:off x="2590800" y="2667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92" name="AutoShape 9"/>
          <p:cNvSpPr>
            <a:spLocks noChangeArrowheads="1"/>
          </p:cNvSpPr>
          <p:nvPr/>
        </p:nvSpPr>
        <p:spPr bwMode="auto">
          <a:xfrm rot="10800000">
            <a:off x="3779838" y="2528888"/>
            <a:ext cx="228600" cy="152400"/>
          </a:xfrm>
          <a:prstGeom prst="triangle">
            <a:avLst>
              <a:gd name="adj" fmla="val 50000"/>
            </a:avLst>
          </a:prstGeom>
          <a:solidFill>
            <a:srgbClr val="33CC3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3093" name="Oval 10"/>
          <p:cNvSpPr>
            <a:spLocks noChangeArrowheads="1"/>
          </p:cNvSpPr>
          <p:nvPr/>
        </p:nvSpPr>
        <p:spPr bwMode="auto">
          <a:xfrm>
            <a:off x="3856038" y="2909888"/>
            <a:ext cx="76200" cy="76200"/>
          </a:xfrm>
          <a:prstGeom prst="ellipse">
            <a:avLst/>
          </a:prstGeom>
          <a:solidFill>
            <a:srgbClr val="33CC33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3094" name="Line 11"/>
          <p:cNvSpPr>
            <a:spLocks noChangeShapeType="1"/>
          </p:cNvSpPr>
          <p:nvPr/>
        </p:nvSpPr>
        <p:spPr bwMode="auto">
          <a:xfrm>
            <a:off x="3887788" y="2668588"/>
            <a:ext cx="0" cy="242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95" name="Line 19"/>
          <p:cNvSpPr>
            <a:spLocks noChangeShapeType="1"/>
          </p:cNvSpPr>
          <p:nvPr/>
        </p:nvSpPr>
        <p:spPr bwMode="auto">
          <a:xfrm flipH="1">
            <a:off x="2616200" y="1890713"/>
            <a:ext cx="431800" cy="633412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96" name="Line 20"/>
          <p:cNvSpPr>
            <a:spLocks noChangeShapeType="1"/>
          </p:cNvSpPr>
          <p:nvPr/>
        </p:nvSpPr>
        <p:spPr bwMode="auto">
          <a:xfrm flipH="1" flipV="1">
            <a:off x="2895600" y="1814513"/>
            <a:ext cx="990600" cy="6858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97" name="Line 21"/>
          <p:cNvSpPr>
            <a:spLocks noChangeShapeType="1"/>
          </p:cNvSpPr>
          <p:nvPr/>
        </p:nvSpPr>
        <p:spPr bwMode="auto">
          <a:xfrm flipH="1">
            <a:off x="3911600" y="1890713"/>
            <a:ext cx="431800" cy="633412"/>
          </a:xfrm>
          <a:prstGeom prst="line">
            <a:avLst/>
          </a:prstGeom>
          <a:noFill/>
          <a:ln w="28575">
            <a:solidFill>
              <a:srgbClr val="33CC33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98" name="Text Box 22"/>
          <p:cNvSpPr txBox="1">
            <a:spLocks noChangeArrowheads="1"/>
          </p:cNvSpPr>
          <p:nvPr/>
        </p:nvSpPr>
        <p:spPr bwMode="auto">
          <a:xfrm>
            <a:off x="3143250" y="1484313"/>
            <a:ext cx="125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b="1" i="0">
                <a:latin typeface="Arial" pitchFamily="34" charset="0"/>
                <a:ea typeface="新細明體" pitchFamily="18" charset="-120"/>
              </a:rPr>
              <a:t>e</a:t>
            </a:r>
            <a:r>
              <a:rPr kumimoji="0" lang="en-US" altLang="zh-TW" b="1" i="0" baseline="30000">
                <a:latin typeface="Arial" pitchFamily="34" charset="0"/>
                <a:ea typeface="新細明體" pitchFamily="18" charset="-120"/>
              </a:rPr>
              <a:t>j2</a:t>
            </a:r>
            <a:r>
              <a:rPr kumimoji="0" lang="en-US" altLang="zh-TW" b="1" i="0" baseline="30000">
                <a:latin typeface="Symbol" pitchFamily="18" charset="2"/>
                <a:ea typeface="新細明體" pitchFamily="18" charset="-120"/>
              </a:rPr>
              <a:t>p</a:t>
            </a:r>
            <a:r>
              <a:rPr kumimoji="0" lang="en-US" altLang="zh-TW" b="1" i="0" baseline="30000">
                <a:latin typeface="Arial" pitchFamily="34" charset="0"/>
                <a:ea typeface="新細明體" pitchFamily="18" charset="-120"/>
              </a:rPr>
              <a:t>(ft-x/</a:t>
            </a:r>
            <a:r>
              <a:rPr kumimoji="0" lang="en-US" altLang="zh-TW" b="1" i="0" baseline="30000">
                <a:latin typeface="Symbol" pitchFamily="18" charset="2"/>
                <a:ea typeface="新細明體" pitchFamily="18" charset="-120"/>
              </a:rPr>
              <a:t>l</a:t>
            </a:r>
            <a:r>
              <a:rPr kumimoji="0" lang="en-US" altLang="zh-TW" b="1" i="0" baseline="30000">
                <a:latin typeface="Arial" pitchFamily="34" charset="0"/>
                <a:ea typeface="新細明體" pitchFamily="18" charset="-120"/>
              </a:rPr>
              <a:t>)</a:t>
            </a:r>
            <a:endParaRPr kumimoji="0" lang="en-US" altLang="zh-TW" b="1" i="0">
              <a:latin typeface="Symbol" pitchFamily="18" charset="2"/>
              <a:ea typeface="新細明體" pitchFamily="18" charset="-120"/>
            </a:endParaRPr>
          </a:p>
        </p:txBody>
      </p:sp>
      <p:sp>
        <p:nvSpPr>
          <p:cNvPr id="3099" name="AutoShape 12"/>
          <p:cNvSpPr>
            <a:spLocks noChangeArrowheads="1"/>
          </p:cNvSpPr>
          <p:nvPr/>
        </p:nvSpPr>
        <p:spPr bwMode="auto">
          <a:xfrm rot="10800000">
            <a:off x="1219200" y="2527300"/>
            <a:ext cx="228600" cy="1524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3100" name="Oval 13"/>
          <p:cNvSpPr>
            <a:spLocks noChangeArrowheads="1"/>
          </p:cNvSpPr>
          <p:nvPr/>
        </p:nvSpPr>
        <p:spPr bwMode="auto">
          <a:xfrm>
            <a:off x="1295400" y="2908300"/>
            <a:ext cx="76200" cy="762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3101" name="Line 14"/>
          <p:cNvSpPr>
            <a:spLocks noChangeShapeType="1"/>
          </p:cNvSpPr>
          <p:nvPr/>
        </p:nvSpPr>
        <p:spPr bwMode="auto">
          <a:xfrm>
            <a:off x="1327150" y="2667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02" name="Line 15"/>
          <p:cNvSpPr>
            <a:spLocks noChangeShapeType="1"/>
          </p:cNvSpPr>
          <p:nvPr/>
        </p:nvSpPr>
        <p:spPr bwMode="auto">
          <a:xfrm flipH="1">
            <a:off x="1320800" y="1890713"/>
            <a:ext cx="431800" cy="6334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03" name="Line 18"/>
          <p:cNvSpPr>
            <a:spLocks noChangeShapeType="1"/>
          </p:cNvSpPr>
          <p:nvPr/>
        </p:nvSpPr>
        <p:spPr bwMode="auto">
          <a:xfrm flipH="1" flipV="1">
            <a:off x="1600200" y="1814513"/>
            <a:ext cx="990600" cy="6858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04" name="Line 114"/>
          <p:cNvSpPr>
            <a:spLocks noChangeShapeType="1"/>
          </p:cNvSpPr>
          <p:nvPr/>
        </p:nvSpPr>
        <p:spPr bwMode="auto">
          <a:xfrm>
            <a:off x="3894138" y="1985963"/>
            <a:ext cx="0" cy="8382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05" name="Text Box 115"/>
          <p:cNvSpPr txBox="1">
            <a:spLocks noChangeArrowheads="1"/>
          </p:cNvSpPr>
          <p:nvPr/>
        </p:nvSpPr>
        <p:spPr bwMode="auto">
          <a:xfrm>
            <a:off x="3851275" y="1971675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sz="1800" b="1" i="0">
                <a:latin typeface="Symbol" pitchFamily="18" charset="2"/>
                <a:ea typeface="新細明體" pitchFamily="18" charset="-120"/>
              </a:rPr>
              <a:t>q</a:t>
            </a:r>
          </a:p>
        </p:txBody>
      </p:sp>
      <p:sp>
        <p:nvSpPr>
          <p:cNvPr id="3106" name="AutoShape 30"/>
          <p:cNvSpPr>
            <a:spLocks noChangeArrowheads="1"/>
          </p:cNvSpPr>
          <p:nvPr/>
        </p:nvSpPr>
        <p:spPr bwMode="auto">
          <a:xfrm rot="10800000">
            <a:off x="6215063" y="2533650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3107" name="Oval 31"/>
          <p:cNvSpPr>
            <a:spLocks noChangeArrowheads="1"/>
          </p:cNvSpPr>
          <p:nvPr/>
        </p:nvSpPr>
        <p:spPr bwMode="auto">
          <a:xfrm>
            <a:off x="6291263" y="2914650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3108" name="Line 32"/>
          <p:cNvSpPr>
            <a:spLocks noChangeShapeType="1"/>
          </p:cNvSpPr>
          <p:nvPr/>
        </p:nvSpPr>
        <p:spPr bwMode="auto">
          <a:xfrm>
            <a:off x="6323013" y="267335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09" name="AutoShape 33"/>
          <p:cNvSpPr>
            <a:spLocks noChangeArrowheads="1"/>
          </p:cNvSpPr>
          <p:nvPr/>
        </p:nvSpPr>
        <p:spPr bwMode="auto">
          <a:xfrm rot="10800000">
            <a:off x="6537325" y="2533650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3110" name="Oval 34"/>
          <p:cNvSpPr>
            <a:spLocks noChangeArrowheads="1"/>
          </p:cNvSpPr>
          <p:nvPr/>
        </p:nvSpPr>
        <p:spPr bwMode="auto">
          <a:xfrm>
            <a:off x="6613525" y="2914650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3111" name="Line 35"/>
          <p:cNvSpPr>
            <a:spLocks noChangeShapeType="1"/>
          </p:cNvSpPr>
          <p:nvPr/>
        </p:nvSpPr>
        <p:spPr bwMode="auto">
          <a:xfrm>
            <a:off x="6645275" y="267335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12" name="AutoShape 36"/>
          <p:cNvSpPr>
            <a:spLocks noChangeArrowheads="1"/>
          </p:cNvSpPr>
          <p:nvPr/>
        </p:nvSpPr>
        <p:spPr bwMode="auto">
          <a:xfrm rot="10800000">
            <a:off x="6862763" y="2533650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3113" name="Oval 37"/>
          <p:cNvSpPr>
            <a:spLocks noChangeArrowheads="1"/>
          </p:cNvSpPr>
          <p:nvPr/>
        </p:nvSpPr>
        <p:spPr bwMode="auto">
          <a:xfrm>
            <a:off x="6938963" y="2914650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3114" name="Line 38"/>
          <p:cNvSpPr>
            <a:spLocks noChangeShapeType="1"/>
          </p:cNvSpPr>
          <p:nvPr/>
        </p:nvSpPr>
        <p:spPr bwMode="auto">
          <a:xfrm>
            <a:off x="6970713" y="267335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15" name="Line 39"/>
          <p:cNvSpPr>
            <a:spLocks noChangeShapeType="1"/>
          </p:cNvSpPr>
          <p:nvPr/>
        </p:nvSpPr>
        <p:spPr bwMode="auto">
          <a:xfrm flipH="1">
            <a:off x="6311900" y="2128838"/>
            <a:ext cx="263525" cy="404812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16" name="Line 40"/>
          <p:cNvSpPr>
            <a:spLocks noChangeShapeType="1"/>
          </p:cNvSpPr>
          <p:nvPr/>
        </p:nvSpPr>
        <p:spPr bwMode="auto">
          <a:xfrm flipH="1">
            <a:off x="6646863" y="2128838"/>
            <a:ext cx="263525" cy="404812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17" name="Line 41"/>
          <p:cNvSpPr>
            <a:spLocks noChangeShapeType="1"/>
          </p:cNvSpPr>
          <p:nvPr/>
        </p:nvSpPr>
        <p:spPr bwMode="auto">
          <a:xfrm flipH="1">
            <a:off x="6959600" y="2128838"/>
            <a:ext cx="263525" cy="404812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18" name="AutoShape 42"/>
          <p:cNvSpPr>
            <a:spLocks noChangeArrowheads="1"/>
          </p:cNvSpPr>
          <p:nvPr/>
        </p:nvSpPr>
        <p:spPr bwMode="auto">
          <a:xfrm rot="10800000">
            <a:off x="7158038" y="2533650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3119" name="Oval 43"/>
          <p:cNvSpPr>
            <a:spLocks noChangeArrowheads="1"/>
          </p:cNvSpPr>
          <p:nvPr/>
        </p:nvSpPr>
        <p:spPr bwMode="auto">
          <a:xfrm>
            <a:off x="7234238" y="2914650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3120" name="Line 44"/>
          <p:cNvSpPr>
            <a:spLocks noChangeShapeType="1"/>
          </p:cNvSpPr>
          <p:nvPr/>
        </p:nvSpPr>
        <p:spPr bwMode="auto">
          <a:xfrm>
            <a:off x="7265988" y="267335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21" name="Line 45"/>
          <p:cNvSpPr>
            <a:spLocks noChangeShapeType="1"/>
          </p:cNvSpPr>
          <p:nvPr/>
        </p:nvSpPr>
        <p:spPr bwMode="auto">
          <a:xfrm flipH="1">
            <a:off x="7254875" y="2128838"/>
            <a:ext cx="263525" cy="404812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22" name="Line 48"/>
          <p:cNvSpPr>
            <a:spLocks noChangeShapeType="1"/>
          </p:cNvSpPr>
          <p:nvPr/>
        </p:nvSpPr>
        <p:spPr bwMode="auto">
          <a:xfrm flipH="1" flipV="1">
            <a:off x="6434138" y="2024063"/>
            <a:ext cx="990600" cy="6096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23" name="Text Box 49"/>
          <p:cNvSpPr txBox="1">
            <a:spLocks noChangeArrowheads="1"/>
          </p:cNvSpPr>
          <p:nvPr/>
        </p:nvSpPr>
        <p:spPr bwMode="auto">
          <a:xfrm>
            <a:off x="6689725" y="1458913"/>
            <a:ext cx="125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b="1" i="0">
                <a:latin typeface="Arial" pitchFamily="34" charset="0"/>
                <a:ea typeface="新細明體" pitchFamily="18" charset="-120"/>
              </a:rPr>
              <a:t>e</a:t>
            </a:r>
            <a:r>
              <a:rPr kumimoji="0" lang="en-US" altLang="zh-TW" b="1" i="0" baseline="30000">
                <a:latin typeface="Arial" pitchFamily="34" charset="0"/>
                <a:ea typeface="新細明體" pitchFamily="18" charset="-120"/>
              </a:rPr>
              <a:t>j2</a:t>
            </a:r>
            <a:r>
              <a:rPr kumimoji="0" lang="en-US" altLang="zh-TW" b="1" i="0" baseline="30000">
                <a:latin typeface="Symbol" pitchFamily="18" charset="2"/>
                <a:ea typeface="新細明體" pitchFamily="18" charset="-120"/>
              </a:rPr>
              <a:t>p</a:t>
            </a:r>
            <a:r>
              <a:rPr kumimoji="0" lang="en-US" altLang="zh-TW" b="1" i="0" baseline="30000">
                <a:latin typeface="Arial" pitchFamily="34" charset="0"/>
                <a:ea typeface="新細明體" pitchFamily="18" charset="-120"/>
              </a:rPr>
              <a:t>(ft-x/</a:t>
            </a:r>
            <a:r>
              <a:rPr kumimoji="0" lang="en-US" altLang="zh-TW" b="1" i="0" baseline="30000">
                <a:latin typeface="Symbol" pitchFamily="18" charset="2"/>
                <a:ea typeface="新細明體" pitchFamily="18" charset="-120"/>
              </a:rPr>
              <a:t>l</a:t>
            </a:r>
            <a:r>
              <a:rPr kumimoji="0" lang="en-US" altLang="zh-TW" b="1" i="0" baseline="30000">
                <a:latin typeface="Arial" pitchFamily="34" charset="0"/>
                <a:ea typeface="新細明體" pitchFamily="18" charset="-120"/>
              </a:rPr>
              <a:t>)</a:t>
            </a:r>
            <a:endParaRPr kumimoji="0" lang="en-US" altLang="zh-TW" b="1" i="0">
              <a:latin typeface="Symbol" pitchFamily="18" charset="2"/>
              <a:ea typeface="新細明體" pitchFamily="18" charset="-120"/>
            </a:endParaRPr>
          </a:p>
        </p:txBody>
      </p:sp>
      <p:sp>
        <p:nvSpPr>
          <p:cNvPr id="3124" name="Line 39"/>
          <p:cNvSpPr>
            <a:spLocks noChangeShapeType="1"/>
          </p:cNvSpPr>
          <p:nvPr/>
        </p:nvSpPr>
        <p:spPr bwMode="auto">
          <a:xfrm flipH="1">
            <a:off x="6365875" y="2103438"/>
            <a:ext cx="282575" cy="433387"/>
          </a:xfrm>
          <a:prstGeom prst="line">
            <a:avLst/>
          </a:prstGeom>
          <a:noFill/>
          <a:ln w="19050">
            <a:solidFill>
              <a:srgbClr val="33CC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25" name="Line 41"/>
          <p:cNvSpPr>
            <a:spLocks noChangeShapeType="1"/>
          </p:cNvSpPr>
          <p:nvPr/>
        </p:nvSpPr>
        <p:spPr bwMode="auto">
          <a:xfrm flipH="1">
            <a:off x="7013575" y="2132013"/>
            <a:ext cx="263525" cy="404812"/>
          </a:xfrm>
          <a:prstGeom prst="line">
            <a:avLst/>
          </a:prstGeom>
          <a:noFill/>
          <a:ln w="19050">
            <a:solidFill>
              <a:srgbClr val="33CC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26" name="Line 45"/>
          <p:cNvSpPr>
            <a:spLocks noChangeShapeType="1"/>
          </p:cNvSpPr>
          <p:nvPr/>
        </p:nvSpPr>
        <p:spPr bwMode="auto">
          <a:xfrm flipH="1">
            <a:off x="7308850" y="2132013"/>
            <a:ext cx="263525" cy="404812"/>
          </a:xfrm>
          <a:prstGeom prst="line">
            <a:avLst/>
          </a:prstGeom>
          <a:noFill/>
          <a:ln w="19050">
            <a:solidFill>
              <a:srgbClr val="33CC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27" name="Line 39"/>
          <p:cNvSpPr>
            <a:spLocks noChangeShapeType="1"/>
          </p:cNvSpPr>
          <p:nvPr/>
        </p:nvSpPr>
        <p:spPr bwMode="auto">
          <a:xfrm flipH="1">
            <a:off x="6248400" y="2127250"/>
            <a:ext cx="263525" cy="40481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28" name="Line 41"/>
          <p:cNvSpPr>
            <a:spLocks noChangeShapeType="1"/>
          </p:cNvSpPr>
          <p:nvPr/>
        </p:nvSpPr>
        <p:spPr bwMode="auto">
          <a:xfrm flipH="1">
            <a:off x="6896100" y="2127250"/>
            <a:ext cx="263525" cy="40481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29" name="Line 45"/>
          <p:cNvSpPr>
            <a:spLocks noChangeShapeType="1"/>
          </p:cNvSpPr>
          <p:nvPr/>
        </p:nvSpPr>
        <p:spPr bwMode="auto">
          <a:xfrm flipH="1">
            <a:off x="7191375" y="2127250"/>
            <a:ext cx="263525" cy="40481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30" name="Line 114"/>
          <p:cNvSpPr>
            <a:spLocks noChangeShapeType="1"/>
          </p:cNvSpPr>
          <p:nvPr/>
        </p:nvSpPr>
        <p:spPr bwMode="auto">
          <a:xfrm>
            <a:off x="7270750" y="1973263"/>
            <a:ext cx="0" cy="8382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31" name="Text Box 115"/>
          <p:cNvSpPr txBox="1">
            <a:spLocks noChangeArrowheads="1"/>
          </p:cNvSpPr>
          <p:nvPr/>
        </p:nvSpPr>
        <p:spPr bwMode="auto">
          <a:xfrm>
            <a:off x="7208838" y="1958975"/>
            <a:ext cx="3032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sz="1800" b="1" i="0">
                <a:latin typeface="Symbol" pitchFamily="18" charset="2"/>
                <a:ea typeface="新細明體" pitchFamily="18" charset="-120"/>
              </a:rPr>
              <a:t>q</a:t>
            </a:r>
          </a:p>
        </p:txBody>
      </p:sp>
      <p:sp>
        <p:nvSpPr>
          <p:cNvPr id="118" name="文字方塊 80"/>
          <p:cNvSpPr txBox="1">
            <a:spLocks noChangeArrowheads="1"/>
          </p:cNvSpPr>
          <p:nvPr/>
        </p:nvSpPr>
        <p:spPr bwMode="auto">
          <a:xfrm>
            <a:off x="3643313" y="2967038"/>
            <a:ext cx="98937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0">
                <a:latin typeface="Georgia" pitchFamily="18" charset="0"/>
                <a:ea typeface="新細明體" pitchFamily="18" charset="-120"/>
              </a:rPr>
              <a:t>x</a:t>
            </a:r>
            <a:r>
              <a:rPr lang="en-US" altLang="zh-TW" sz="2000" b="1" i="0" baseline="-25000">
                <a:latin typeface="Georgia" pitchFamily="18" charset="0"/>
                <a:ea typeface="新細明體" pitchFamily="18" charset="-120"/>
              </a:rPr>
              <a:t>T,0</a:t>
            </a:r>
            <a:r>
              <a:rPr lang="en-US" altLang="zh-TW" sz="2000" b="1" i="0">
                <a:latin typeface="Georgia" pitchFamily="18" charset="0"/>
                <a:ea typeface="新細明體" pitchFamily="18" charset="-120"/>
              </a:rPr>
              <a:t>=0</a:t>
            </a:r>
            <a:endParaRPr lang="zh-TW" altLang="en-US" sz="2000" b="1" i="0" baseline="30000">
              <a:latin typeface="Georgia" pitchFamily="18" charset="0"/>
              <a:ea typeface="新細明體" pitchFamily="18" charset="-120"/>
            </a:endParaRPr>
          </a:p>
        </p:txBody>
      </p:sp>
      <p:sp>
        <p:nvSpPr>
          <p:cNvPr id="119" name="文字方塊 81"/>
          <p:cNvSpPr txBox="1">
            <a:spLocks noChangeArrowheads="1"/>
          </p:cNvSpPr>
          <p:nvPr/>
        </p:nvSpPr>
        <p:spPr bwMode="auto">
          <a:xfrm>
            <a:off x="2357438" y="2967038"/>
            <a:ext cx="59182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0" dirty="0">
                <a:latin typeface="Georgia" pitchFamily="18" charset="0"/>
                <a:ea typeface="新細明體" pitchFamily="18" charset="-120"/>
              </a:rPr>
              <a:t>x</a:t>
            </a:r>
            <a:r>
              <a:rPr lang="en-US" altLang="zh-TW" sz="2000" b="1" i="0" baseline="-25000" dirty="0">
                <a:latin typeface="Georgia" pitchFamily="18" charset="0"/>
                <a:ea typeface="新細明體" pitchFamily="18" charset="-120"/>
              </a:rPr>
              <a:t>T,1</a:t>
            </a:r>
            <a:endParaRPr lang="zh-TW" altLang="en-US" sz="2000" b="1" i="0" baseline="30000" dirty="0">
              <a:latin typeface="Georgia" pitchFamily="18" charset="0"/>
              <a:ea typeface="新細明體" pitchFamily="18" charset="-120"/>
            </a:endParaRPr>
          </a:p>
        </p:txBody>
      </p:sp>
      <p:sp>
        <p:nvSpPr>
          <p:cNvPr id="120" name="文字方塊 82"/>
          <p:cNvSpPr txBox="1">
            <a:spLocks noChangeArrowheads="1"/>
          </p:cNvSpPr>
          <p:nvPr/>
        </p:nvSpPr>
        <p:spPr bwMode="auto">
          <a:xfrm>
            <a:off x="1071563" y="2967038"/>
            <a:ext cx="61587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0">
                <a:latin typeface="Georgia" pitchFamily="18" charset="0"/>
                <a:ea typeface="新細明體" pitchFamily="18" charset="-120"/>
              </a:rPr>
              <a:t>x</a:t>
            </a:r>
            <a:r>
              <a:rPr lang="en-US" altLang="zh-TW" sz="2000" b="1" i="0" baseline="-25000">
                <a:latin typeface="Georgia" pitchFamily="18" charset="0"/>
                <a:ea typeface="新細明體" pitchFamily="18" charset="-120"/>
              </a:rPr>
              <a:t>T,2</a:t>
            </a:r>
            <a:endParaRPr lang="zh-TW" altLang="en-US" sz="2000" b="1" i="0" baseline="30000">
              <a:latin typeface="Georgia" pitchFamily="18" charset="0"/>
              <a:ea typeface="新細明體" pitchFamily="18" charset="-120"/>
            </a:endParaRPr>
          </a:p>
        </p:txBody>
      </p:sp>
      <p:sp>
        <p:nvSpPr>
          <p:cNvPr id="121" name="文字方塊 198"/>
          <p:cNvSpPr txBox="1">
            <a:spLocks noChangeArrowheads="1"/>
          </p:cNvSpPr>
          <p:nvPr/>
        </p:nvSpPr>
        <p:spPr bwMode="auto">
          <a:xfrm>
            <a:off x="7366028" y="2959100"/>
            <a:ext cx="100860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0" dirty="0">
                <a:latin typeface="Georgia" pitchFamily="18" charset="0"/>
                <a:ea typeface="新細明體" pitchFamily="18" charset="-120"/>
              </a:rPr>
              <a:t>x</a:t>
            </a:r>
            <a:r>
              <a:rPr lang="en-US" altLang="zh-TW" sz="2000" b="1" i="0" baseline="-25000" dirty="0">
                <a:latin typeface="Georgia" pitchFamily="18" charset="0"/>
                <a:ea typeface="新細明體" pitchFamily="18" charset="-120"/>
              </a:rPr>
              <a:t>R,0</a:t>
            </a:r>
            <a:r>
              <a:rPr lang="en-US" altLang="zh-TW" sz="2000" b="1" i="0" dirty="0">
                <a:latin typeface="Georgia" pitchFamily="18" charset="0"/>
                <a:ea typeface="新細明體" pitchFamily="18" charset="-120"/>
              </a:rPr>
              <a:t>=0</a:t>
            </a:r>
            <a:endParaRPr lang="zh-TW" altLang="en-US" sz="2000" b="1" i="0" baseline="30000" dirty="0">
              <a:latin typeface="Georgia" pitchFamily="18" charset="0"/>
              <a:ea typeface="新細明體" pitchFamily="18" charset="-120"/>
            </a:endParaRPr>
          </a:p>
        </p:txBody>
      </p:sp>
      <p:sp>
        <p:nvSpPr>
          <p:cNvPr id="122" name="文字方塊 199"/>
          <p:cNvSpPr txBox="1">
            <a:spLocks noChangeArrowheads="1"/>
          </p:cNvSpPr>
          <p:nvPr/>
        </p:nvSpPr>
        <p:spPr bwMode="auto">
          <a:xfrm>
            <a:off x="6253174" y="2959100"/>
            <a:ext cx="6351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0" dirty="0">
                <a:latin typeface="Georgia" pitchFamily="18" charset="0"/>
                <a:ea typeface="新細明體" pitchFamily="18" charset="-120"/>
              </a:rPr>
              <a:t>x</a:t>
            </a:r>
            <a:r>
              <a:rPr lang="en-US" altLang="zh-TW" sz="2000" b="1" i="0" baseline="-25000" dirty="0">
                <a:latin typeface="Georgia" pitchFamily="18" charset="0"/>
                <a:ea typeface="新細明體" pitchFamily="18" charset="-120"/>
              </a:rPr>
              <a:t>R,2</a:t>
            </a:r>
            <a:endParaRPr lang="zh-TW" altLang="en-US" sz="2000" b="1" i="0" baseline="30000" dirty="0">
              <a:latin typeface="Georgia" pitchFamily="18" charset="0"/>
              <a:ea typeface="新細明體" pitchFamily="18" charset="-120"/>
            </a:endParaRPr>
          </a:p>
        </p:txBody>
      </p:sp>
      <p:sp>
        <p:nvSpPr>
          <p:cNvPr id="123" name="文字方塊 199"/>
          <p:cNvSpPr txBox="1">
            <a:spLocks noChangeArrowheads="1"/>
          </p:cNvSpPr>
          <p:nvPr/>
        </p:nvSpPr>
        <p:spPr bwMode="auto">
          <a:xfrm>
            <a:off x="5681670" y="2954334"/>
            <a:ext cx="6351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0" dirty="0" smtClean="0">
                <a:latin typeface="Georgia" pitchFamily="18" charset="0"/>
                <a:ea typeface="新細明體" pitchFamily="18" charset="-120"/>
              </a:rPr>
              <a:t>x</a:t>
            </a:r>
            <a:r>
              <a:rPr lang="en-US" altLang="zh-TW" sz="2000" b="1" i="0" baseline="-25000" dirty="0" smtClean="0">
                <a:latin typeface="Georgia" pitchFamily="18" charset="0"/>
                <a:ea typeface="新細明體" pitchFamily="18" charset="-120"/>
              </a:rPr>
              <a:t>R,3</a:t>
            </a:r>
            <a:endParaRPr lang="zh-TW" altLang="en-US" sz="2000" b="1" i="0" baseline="30000" dirty="0">
              <a:latin typeface="Georgia" pitchFamily="18" charset="0"/>
              <a:ea typeface="新細明體" pitchFamily="18" charset="-120"/>
            </a:endParaRPr>
          </a:p>
        </p:txBody>
      </p:sp>
      <p:sp>
        <p:nvSpPr>
          <p:cNvPr id="124" name="文字方塊 199"/>
          <p:cNvSpPr txBox="1">
            <a:spLocks noChangeArrowheads="1"/>
          </p:cNvSpPr>
          <p:nvPr/>
        </p:nvSpPr>
        <p:spPr bwMode="auto">
          <a:xfrm>
            <a:off x="6813571" y="2968625"/>
            <a:ext cx="61106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0" dirty="0" smtClean="0">
                <a:latin typeface="Georgia" pitchFamily="18" charset="0"/>
                <a:ea typeface="新細明體" pitchFamily="18" charset="-120"/>
              </a:rPr>
              <a:t>x</a:t>
            </a:r>
            <a:r>
              <a:rPr lang="en-US" altLang="zh-TW" sz="2000" b="1" i="0" baseline="-25000" dirty="0" smtClean="0">
                <a:latin typeface="Georgia" pitchFamily="18" charset="0"/>
                <a:ea typeface="新細明體" pitchFamily="18" charset="-120"/>
              </a:rPr>
              <a:t>R,1</a:t>
            </a:r>
            <a:endParaRPr lang="zh-TW" altLang="en-US" sz="2000" b="1" i="0" baseline="30000" dirty="0">
              <a:latin typeface="Georgia" pitchFamily="18" charset="0"/>
              <a:ea typeface="新細明體" pitchFamily="18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10E704-D034-4836-82BE-3F8EE2898750}" type="slidenum">
              <a:rPr lang="en-US" altLang="ja-JP" smtClean="0"/>
              <a:pPr>
                <a:defRPr/>
              </a:pPr>
              <a:t>12</a:t>
            </a:fld>
            <a:endParaRPr lang="en-US" altLang="ja-JP"/>
          </a:p>
        </p:txBody>
      </p:sp>
      <p:sp>
        <p:nvSpPr>
          <p:cNvPr id="21507" name="頁尾版面配置區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ISCAS 2008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sp>
        <p:nvSpPr>
          <p:cNvPr id="6" name="AutoShape 15"/>
          <p:cNvSpPr>
            <a:spLocks noChangeArrowheads="1"/>
          </p:cNvSpPr>
          <p:nvPr/>
        </p:nvSpPr>
        <p:spPr bwMode="auto">
          <a:xfrm>
            <a:off x="468313" y="4999038"/>
            <a:ext cx="8280400" cy="647700"/>
          </a:xfrm>
          <a:prstGeom prst="roundRect">
            <a:avLst>
              <a:gd name="adj" fmla="val 28569"/>
            </a:avLst>
          </a:prstGeom>
          <a:gradFill rotWithShape="0">
            <a:gsLst>
              <a:gs pos="0">
                <a:srgbClr val="F8D7CF"/>
              </a:gs>
              <a:gs pos="100000">
                <a:srgbClr val="FFFFFF"/>
              </a:gs>
            </a:gsLst>
            <a:lin ang="0" scaled="1"/>
          </a:gradFill>
          <a:ln w="19050">
            <a:solidFill>
              <a:srgbClr val="9C313B"/>
            </a:solidFill>
            <a:round/>
            <a:headEnd/>
            <a:tailEnd/>
          </a:ln>
          <a:effectLst>
            <a:outerShdw dist="91581" dir="2021404" algn="ctr" rotWithShape="0">
              <a:srgbClr val="B3B3B3"/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TW" altLang="en-US" sz="1800" i="0">
              <a:latin typeface="Arial" charset="0"/>
              <a:ea typeface="AppleMyungjo" charset="-127"/>
              <a:cs typeface="+mn-cs"/>
            </a:endParaRPr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MIMO Radar – Virtual Array</a:t>
            </a:r>
            <a:endParaRPr lang="zh-TW" altLang="en-US" smtClean="0"/>
          </a:p>
        </p:txBody>
      </p:sp>
      <p:sp>
        <p:nvSpPr>
          <p:cNvPr id="21510" name="Text Box 5"/>
          <p:cNvSpPr txBox="1">
            <a:spLocks noChangeArrowheads="1"/>
          </p:cNvSpPr>
          <p:nvPr/>
        </p:nvSpPr>
        <p:spPr bwMode="auto">
          <a:xfrm>
            <a:off x="3222625" y="3160713"/>
            <a:ext cx="22209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600" i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Receiver: </a:t>
            </a:r>
            <a:r>
              <a:rPr lang="en-US" altLang="zh-TW" i="0">
                <a:solidFill>
                  <a:srgbClr val="FF00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N</a:t>
            </a:r>
            <a:r>
              <a:rPr lang="en-US" altLang="zh-TW" sz="1600" i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elements</a:t>
            </a:r>
          </a:p>
        </p:txBody>
      </p:sp>
      <p:sp>
        <p:nvSpPr>
          <p:cNvPr id="21511" name="Text Box 6"/>
          <p:cNvSpPr txBox="1">
            <a:spLocks noChangeArrowheads="1"/>
          </p:cNvSpPr>
          <p:nvPr/>
        </p:nvSpPr>
        <p:spPr bwMode="auto">
          <a:xfrm>
            <a:off x="5962650" y="2871788"/>
            <a:ext cx="26955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600" i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Virtual array: </a:t>
            </a:r>
            <a:r>
              <a:rPr lang="en-US" altLang="zh-TW" sz="2000" i="0">
                <a:solidFill>
                  <a:srgbClr val="FF00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NM</a:t>
            </a:r>
            <a:r>
              <a:rPr lang="en-US" altLang="zh-TW" sz="1600" i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elements</a:t>
            </a:r>
          </a:p>
        </p:txBody>
      </p:sp>
      <p:sp>
        <p:nvSpPr>
          <p:cNvPr id="21512" name="Text Box 7"/>
          <p:cNvSpPr txBox="1">
            <a:spLocks noChangeArrowheads="1"/>
          </p:cNvSpPr>
          <p:nvPr/>
        </p:nvSpPr>
        <p:spPr bwMode="auto">
          <a:xfrm>
            <a:off x="250825" y="3144838"/>
            <a:ext cx="2476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600" i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Transmitter:</a:t>
            </a:r>
            <a:r>
              <a:rPr lang="en-US" altLang="zh-TW" sz="1800" i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r>
              <a:rPr lang="en-US" altLang="zh-TW" i="0">
                <a:solidFill>
                  <a:srgbClr val="FF00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</a:t>
            </a:r>
            <a:r>
              <a:rPr lang="en-US" altLang="zh-TW" sz="1800" i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r>
              <a:rPr lang="en-US" altLang="zh-TW" sz="1600" i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elements</a:t>
            </a:r>
          </a:p>
        </p:txBody>
      </p:sp>
      <p:sp>
        <p:nvSpPr>
          <p:cNvPr id="21513" name="Text Box 8"/>
          <p:cNvSpPr txBox="1">
            <a:spLocks noChangeArrowheads="1"/>
          </p:cNvSpPr>
          <p:nvPr/>
        </p:nvSpPr>
        <p:spPr bwMode="auto">
          <a:xfrm>
            <a:off x="2841625" y="2266950"/>
            <a:ext cx="3921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sz="2800" b="1" i="0">
                <a:latin typeface="Arial" pitchFamily="34" charset="0"/>
                <a:ea typeface="新細明體" pitchFamily="18" charset="-120"/>
              </a:rPr>
              <a:t>+</a:t>
            </a:r>
          </a:p>
        </p:txBody>
      </p:sp>
      <p:sp>
        <p:nvSpPr>
          <p:cNvPr id="21514" name="Text Box 9"/>
          <p:cNvSpPr txBox="1">
            <a:spLocks noChangeArrowheads="1"/>
          </p:cNvSpPr>
          <p:nvPr/>
        </p:nvSpPr>
        <p:spPr bwMode="auto">
          <a:xfrm>
            <a:off x="5219700" y="2266950"/>
            <a:ext cx="3921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sz="2800" b="1" i="0">
                <a:latin typeface="Arial" pitchFamily="34" charset="0"/>
                <a:ea typeface="新細明體" pitchFamily="18" charset="-120"/>
              </a:rPr>
              <a:t>=</a:t>
            </a:r>
          </a:p>
        </p:txBody>
      </p:sp>
      <p:sp>
        <p:nvSpPr>
          <p:cNvPr id="21515" name="Rectangle 14"/>
          <p:cNvSpPr>
            <a:spLocks noChangeArrowheads="1"/>
          </p:cNvSpPr>
          <p:nvPr/>
        </p:nvSpPr>
        <p:spPr bwMode="auto">
          <a:xfrm>
            <a:off x="4857750" y="1412875"/>
            <a:ext cx="428625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None/>
            </a:pPr>
            <a:r>
              <a:rPr lang="en-US" altLang="zh-TW" sz="1800" i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[D. W. Bliss and K. W. Forsythe, 03]</a:t>
            </a:r>
          </a:p>
        </p:txBody>
      </p:sp>
      <p:sp>
        <p:nvSpPr>
          <p:cNvPr id="14" name="AutoShape 15"/>
          <p:cNvSpPr>
            <a:spLocks noChangeArrowheads="1"/>
          </p:cNvSpPr>
          <p:nvPr/>
        </p:nvSpPr>
        <p:spPr bwMode="auto">
          <a:xfrm>
            <a:off x="468313" y="3860800"/>
            <a:ext cx="8280400" cy="720725"/>
          </a:xfrm>
          <a:prstGeom prst="roundRect">
            <a:avLst>
              <a:gd name="adj" fmla="val 28569"/>
            </a:avLst>
          </a:prstGeom>
          <a:gradFill rotWithShape="0">
            <a:gsLst>
              <a:gs pos="0">
                <a:srgbClr val="F8D7CF"/>
              </a:gs>
              <a:gs pos="100000">
                <a:srgbClr val="FFFFFF"/>
              </a:gs>
            </a:gsLst>
            <a:lin ang="0" scaled="1"/>
          </a:gradFill>
          <a:ln w="19050">
            <a:solidFill>
              <a:srgbClr val="9C313B"/>
            </a:solidFill>
            <a:round/>
            <a:headEnd/>
            <a:tailEnd/>
          </a:ln>
          <a:effectLst>
            <a:outerShdw dist="91581" dir="2021404" algn="ctr" rotWithShape="0">
              <a:srgbClr val="B3B3B3"/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TW" altLang="en-US" sz="1800" i="0">
              <a:latin typeface="Arial" charset="0"/>
              <a:ea typeface="AppleMyungjo" charset="-127"/>
              <a:cs typeface="+mn-cs"/>
            </a:endParaRPr>
          </a:p>
        </p:txBody>
      </p:sp>
      <p:sp>
        <p:nvSpPr>
          <p:cNvPr id="21517" name="Text Box 16"/>
          <p:cNvSpPr txBox="1">
            <a:spLocks noChangeArrowheads="1"/>
          </p:cNvSpPr>
          <p:nvPr/>
        </p:nvSpPr>
        <p:spPr bwMode="auto">
          <a:xfrm>
            <a:off x="673100" y="3843338"/>
            <a:ext cx="7786688" cy="701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20000"/>
              </a:spcBef>
              <a:buFont typeface="Wingdings" pitchFamily="2" charset="2"/>
              <a:buNone/>
            </a:pPr>
            <a:r>
              <a:rPr lang="en-US" altLang="zh-TW" sz="2000" i="0" dirty="0">
                <a:latin typeface="Arial" pitchFamily="34" charset="0"/>
              </a:rPr>
              <a:t>The </a:t>
            </a:r>
            <a:r>
              <a:rPr lang="en-US" altLang="zh-TW" sz="2000" b="1" i="0" dirty="0">
                <a:solidFill>
                  <a:srgbClr val="FF0000"/>
                </a:solidFill>
                <a:latin typeface="Arial" pitchFamily="34" charset="0"/>
              </a:rPr>
              <a:t>spatial resolution</a:t>
            </a:r>
            <a:r>
              <a:rPr lang="en-US" altLang="zh-TW" sz="2000" i="0" dirty="0">
                <a:latin typeface="Arial" pitchFamily="34" charset="0"/>
              </a:rPr>
              <a:t> </a:t>
            </a:r>
            <a:r>
              <a:rPr lang="en-US" altLang="zh-TW" sz="2000" i="0" dirty="0" smtClean="0">
                <a:latin typeface="Arial" pitchFamily="34" charset="0"/>
              </a:rPr>
              <a:t>is </a:t>
            </a:r>
            <a:r>
              <a:rPr lang="en-US" altLang="zh-TW" sz="2000" i="0" dirty="0">
                <a:latin typeface="Arial" pitchFamily="34" charset="0"/>
              </a:rPr>
              <a:t>the same as a receiving array with </a:t>
            </a:r>
            <a:r>
              <a:rPr lang="en-US" altLang="zh-TW" sz="2000" b="1" i="0" dirty="0">
                <a:solidFill>
                  <a:schemeClr val="accent2"/>
                </a:solidFill>
                <a:latin typeface="Arial" pitchFamily="34" charset="0"/>
              </a:rPr>
              <a:t>NM</a:t>
            </a:r>
            <a:r>
              <a:rPr lang="en-US" altLang="zh-TW" sz="2000" i="0" dirty="0">
                <a:latin typeface="Arial" pitchFamily="34" charset="0"/>
              </a:rPr>
              <a:t> physical array elements.</a:t>
            </a:r>
          </a:p>
        </p:txBody>
      </p:sp>
      <p:sp>
        <p:nvSpPr>
          <p:cNvPr id="16" name="Text Box 19"/>
          <p:cNvSpPr txBox="1">
            <a:spLocks noChangeArrowheads="1"/>
          </p:cNvSpPr>
          <p:nvPr/>
        </p:nvSpPr>
        <p:spPr bwMode="auto">
          <a:xfrm>
            <a:off x="763588" y="4959350"/>
            <a:ext cx="7691437" cy="701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20000"/>
              </a:spcBef>
              <a:buFont typeface="Wingdings" pitchFamily="2" charset="2"/>
              <a:buNone/>
            </a:pPr>
            <a:r>
              <a:rPr lang="en-US" altLang="zh-TW" sz="2000" b="1" i="0">
                <a:solidFill>
                  <a:srgbClr val="FF0000"/>
                </a:solidFill>
                <a:latin typeface="Arial" pitchFamily="34" charset="0"/>
              </a:rPr>
              <a:t>NM degrees of freedom</a:t>
            </a:r>
            <a:r>
              <a:rPr lang="en-US" altLang="zh-TW" sz="2000" b="1" i="0">
                <a:latin typeface="Arial" pitchFamily="34" charset="0"/>
              </a:rPr>
              <a:t> </a:t>
            </a:r>
            <a:r>
              <a:rPr lang="en-US" altLang="zh-TW" sz="2000" i="0">
                <a:latin typeface="Arial" pitchFamily="34" charset="0"/>
              </a:rPr>
              <a:t>can be created using only </a:t>
            </a:r>
            <a:r>
              <a:rPr lang="en-US" altLang="zh-TW" sz="2000" b="1" i="0">
                <a:solidFill>
                  <a:schemeClr val="accent2"/>
                </a:solidFill>
                <a:latin typeface="Arial" pitchFamily="34" charset="0"/>
              </a:rPr>
              <a:t>N+M</a:t>
            </a:r>
            <a:r>
              <a:rPr lang="en-US" altLang="zh-TW" sz="2000" i="0">
                <a:latin typeface="Arial" pitchFamily="34" charset="0"/>
              </a:rPr>
              <a:t> physical array elements.</a:t>
            </a:r>
          </a:p>
        </p:txBody>
      </p:sp>
      <p:pic>
        <p:nvPicPr>
          <p:cNvPr id="21519" name="Picture 3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587500"/>
            <a:ext cx="2663825" cy="15605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  <p:pic>
        <p:nvPicPr>
          <p:cNvPr id="21520" name="Picture 3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62300" y="1543050"/>
            <a:ext cx="2159000" cy="169703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  <p:pic>
        <p:nvPicPr>
          <p:cNvPr id="21521" name="Picture 3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92763" y="1916113"/>
            <a:ext cx="3443287" cy="1031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357188" y="642938"/>
            <a:ext cx="6388100" cy="46640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91435" tIns="45717" rIns="91435" bIns="45717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30000" i="0">
                <a:solidFill>
                  <a:srgbClr val="66FF66"/>
                </a:solidFill>
                <a:latin typeface="Sand"/>
              </a:rPr>
              <a:t>2</a:t>
            </a:r>
            <a:endParaRPr lang="ja-JP" altLang="en-US" sz="30000" i="0">
              <a:solidFill>
                <a:srgbClr val="66FF66"/>
              </a:solidFill>
              <a:latin typeface="Sand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2514600"/>
            <a:ext cx="8610600" cy="914400"/>
          </a:xfrm>
        </p:spPr>
        <p:txBody>
          <a:bodyPr/>
          <a:lstStyle/>
          <a:p>
            <a:pPr eaLnBrk="1" hangingPunct="1"/>
            <a:r>
              <a:rPr lang="en-US" altLang="zh-TW" sz="3200" smtClean="0">
                <a:solidFill>
                  <a:schemeClr val="tx1"/>
                </a:solidFill>
                <a:latin typeface="Arial" pitchFamily="34" charset="0"/>
              </a:rPr>
              <a:t>Review: Minimum Redundancy Linear Array</a:t>
            </a:r>
          </a:p>
        </p:txBody>
      </p:sp>
      <p:sp>
        <p:nvSpPr>
          <p:cNvPr id="22532" name="Slide Number Placeholder 6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FBB6F8B-80F6-4613-9ABA-197D11B6EDF8}" type="slidenum">
              <a:rPr lang="en-US" altLang="ja-JP" smtClean="0">
                <a:ea typeface="AppleMyungjo"/>
                <a:cs typeface="AppleMyungjo"/>
              </a:rPr>
              <a:pPr/>
              <a:t>13</a:t>
            </a:fld>
            <a:endParaRPr lang="en-US" altLang="ja-JP" smtClean="0">
              <a:ea typeface="AppleMyungjo"/>
              <a:cs typeface="AppleMyungjo"/>
            </a:endParaRPr>
          </a:p>
        </p:txBody>
      </p:sp>
      <p:grpSp>
        <p:nvGrpSpPr>
          <p:cNvPr id="22533" name="Group 4"/>
          <p:cNvGrpSpPr>
            <a:grpSpLocks/>
          </p:cNvGrpSpPr>
          <p:nvPr/>
        </p:nvGrpSpPr>
        <p:grpSpPr bwMode="auto">
          <a:xfrm>
            <a:off x="304800" y="3429000"/>
            <a:ext cx="8610600" cy="76200"/>
            <a:chOff x="192" y="768"/>
            <a:chExt cx="5424" cy="48"/>
          </a:xfrm>
        </p:grpSpPr>
        <p:sp>
          <p:nvSpPr>
            <p:cNvPr id="22534" name="Line 5"/>
            <p:cNvSpPr>
              <a:spLocks noChangeShapeType="1"/>
            </p:cNvSpPr>
            <p:nvPr/>
          </p:nvSpPr>
          <p:spPr bwMode="auto">
            <a:xfrm>
              <a:off x="192" y="768"/>
              <a:ext cx="5424" cy="0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2535" name="Rectangle 6"/>
            <p:cNvSpPr>
              <a:spLocks noChangeArrowheads="1"/>
            </p:cNvSpPr>
            <p:nvPr/>
          </p:nvSpPr>
          <p:spPr bwMode="auto">
            <a:xfrm>
              <a:off x="192" y="768"/>
              <a:ext cx="1440" cy="4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altLang="zh-TW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AutoShape 70"/>
          <p:cNvSpPr>
            <a:spLocks noChangeArrowheads="1"/>
          </p:cNvSpPr>
          <p:nvPr/>
        </p:nvSpPr>
        <p:spPr bwMode="auto">
          <a:xfrm>
            <a:off x="4286250" y="1555750"/>
            <a:ext cx="4500563" cy="45164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rgbClr val="F78408"/>
            </a:solidFill>
            <a:round/>
            <a:headEnd/>
            <a:tailEnd/>
          </a:ln>
          <a:effectLst>
            <a:outerShdw dist="107763" dir="2700000" algn="ctr" rotWithShape="0">
              <a:srgbClr val="B3B3B3"/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TW" altLang="en-US" i="0">
              <a:latin typeface="Arial" charset="0"/>
              <a:ea typeface="AppleMyungjo" charset="-127"/>
              <a:cs typeface="+mn-cs"/>
            </a:endParaRPr>
          </a:p>
        </p:txBody>
      </p:sp>
      <p:sp>
        <p:nvSpPr>
          <p:cNvPr id="23555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Spacings in Linear Array</a:t>
            </a:r>
            <a:endParaRPr lang="zh-TW" altLang="en-US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6DB725-88C8-423B-9595-4AFA2945148D}" type="slidenum">
              <a:rPr lang="en-US" altLang="ja-JP" smtClean="0"/>
              <a:pPr>
                <a:defRPr/>
              </a:pPr>
              <a:t>14</a:t>
            </a:fld>
            <a:endParaRPr lang="en-US" altLang="ja-JP"/>
          </a:p>
        </p:txBody>
      </p:sp>
      <p:sp>
        <p:nvSpPr>
          <p:cNvPr id="23557" name="頁尾版面配置區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ISCAS 2008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sp>
        <p:nvSpPr>
          <p:cNvPr id="23558" name="AutoShape 30"/>
          <p:cNvSpPr>
            <a:spLocks noChangeArrowheads="1"/>
          </p:cNvSpPr>
          <p:nvPr/>
        </p:nvSpPr>
        <p:spPr bwMode="auto">
          <a:xfrm rot="10800000">
            <a:off x="4572000" y="3400425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3559" name="Oval 31"/>
          <p:cNvSpPr>
            <a:spLocks noChangeArrowheads="1"/>
          </p:cNvSpPr>
          <p:nvPr/>
        </p:nvSpPr>
        <p:spPr bwMode="auto">
          <a:xfrm>
            <a:off x="4648200" y="3781425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3560" name="Line 32"/>
          <p:cNvSpPr>
            <a:spLocks noChangeShapeType="1"/>
          </p:cNvSpPr>
          <p:nvPr/>
        </p:nvSpPr>
        <p:spPr bwMode="auto">
          <a:xfrm>
            <a:off x="4679950" y="354012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3561" name="AutoShape 30"/>
          <p:cNvSpPr>
            <a:spLocks noChangeArrowheads="1"/>
          </p:cNvSpPr>
          <p:nvPr/>
        </p:nvSpPr>
        <p:spPr bwMode="auto">
          <a:xfrm rot="10800000">
            <a:off x="5429250" y="3400425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3562" name="Oval 31"/>
          <p:cNvSpPr>
            <a:spLocks noChangeArrowheads="1"/>
          </p:cNvSpPr>
          <p:nvPr/>
        </p:nvSpPr>
        <p:spPr bwMode="auto">
          <a:xfrm>
            <a:off x="5505450" y="3781425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3563" name="Line 32"/>
          <p:cNvSpPr>
            <a:spLocks noChangeShapeType="1"/>
          </p:cNvSpPr>
          <p:nvPr/>
        </p:nvSpPr>
        <p:spPr bwMode="auto">
          <a:xfrm>
            <a:off x="5537200" y="354012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3564" name="AutoShape 30"/>
          <p:cNvSpPr>
            <a:spLocks noChangeArrowheads="1"/>
          </p:cNvSpPr>
          <p:nvPr/>
        </p:nvSpPr>
        <p:spPr bwMode="auto">
          <a:xfrm rot="10800000">
            <a:off x="6286500" y="3400425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3565" name="Oval 31"/>
          <p:cNvSpPr>
            <a:spLocks noChangeArrowheads="1"/>
          </p:cNvSpPr>
          <p:nvPr/>
        </p:nvSpPr>
        <p:spPr bwMode="auto">
          <a:xfrm>
            <a:off x="6362700" y="3781425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3566" name="Line 32"/>
          <p:cNvSpPr>
            <a:spLocks noChangeShapeType="1"/>
          </p:cNvSpPr>
          <p:nvPr/>
        </p:nvSpPr>
        <p:spPr bwMode="auto">
          <a:xfrm>
            <a:off x="6394450" y="354012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3567" name="AutoShape 30"/>
          <p:cNvSpPr>
            <a:spLocks noChangeArrowheads="1"/>
          </p:cNvSpPr>
          <p:nvPr/>
        </p:nvSpPr>
        <p:spPr bwMode="auto">
          <a:xfrm rot="10800000">
            <a:off x="7143750" y="3400425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3568" name="Oval 31"/>
          <p:cNvSpPr>
            <a:spLocks noChangeArrowheads="1"/>
          </p:cNvSpPr>
          <p:nvPr/>
        </p:nvSpPr>
        <p:spPr bwMode="auto">
          <a:xfrm>
            <a:off x="7219950" y="3781425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3569" name="Line 32"/>
          <p:cNvSpPr>
            <a:spLocks noChangeShapeType="1"/>
          </p:cNvSpPr>
          <p:nvPr/>
        </p:nvSpPr>
        <p:spPr bwMode="auto">
          <a:xfrm>
            <a:off x="7251700" y="354012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3570" name="AutoShape 30"/>
          <p:cNvSpPr>
            <a:spLocks noChangeArrowheads="1"/>
          </p:cNvSpPr>
          <p:nvPr/>
        </p:nvSpPr>
        <p:spPr bwMode="auto">
          <a:xfrm rot="10800000">
            <a:off x="8001000" y="3400425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3571" name="Oval 31"/>
          <p:cNvSpPr>
            <a:spLocks noChangeArrowheads="1"/>
          </p:cNvSpPr>
          <p:nvPr/>
        </p:nvSpPr>
        <p:spPr bwMode="auto">
          <a:xfrm>
            <a:off x="8077200" y="3781425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3572" name="Line 32"/>
          <p:cNvSpPr>
            <a:spLocks noChangeShapeType="1"/>
          </p:cNvSpPr>
          <p:nvPr/>
        </p:nvSpPr>
        <p:spPr bwMode="auto">
          <a:xfrm>
            <a:off x="8108950" y="354012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3573" name="Line 19"/>
          <p:cNvSpPr>
            <a:spLocks noChangeShapeType="1"/>
          </p:cNvSpPr>
          <p:nvPr/>
        </p:nvSpPr>
        <p:spPr bwMode="auto">
          <a:xfrm flipH="1">
            <a:off x="4697413" y="2000250"/>
            <a:ext cx="517525" cy="1392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cxnSp>
        <p:nvCxnSpPr>
          <p:cNvPr id="23574" name="直線接點 36"/>
          <p:cNvCxnSpPr>
            <a:cxnSpLocks noChangeShapeType="1"/>
          </p:cNvCxnSpPr>
          <p:nvPr/>
        </p:nvCxnSpPr>
        <p:spPr bwMode="auto">
          <a:xfrm rot="10800000">
            <a:off x="4500563" y="2286000"/>
            <a:ext cx="3929062" cy="1214438"/>
          </a:xfrm>
          <a:prstGeom prst="line">
            <a:avLst/>
          </a:prstGeom>
          <a:noFill/>
          <a:ln w="19050" algn="ctr">
            <a:solidFill>
              <a:srgbClr val="3333FF"/>
            </a:solidFill>
            <a:prstDash val="lgDash"/>
            <a:round/>
            <a:headEnd/>
            <a:tailEnd/>
          </a:ln>
        </p:spPr>
      </p:cxnSp>
      <p:sp>
        <p:nvSpPr>
          <p:cNvPr id="23575" name="Line 19"/>
          <p:cNvSpPr>
            <a:spLocks noChangeShapeType="1"/>
          </p:cNvSpPr>
          <p:nvPr/>
        </p:nvSpPr>
        <p:spPr bwMode="auto">
          <a:xfrm flipH="1">
            <a:off x="5554663" y="2036763"/>
            <a:ext cx="517525" cy="1392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3576" name="Line 19"/>
          <p:cNvSpPr>
            <a:spLocks noChangeShapeType="1"/>
          </p:cNvSpPr>
          <p:nvPr/>
        </p:nvSpPr>
        <p:spPr bwMode="auto">
          <a:xfrm flipH="1">
            <a:off x="6411913" y="2000250"/>
            <a:ext cx="517525" cy="1392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3577" name="Line 19"/>
          <p:cNvSpPr>
            <a:spLocks noChangeShapeType="1"/>
          </p:cNvSpPr>
          <p:nvPr/>
        </p:nvSpPr>
        <p:spPr bwMode="auto">
          <a:xfrm flipH="1">
            <a:off x="7286625" y="2000250"/>
            <a:ext cx="517525" cy="1392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3578" name="Line 19"/>
          <p:cNvSpPr>
            <a:spLocks noChangeShapeType="1"/>
          </p:cNvSpPr>
          <p:nvPr/>
        </p:nvSpPr>
        <p:spPr bwMode="auto">
          <a:xfrm flipH="1">
            <a:off x="8126413" y="2000250"/>
            <a:ext cx="517525" cy="1392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cxnSp>
        <p:nvCxnSpPr>
          <p:cNvPr id="23579" name="直線接點 44"/>
          <p:cNvCxnSpPr>
            <a:cxnSpLocks noChangeShapeType="1"/>
          </p:cNvCxnSpPr>
          <p:nvPr/>
        </p:nvCxnSpPr>
        <p:spPr bwMode="auto">
          <a:xfrm rot="5400000">
            <a:off x="5751513" y="2606675"/>
            <a:ext cx="1643062" cy="1588"/>
          </a:xfrm>
          <a:prstGeom prst="line">
            <a:avLst/>
          </a:prstGeom>
          <a:noFill/>
          <a:ln w="19050" algn="ctr">
            <a:solidFill>
              <a:srgbClr val="408000"/>
            </a:solidFill>
            <a:prstDash val="lgDash"/>
            <a:round/>
            <a:headEnd/>
            <a:tailEnd/>
          </a:ln>
        </p:spPr>
      </p:cxnSp>
      <p:sp>
        <p:nvSpPr>
          <p:cNvPr id="23580" name="文字方塊 45"/>
          <p:cNvSpPr txBox="1">
            <a:spLocks noChangeArrowheads="1"/>
          </p:cNvSpPr>
          <p:nvPr/>
        </p:nvSpPr>
        <p:spPr bwMode="auto">
          <a:xfrm>
            <a:off x="6500813" y="1773238"/>
            <a:ext cx="4000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200" b="1" i="0">
                <a:latin typeface="Symbol" pitchFamily="18" charset="2"/>
                <a:ea typeface="新細明體" pitchFamily="18" charset="-120"/>
              </a:rPr>
              <a:t>q</a:t>
            </a:r>
            <a:endParaRPr lang="zh-TW" altLang="en-US" sz="3200" b="1" i="0">
              <a:latin typeface="Symbol" pitchFamily="18" charset="2"/>
              <a:ea typeface="新細明體" pitchFamily="18" charset="-120"/>
            </a:endParaRPr>
          </a:p>
        </p:txBody>
      </p:sp>
      <p:cxnSp>
        <p:nvCxnSpPr>
          <p:cNvPr id="51" name="直線接點 50"/>
          <p:cNvCxnSpPr>
            <a:cxnSpLocks noChangeShapeType="1"/>
          </p:cNvCxnSpPr>
          <p:nvPr/>
        </p:nvCxnSpPr>
        <p:spPr bwMode="auto">
          <a:xfrm>
            <a:off x="4786313" y="4141788"/>
            <a:ext cx="642937" cy="1587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57" name="直線接點 56"/>
          <p:cNvCxnSpPr>
            <a:cxnSpLocks noChangeShapeType="1"/>
          </p:cNvCxnSpPr>
          <p:nvPr/>
        </p:nvCxnSpPr>
        <p:spPr bwMode="auto">
          <a:xfrm>
            <a:off x="5643563" y="4141788"/>
            <a:ext cx="642937" cy="1587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58" name="直線接點 57"/>
          <p:cNvCxnSpPr>
            <a:cxnSpLocks noChangeShapeType="1"/>
          </p:cNvCxnSpPr>
          <p:nvPr/>
        </p:nvCxnSpPr>
        <p:spPr bwMode="auto">
          <a:xfrm>
            <a:off x="6500813" y="4140200"/>
            <a:ext cx="642937" cy="1588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59" name="直線接點 58"/>
          <p:cNvCxnSpPr>
            <a:cxnSpLocks noChangeShapeType="1"/>
          </p:cNvCxnSpPr>
          <p:nvPr/>
        </p:nvCxnSpPr>
        <p:spPr bwMode="auto">
          <a:xfrm>
            <a:off x="7358063" y="4141788"/>
            <a:ext cx="642937" cy="1587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60" name="直線接點 59"/>
          <p:cNvCxnSpPr>
            <a:cxnSpLocks noChangeShapeType="1"/>
          </p:cNvCxnSpPr>
          <p:nvPr/>
        </p:nvCxnSpPr>
        <p:spPr bwMode="auto">
          <a:xfrm flipV="1">
            <a:off x="4786313" y="4500563"/>
            <a:ext cx="1500187" cy="1587"/>
          </a:xfrm>
          <a:prstGeom prst="line">
            <a:avLst/>
          </a:prstGeom>
          <a:noFill/>
          <a:ln w="38100" algn="ctr">
            <a:solidFill>
              <a:srgbClr val="FFC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65" name="直線接點 64"/>
          <p:cNvCxnSpPr>
            <a:cxnSpLocks noChangeShapeType="1"/>
          </p:cNvCxnSpPr>
          <p:nvPr/>
        </p:nvCxnSpPr>
        <p:spPr bwMode="auto">
          <a:xfrm flipV="1">
            <a:off x="5572125" y="4652963"/>
            <a:ext cx="1500188" cy="1587"/>
          </a:xfrm>
          <a:prstGeom prst="line">
            <a:avLst/>
          </a:prstGeom>
          <a:noFill/>
          <a:ln w="38100" algn="ctr">
            <a:solidFill>
              <a:srgbClr val="FFC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66" name="直線接點 65"/>
          <p:cNvCxnSpPr>
            <a:cxnSpLocks noChangeShapeType="1"/>
          </p:cNvCxnSpPr>
          <p:nvPr/>
        </p:nvCxnSpPr>
        <p:spPr bwMode="auto">
          <a:xfrm flipV="1">
            <a:off x="6500813" y="4498975"/>
            <a:ext cx="1500187" cy="1588"/>
          </a:xfrm>
          <a:prstGeom prst="line">
            <a:avLst/>
          </a:prstGeom>
          <a:noFill/>
          <a:ln w="38100" algn="ctr">
            <a:solidFill>
              <a:srgbClr val="FFC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67" name="直線接點 66"/>
          <p:cNvCxnSpPr>
            <a:cxnSpLocks noChangeShapeType="1"/>
          </p:cNvCxnSpPr>
          <p:nvPr/>
        </p:nvCxnSpPr>
        <p:spPr bwMode="auto">
          <a:xfrm flipV="1">
            <a:off x="4786313" y="4929188"/>
            <a:ext cx="2428875" cy="1587"/>
          </a:xfrm>
          <a:prstGeom prst="line">
            <a:avLst/>
          </a:prstGeom>
          <a:noFill/>
          <a:ln w="38100" algn="ctr">
            <a:solidFill>
              <a:srgbClr val="00B05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69" name="直線接點 68"/>
          <p:cNvCxnSpPr>
            <a:cxnSpLocks noChangeShapeType="1"/>
          </p:cNvCxnSpPr>
          <p:nvPr/>
        </p:nvCxnSpPr>
        <p:spPr bwMode="auto">
          <a:xfrm flipV="1">
            <a:off x="5572125" y="5081588"/>
            <a:ext cx="2428875" cy="1587"/>
          </a:xfrm>
          <a:prstGeom prst="line">
            <a:avLst/>
          </a:prstGeom>
          <a:noFill/>
          <a:ln w="38100" algn="ctr">
            <a:solidFill>
              <a:srgbClr val="00B05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70" name="直線接點 69"/>
          <p:cNvCxnSpPr>
            <a:cxnSpLocks noChangeShapeType="1"/>
          </p:cNvCxnSpPr>
          <p:nvPr/>
        </p:nvCxnSpPr>
        <p:spPr bwMode="auto">
          <a:xfrm flipV="1">
            <a:off x="4857750" y="5357813"/>
            <a:ext cx="3286125" cy="1587"/>
          </a:xfrm>
          <a:prstGeom prst="line">
            <a:avLst/>
          </a:prstGeom>
          <a:noFill/>
          <a:ln w="38100" algn="ctr">
            <a:solidFill>
              <a:srgbClr val="CC00CC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73" name="Rectangle 3"/>
          <p:cNvSpPr>
            <a:spLocks noGrp="1" noChangeArrowheads="1"/>
          </p:cNvSpPr>
          <p:nvPr>
            <p:ph idx="1"/>
          </p:nvPr>
        </p:nvSpPr>
        <p:spPr>
          <a:xfrm>
            <a:off x="1071538" y="4500570"/>
            <a:ext cx="2500330" cy="1643081"/>
          </a:xfrm>
        </p:spPr>
        <p:txBody>
          <a:bodyPr/>
          <a:lstStyle/>
          <a:p>
            <a:pPr eaLnBrk="1" hangingPunct="1"/>
            <a:r>
              <a:rPr lang="en-US" altLang="zh-TW" sz="2000" dirty="0" smtClean="0">
                <a:solidFill>
                  <a:schemeClr val="tx1"/>
                </a:solidFill>
              </a:rPr>
              <a:t>Spacing=1:    </a:t>
            </a:r>
            <a:r>
              <a:rPr lang="en-US" altLang="zh-TW" sz="2000" dirty="0" smtClean="0">
                <a:solidFill>
                  <a:srgbClr val="FF0000"/>
                </a:solidFill>
              </a:rPr>
              <a:t>4</a:t>
            </a:r>
          </a:p>
          <a:p>
            <a:pPr eaLnBrk="1" hangingPunct="1"/>
            <a:r>
              <a:rPr lang="en-US" altLang="zh-TW" sz="2000" dirty="0" smtClean="0">
                <a:solidFill>
                  <a:schemeClr val="tx1"/>
                </a:solidFill>
              </a:rPr>
              <a:t>Spacing=2:    </a:t>
            </a:r>
            <a:r>
              <a:rPr lang="en-US" altLang="zh-TW" sz="2000" dirty="0" smtClean="0">
                <a:solidFill>
                  <a:srgbClr val="FFC000"/>
                </a:solidFill>
              </a:rPr>
              <a:t>3</a:t>
            </a:r>
          </a:p>
          <a:p>
            <a:pPr eaLnBrk="1" hangingPunct="1"/>
            <a:r>
              <a:rPr lang="en-US" altLang="zh-TW" sz="2000" dirty="0" smtClean="0">
                <a:solidFill>
                  <a:schemeClr val="tx1"/>
                </a:solidFill>
              </a:rPr>
              <a:t>Spacing=3:    </a:t>
            </a:r>
            <a:r>
              <a:rPr lang="en-US" altLang="zh-TW" sz="2000" dirty="0" smtClean="0">
                <a:solidFill>
                  <a:srgbClr val="00B050"/>
                </a:solidFill>
              </a:rPr>
              <a:t>2</a:t>
            </a:r>
          </a:p>
          <a:p>
            <a:pPr eaLnBrk="1" hangingPunct="1"/>
            <a:r>
              <a:rPr lang="en-US" altLang="zh-TW" sz="2000" dirty="0" smtClean="0">
                <a:solidFill>
                  <a:schemeClr val="tx1"/>
                </a:solidFill>
              </a:rPr>
              <a:t>Spacing=4:    </a:t>
            </a:r>
            <a:r>
              <a:rPr lang="en-US" altLang="zh-TW" sz="2000" dirty="0" smtClean="0">
                <a:solidFill>
                  <a:srgbClr val="7030A0"/>
                </a:solidFill>
              </a:rPr>
              <a:t>1</a:t>
            </a:r>
            <a:endParaRPr lang="zh-TW" altLang="en-US" sz="2000" dirty="0" smtClean="0">
              <a:solidFill>
                <a:srgbClr val="7030A0"/>
              </a:solidFill>
            </a:endParaRPr>
          </a:p>
          <a:p>
            <a:pPr eaLnBrk="1" hangingPunct="1"/>
            <a:endParaRPr lang="zh-TW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40" name="AutoShape 15"/>
          <p:cNvSpPr>
            <a:spLocks noChangeArrowheads="1"/>
          </p:cNvSpPr>
          <p:nvPr/>
        </p:nvSpPr>
        <p:spPr bwMode="auto">
          <a:xfrm>
            <a:off x="357158" y="1428736"/>
            <a:ext cx="3714776" cy="1500198"/>
          </a:xfrm>
          <a:prstGeom prst="roundRect">
            <a:avLst>
              <a:gd name="adj" fmla="val 28569"/>
            </a:avLst>
          </a:prstGeom>
          <a:gradFill rotWithShape="0">
            <a:gsLst>
              <a:gs pos="0">
                <a:srgbClr val="F8D7CF"/>
              </a:gs>
              <a:gs pos="100000">
                <a:srgbClr val="FFFFFF"/>
              </a:gs>
            </a:gsLst>
            <a:lin ang="0" scaled="1"/>
          </a:gradFill>
          <a:ln w="19050">
            <a:solidFill>
              <a:srgbClr val="9C313B"/>
            </a:solidFill>
            <a:round/>
            <a:headEnd/>
            <a:tailEnd/>
          </a:ln>
          <a:effectLst>
            <a:outerShdw dist="91581" dir="2021404" algn="ctr" rotWithShape="0">
              <a:srgbClr val="B3B3B3"/>
            </a:outerShdw>
          </a:effectLst>
        </p:spPr>
        <p:txBody>
          <a:bodyPr wrap="square" anchor="ctr"/>
          <a:lstStyle/>
          <a:p>
            <a:pPr>
              <a:defRPr/>
            </a:pPr>
            <a:r>
              <a:rPr lang="en-US" altLang="zh-TW" sz="2000" i="0" dirty="0" smtClean="0">
                <a:latin typeface="Arial" charset="0"/>
                <a:ea typeface="AppleMyungjo" charset="-127"/>
                <a:cs typeface="+mn-cs"/>
              </a:rPr>
              <a:t>The </a:t>
            </a:r>
            <a:r>
              <a:rPr lang="en-US" altLang="zh-TW" sz="2000" i="0" dirty="0" err="1" smtClean="0">
                <a:latin typeface="Arial" charset="0"/>
                <a:ea typeface="AppleMyungjo" charset="-127"/>
                <a:cs typeface="+mn-cs"/>
              </a:rPr>
              <a:t>beamformer</a:t>
            </a:r>
            <a:r>
              <a:rPr lang="en-US" altLang="zh-TW" sz="2000" i="0" dirty="0" smtClean="0">
                <a:latin typeface="Arial" charset="0"/>
                <a:ea typeface="AppleMyungjo" charset="-127"/>
                <a:cs typeface="+mn-cs"/>
              </a:rPr>
              <a:t> resolves the </a:t>
            </a:r>
            <a:r>
              <a:rPr lang="en-US" altLang="zh-TW" sz="2000" i="0" dirty="0" err="1" smtClean="0">
                <a:latin typeface="Arial" charset="0"/>
                <a:ea typeface="AppleMyungjo" charset="-127"/>
                <a:cs typeface="+mn-cs"/>
              </a:rPr>
              <a:t>DoA</a:t>
            </a:r>
            <a:r>
              <a:rPr lang="en-US" altLang="zh-TW" sz="2000" i="0" dirty="0" smtClean="0">
                <a:latin typeface="Arial" charset="0"/>
                <a:ea typeface="AppleMyungjo" charset="-127"/>
                <a:cs typeface="+mn-cs"/>
              </a:rPr>
              <a:t> by observing the </a:t>
            </a:r>
            <a:r>
              <a:rPr lang="en-US" altLang="zh-TW" sz="2000" b="1" i="0" dirty="0" smtClean="0">
                <a:solidFill>
                  <a:srgbClr val="3333FF"/>
                </a:solidFill>
                <a:latin typeface="Arial" charset="0"/>
                <a:ea typeface="AppleMyungjo" charset="-127"/>
                <a:cs typeface="+mn-cs"/>
              </a:rPr>
              <a:t>phase differences </a:t>
            </a:r>
            <a:r>
              <a:rPr lang="en-US" altLang="zh-TW" sz="2000" i="0" dirty="0" smtClean="0">
                <a:latin typeface="Arial" charset="0"/>
                <a:ea typeface="AppleMyungjo" charset="-127"/>
                <a:cs typeface="+mn-cs"/>
              </a:rPr>
              <a:t>of the antenna elements.</a:t>
            </a:r>
            <a:endParaRPr lang="zh-TW" altLang="en-US" sz="2000" i="0" dirty="0">
              <a:latin typeface="Arial" charset="0"/>
              <a:ea typeface="AppleMyungjo" charset="-127"/>
              <a:cs typeface="+mn-cs"/>
            </a:endParaRPr>
          </a:p>
        </p:txBody>
      </p:sp>
      <p:sp>
        <p:nvSpPr>
          <p:cNvPr id="41" name="AutoShape 15"/>
          <p:cNvSpPr>
            <a:spLocks noChangeArrowheads="1"/>
          </p:cNvSpPr>
          <p:nvPr/>
        </p:nvSpPr>
        <p:spPr bwMode="auto">
          <a:xfrm>
            <a:off x="357158" y="3143248"/>
            <a:ext cx="3714776" cy="1143008"/>
          </a:xfrm>
          <a:prstGeom prst="roundRect">
            <a:avLst>
              <a:gd name="adj" fmla="val 28569"/>
            </a:avLst>
          </a:prstGeom>
          <a:gradFill rotWithShape="0">
            <a:gsLst>
              <a:gs pos="0">
                <a:srgbClr val="F8D7CF"/>
              </a:gs>
              <a:gs pos="100000">
                <a:srgbClr val="FFFFFF"/>
              </a:gs>
            </a:gsLst>
            <a:lin ang="0" scaled="1"/>
          </a:gradFill>
          <a:ln w="19050">
            <a:solidFill>
              <a:srgbClr val="9C313B"/>
            </a:solidFill>
            <a:round/>
            <a:headEnd/>
            <a:tailEnd/>
          </a:ln>
          <a:effectLst>
            <a:outerShdw dist="91581" dir="2021404" algn="ctr" rotWithShape="0">
              <a:srgbClr val="B3B3B3"/>
            </a:outerShdw>
          </a:effectLst>
        </p:spPr>
        <p:txBody>
          <a:bodyPr wrap="square" anchor="ctr"/>
          <a:lstStyle/>
          <a:p>
            <a:pPr>
              <a:defRPr/>
            </a:pPr>
            <a:r>
              <a:rPr lang="en-US" altLang="zh-TW" sz="2000" i="0" dirty="0" smtClean="0">
                <a:latin typeface="Arial" charset="0"/>
                <a:ea typeface="AppleMyungjo" charset="-127"/>
                <a:cs typeface="+mn-cs"/>
              </a:rPr>
              <a:t>Different </a:t>
            </a:r>
            <a:r>
              <a:rPr lang="en-US" altLang="zh-TW" sz="2000" b="1" i="0" dirty="0" smtClean="0">
                <a:solidFill>
                  <a:srgbClr val="3333FF"/>
                </a:solidFill>
                <a:latin typeface="Arial" charset="0"/>
                <a:ea typeface="AppleMyungjo" charset="-127"/>
                <a:cs typeface="+mn-cs"/>
              </a:rPr>
              <a:t>phase differences </a:t>
            </a:r>
            <a:r>
              <a:rPr lang="en-US" altLang="zh-TW" sz="2000" i="0" dirty="0" smtClean="0">
                <a:latin typeface="Arial" charset="0"/>
                <a:ea typeface="AppleMyungjo" charset="-127"/>
                <a:cs typeface="+mn-cs"/>
              </a:rPr>
              <a:t>can be observed by </a:t>
            </a:r>
            <a:r>
              <a:rPr lang="en-US" altLang="zh-TW" sz="2000" b="1" i="0" dirty="0" smtClean="0">
                <a:solidFill>
                  <a:srgbClr val="FF0000"/>
                </a:solidFill>
                <a:latin typeface="Arial" charset="0"/>
                <a:ea typeface="AppleMyungjo" charset="-127"/>
                <a:cs typeface="+mn-cs"/>
              </a:rPr>
              <a:t>different spacings.</a:t>
            </a:r>
            <a:endParaRPr lang="zh-TW" altLang="en-US" sz="2000" b="1" i="0" dirty="0">
              <a:solidFill>
                <a:srgbClr val="FF0000"/>
              </a:solidFill>
              <a:latin typeface="Arial" charset="0"/>
              <a:ea typeface="AppleMyungjo" charset="-127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Minimum Redundancy Linear Array</a:t>
            </a:r>
            <a:endParaRPr lang="zh-TW" altLang="en-US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31C031-2EF8-42FC-A046-0D7D7BCFEC91}" type="slidenum">
              <a:rPr lang="en-US" altLang="ja-JP" smtClean="0"/>
              <a:pPr>
                <a:defRPr/>
              </a:pPr>
              <a:t>15</a:t>
            </a:fld>
            <a:endParaRPr lang="en-US" altLang="ja-JP"/>
          </a:p>
        </p:txBody>
      </p:sp>
      <p:sp>
        <p:nvSpPr>
          <p:cNvPr id="24580" name="頁尾版面配置區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ISCAS 2008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sp>
        <p:nvSpPr>
          <p:cNvPr id="6" name="AutoShape 15"/>
          <p:cNvSpPr>
            <a:spLocks noChangeArrowheads="1"/>
          </p:cNvSpPr>
          <p:nvPr/>
        </p:nvSpPr>
        <p:spPr bwMode="auto">
          <a:xfrm>
            <a:off x="642938" y="1428750"/>
            <a:ext cx="7858125" cy="1571625"/>
          </a:xfrm>
          <a:prstGeom prst="roundRect">
            <a:avLst>
              <a:gd name="adj" fmla="val 28569"/>
            </a:avLst>
          </a:prstGeom>
          <a:gradFill rotWithShape="0">
            <a:gsLst>
              <a:gs pos="0">
                <a:srgbClr val="F8D7CF"/>
              </a:gs>
              <a:gs pos="100000">
                <a:srgbClr val="FFFFFF"/>
              </a:gs>
            </a:gsLst>
            <a:lin ang="0" scaled="1"/>
          </a:gradFill>
          <a:ln w="19050">
            <a:solidFill>
              <a:srgbClr val="9C313B"/>
            </a:solidFill>
            <a:round/>
            <a:headEnd/>
            <a:tailEnd/>
          </a:ln>
          <a:effectLst>
            <a:outerShdw dist="91581" dir="2021404" algn="ctr" rotWithShape="0">
              <a:srgbClr val="B3B3B3"/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altLang="zh-TW" sz="2800" i="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[</a:t>
            </a:r>
            <a:r>
              <a:rPr lang="en-US" altLang="zh-TW" sz="2800" i="0" dirty="0" err="1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Moffet</a:t>
            </a:r>
            <a:r>
              <a:rPr lang="en-US" altLang="zh-TW" sz="2800" i="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1968] Minimize the number of array elements by reducing the </a:t>
            </a:r>
            <a:r>
              <a:rPr lang="en-US" altLang="zh-TW" sz="2800" b="1" i="0" dirty="0">
                <a:solidFill>
                  <a:srgbClr val="3333FF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redundancy</a:t>
            </a:r>
            <a:r>
              <a:rPr lang="en-US" altLang="zh-TW" sz="2800" b="1" i="0" dirty="0">
                <a:solidFill>
                  <a:srgbClr val="FF00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of the spacing.</a:t>
            </a:r>
          </a:p>
        </p:txBody>
      </p:sp>
      <p:sp>
        <p:nvSpPr>
          <p:cNvPr id="24582" name="AutoShape 30"/>
          <p:cNvSpPr>
            <a:spLocks noChangeArrowheads="1"/>
          </p:cNvSpPr>
          <p:nvPr/>
        </p:nvSpPr>
        <p:spPr bwMode="auto">
          <a:xfrm rot="10800000">
            <a:off x="4000500" y="3571875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4583" name="Oval 31"/>
          <p:cNvSpPr>
            <a:spLocks noChangeArrowheads="1"/>
          </p:cNvSpPr>
          <p:nvPr/>
        </p:nvSpPr>
        <p:spPr bwMode="auto">
          <a:xfrm>
            <a:off x="4076700" y="3952875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4584" name="Line 32"/>
          <p:cNvSpPr>
            <a:spLocks noChangeShapeType="1"/>
          </p:cNvSpPr>
          <p:nvPr/>
        </p:nvSpPr>
        <p:spPr bwMode="auto">
          <a:xfrm>
            <a:off x="4108450" y="371157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585" name="AutoShape 30"/>
          <p:cNvSpPr>
            <a:spLocks noChangeArrowheads="1"/>
          </p:cNvSpPr>
          <p:nvPr/>
        </p:nvSpPr>
        <p:spPr bwMode="auto">
          <a:xfrm rot="10800000">
            <a:off x="3571875" y="3571875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4586" name="Oval 31"/>
          <p:cNvSpPr>
            <a:spLocks noChangeArrowheads="1"/>
          </p:cNvSpPr>
          <p:nvPr/>
        </p:nvSpPr>
        <p:spPr bwMode="auto">
          <a:xfrm>
            <a:off x="3648075" y="3952875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4587" name="Line 32"/>
          <p:cNvSpPr>
            <a:spLocks noChangeShapeType="1"/>
          </p:cNvSpPr>
          <p:nvPr/>
        </p:nvSpPr>
        <p:spPr bwMode="auto">
          <a:xfrm>
            <a:off x="3679825" y="371157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588" name="AutoShape 30"/>
          <p:cNvSpPr>
            <a:spLocks noChangeArrowheads="1"/>
          </p:cNvSpPr>
          <p:nvPr/>
        </p:nvSpPr>
        <p:spPr bwMode="auto">
          <a:xfrm rot="10800000">
            <a:off x="4872038" y="3571875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4589" name="Oval 31"/>
          <p:cNvSpPr>
            <a:spLocks noChangeArrowheads="1"/>
          </p:cNvSpPr>
          <p:nvPr/>
        </p:nvSpPr>
        <p:spPr bwMode="auto">
          <a:xfrm>
            <a:off x="4948238" y="3952875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4590" name="Line 32"/>
          <p:cNvSpPr>
            <a:spLocks noChangeShapeType="1"/>
          </p:cNvSpPr>
          <p:nvPr/>
        </p:nvSpPr>
        <p:spPr bwMode="auto">
          <a:xfrm>
            <a:off x="4979988" y="371157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591" name="AutoShape 30"/>
          <p:cNvSpPr>
            <a:spLocks noChangeArrowheads="1"/>
          </p:cNvSpPr>
          <p:nvPr/>
        </p:nvSpPr>
        <p:spPr bwMode="auto">
          <a:xfrm rot="10800000">
            <a:off x="4443413" y="3571875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4592" name="Oval 31"/>
          <p:cNvSpPr>
            <a:spLocks noChangeArrowheads="1"/>
          </p:cNvSpPr>
          <p:nvPr/>
        </p:nvSpPr>
        <p:spPr bwMode="auto">
          <a:xfrm>
            <a:off x="4519613" y="3952875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4593" name="Line 32"/>
          <p:cNvSpPr>
            <a:spLocks noChangeShapeType="1"/>
          </p:cNvSpPr>
          <p:nvPr/>
        </p:nvSpPr>
        <p:spPr bwMode="auto">
          <a:xfrm>
            <a:off x="4551363" y="371157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594" name="AutoShape 30"/>
          <p:cNvSpPr>
            <a:spLocks noChangeArrowheads="1"/>
          </p:cNvSpPr>
          <p:nvPr/>
        </p:nvSpPr>
        <p:spPr bwMode="auto">
          <a:xfrm rot="10800000">
            <a:off x="5772150" y="3571875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4595" name="Oval 31"/>
          <p:cNvSpPr>
            <a:spLocks noChangeArrowheads="1"/>
          </p:cNvSpPr>
          <p:nvPr/>
        </p:nvSpPr>
        <p:spPr bwMode="auto">
          <a:xfrm>
            <a:off x="5848350" y="3952875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4596" name="Line 32"/>
          <p:cNvSpPr>
            <a:spLocks noChangeShapeType="1"/>
          </p:cNvSpPr>
          <p:nvPr/>
        </p:nvSpPr>
        <p:spPr bwMode="auto">
          <a:xfrm>
            <a:off x="5880100" y="371157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597" name="AutoShape 30"/>
          <p:cNvSpPr>
            <a:spLocks noChangeArrowheads="1"/>
          </p:cNvSpPr>
          <p:nvPr/>
        </p:nvSpPr>
        <p:spPr bwMode="auto">
          <a:xfrm rot="10800000">
            <a:off x="5343525" y="3571875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4598" name="Oval 31"/>
          <p:cNvSpPr>
            <a:spLocks noChangeArrowheads="1"/>
          </p:cNvSpPr>
          <p:nvPr/>
        </p:nvSpPr>
        <p:spPr bwMode="auto">
          <a:xfrm>
            <a:off x="5419725" y="3952875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4599" name="Line 32"/>
          <p:cNvSpPr>
            <a:spLocks noChangeShapeType="1"/>
          </p:cNvSpPr>
          <p:nvPr/>
        </p:nvSpPr>
        <p:spPr bwMode="auto">
          <a:xfrm>
            <a:off x="5451475" y="371157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600" name="AutoShape 30"/>
          <p:cNvSpPr>
            <a:spLocks noChangeArrowheads="1"/>
          </p:cNvSpPr>
          <p:nvPr/>
        </p:nvSpPr>
        <p:spPr bwMode="auto">
          <a:xfrm rot="10800000">
            <a:off x="6643688" y="3571875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4601" name="Oval 31"/>
          <p:cNvSpPr>
            <a:spLocks noChangeArrowheads="1"/>
          </p:cNvSpPr>
          <p:nvPr/>
        </p:nvSpPr>
        <p:spPr bwMode="auto">
          <a:xfrm>
            <a:off x="6719888" y="3952875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4602" name="Line 32"/>
          <p:cNvSpPr>
            <a:spLocks noChangeShapeType="1"/>
          </p:cNvSpPr>
          <p:nvPr/>
        </p:nvSpPr>
        <p:spPr bwMode="auto">
          <a:xfrm>
            <a:off x="6751638" y="371157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603" name="AutoShape 30"/>
          <p:cNvSpPr>
            <a:spLocks noChangeArrowheads="1"/>
          </p:cNvSpPr>
          <p:nvPr/>
        </p:nvSpPr>
        <p:spPr bwMode="auto">
          <a:xfrm rot="10800000">
            <a:off x="6215063" y="3571875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4604" name="Oval 31"/>
          <p:cNvSpPr>
            <a:spLocks noChangeArrowheads="1"/>
          </p:cNvSpPr>
          <p:nvPr/>
        </p:nvSpPr>
        <p:spPr bwMode="auto">
          <a:xfrm>
            <a:off x="6291263" y="3952875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4605" name="Line 32"/>
          <p:cNvSpPr>
            <a:spLocks noChangeShapeType="1"/>
          </p:cNvSpPr>
          <p:nvPr/>
        </p:nvSpPr>
        <p:spPr bwMode="auto">
          <a:xfrm>
            <a:off x="6323013" y="371157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606" name="AutoShape 30"/>
          <p:cNvSpPr>
            <a:spLocks noChangeArrowheads="1"/>
          </p:cNvSpPr>
          <p:nvPr/>
        </p:nvSpPr>
        <p:spPr bwMode="auto">
          <a:xfrm rot="10800000">
            <a:off x="7515225" y="3571875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4607" name="Oval 31"/>
          <p:cNvSpPr>
            <a:spLocks noChangeArrowheads="1"/>
          </p:cNvSpPr>
          <p:nvPr/>
        </p:nvSpPr>
        <p:spPr bwMode="auto">
          <a:xfrm>
            <a:off x="7591425" y="3952875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4608" name="Line 32"/>
          <p:cNvSpPr>
            <a:spLocks noChangeShapeType="1"/>
          </p:cNvSpPr>
          <p:nvPr/>
        </p:nvSpPr>
        <p:spPr bwMode="auto">
          <a:xfrm>
            <a:off x="7623175" y="371157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609" name="AutoShape 30"/>
          <p:cNvSpPr>
            <a:spLocks noChangeArrowheads="1"/>
          </p:cNvSpPr>
          <p:nvPr/>
        </p:nvSpPr>
        <p:spPr bwMode="auto">
          <a:xfrm rot="10800000">
            <a:off x="7086600" y="3571875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4610" name="Oval 31"/>
          <p:cNvSpPr>
            <a:spLocks noChangeArrowheads="1"/>
          </p:cNvSpPr>
          <p:nvPr/>
        </p:nvSpPr>
        <p:spPr bwMode="auto">
          <a:xfrm>
            <a:off x="7162800" y="3952875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4611" name="Line 32"/>
          <p:cNvSpPr>
            <a:spLocks noChangeShapeType="1"/>
          </p:cNvSpPr>
          <p:nvPr/>
        </p:nvSpPr>
        <p:spPr bwMode="auto">
          <a:xfrm>
            <a:off x="7194550" y="371157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Minimum Redundancy Linear Array</a:t>
            </a:r>
            <a:endParaRPr lang="zh-TW" altLang="en-US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A3C5BB-6D1A-43FD-8659-187CE1A7F946}" type="slidenum">
              <a:rPr lang="en-US" altLang="ja-JP" smtClean="0"/>
              <a:pPr>
                <a:defRPr/>
              </a:pPr>
              <a:t>16</a:t>
            </a:fld>
            <a:endParaRPr lang="en-US" altLang="ja-JP"/>
          </a:p>
        </p:txBody>
      </p:sp>
      <p:sp>
        <p:nvSpPr>
          <p:cNvPr id="26628" name="頁尾版面配置區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ISCAS 2008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sp>
        <p:nvSpPr>
          <p:cNvPr id="26629" name="AutoShape 30"/>
          <p:cNvSpPr>
            <a:spLocks noChangeArrowheads="1"/>
          </p:cNvSpPr>
          <p:nvPr/>
        </p:nvSpPr>
        <p:spPr bwMode="auto">
          <a:xfrm rot="10800000">
            <a:off x="4000500" y="3571875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6630" name="Oval 31"/>
          <p:cNvSpPr>
            <a:spLocks noChangeArrowheads="1"/>
          </p:cNvSpPr>
          <p:nvPr/>
        </p:nvSpPr>
        <p:spPr bwMode="auto">
          <a:xfrm>
            <a:off x="4076700" y="3952875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6631" name="Line 32"/>
          <p:cNvSpPr>
            <a:spLocks noChangeShapeType="1"/>
          </p:cNvSpPr>
          <p:nvPr/>
        </p:nvSpPr>
        <p:spPr bwMode="auto">
          <a:xfrm>
            <a:off x="4108450" y="371157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632" name="AutoShape 30"/>
          <p:cNvSpPr>
            <a:spLocks noChangeArrowheads="1"/>
          </p:cNvSpPr>
          <p:nvPr/>
        </p:nvSpPr>
        <p:spPr bwMode="auto">
          <a:xfrm rot="10800000">
            <a:off x="3571875" y="3571875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6633" name="Oval 31"/>
          <p:cNvSpPr>
            <a:spLocks noChangeArrowheads="1"/>
          </p:cNvSpPr>
          <p:nvPr/>
        </p:nvSpPr>
        <p:spPr bwMode="auto">
          <a:xfrm>
            <a:off x="3648075" y="3952875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6634" name="Line 32"/>
          <p:cNvSpPr>
            <a:spLocks noChangeShapeType="1"/>
          </p:cNvSpPr>
          <p:nvPr/>
        </p:nvSpPr>
        <p:spPr bwMode="auto">
          <a:xfrm>
            <a:off x="3679825" y="371157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2" name="AutoShape 30"/>
          <p:cNvSpPr>
            <a:spLocks noChangeArrowheads="1"/>
          </p:cNvSpPr>
          <p:nvPr/>
        </p:nvSpPr>
        <p:spPr bwMode="auto">
          <a:xfrm rot="10800000">
            <a:off x="4872038" y="3571875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>
              <a:defRPr/>
            </a:pPr>
            <a:endParaRPr lang="zh-TW" altLang="en-US" i="0">
              <a:latin typeface="Arial" pitchFamily="34" charset="0"/>
            </a:endParaRPr>
          </a:p>
        </p:txBody>
      </p:sp>
      <p:sp>
        <p:nvSpPr>
          <p:cNvPr id="13" name="Oval 31"/>
          <p:cNvSpPr>
            <a:spLocks noChangeArrowheads="1"/>
          </p:cNvSpPr>
          <p:nvPr/>
        </p:nvSpPr>
        <p:spPr bwMode="auto">
          <a:xfrm>
            <a:off x="4948238" y="3952875"/>
            <a:ext cx="76200" cy="76200"/>
          </a:xfrm>
          <a:prstGeom prst="ellipse">
            <a:avLst/>
          </a:prstGeom>
          <a:noFill/>
          <a:ln w="285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TW" altLang="en-US" i="0">
              <a:latin typeface="Arial" pitchFamily="34" charset="0"/>
            </a:endParaRPr>
          </a:p>
        </p:txBody>
      </p:sp>
      <p:sp>
        <p:nvSpPr>
          <p:cNvPr id="14" name="Line 32"/>
          <p:cNvSpPr>
            <a:spLocks noChangeShapeType="1"/>
          </p:cNvSpPr>
          <p:nvPr/>
        </p:nvSpPr>
        <p:spPr bwMode="auto">
          <a:xfrm>
            <a:off x="4979988" y="3711575"/>
            <a:ext cx="0" cy="228600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26638" name="AutoShape 30"/>
          <p:cNvSpPr>
            <a:spLocks noChangeArrowheads="1"/>
          </p:cNvSpPr>
          <p:nvPr/>
        </p:nvSpPr>
        <p:spPr bwMode="auto">
          <a:xfrm rot="10800000">
            <a:off x="4443413" y="3571875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6639" name="Oval 31"/>
          <p:cNvSpPr>
            <a:spLocks noChangeArrowheads="1"/>
          </p:cNvSpPr>
          <p:nvPr/>
        </p:nvSpPr>
        <p:spPr bwMode="auto">
          <a:xfrm>
            <a:off x="4519613" y="3952875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6640" name="Line 32"/>
          <p:cNvSpPr>
            <a:spLocks noChangeShapeType="1"/>
          </p:cNvSpPr>
          <p:nvPr/>
        </p:nvSpPr>
        <p:spPr bwMode="auto">
          <a:xfrm>
            <a:off x="4551363" y="371157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8" name="AutoShape 30"/>
          <p:cNvSpPr>
            <a:spLocks noChangeArrowheads="1"/>
          </p:cNvSpPr>
          <p:nvPr/>
        </p:nvSpPr>
        <p:spPr bwMode="auto">
          <a:xfrm rot="10800000">
            <a:off x="5772150" y="3571875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>
              <a:defRPr/>
            </a:pPr>
            <a:endParaRPr lang="zh-TW" altLang="en-US" i="0">
              <a:latin typeface="Arial" pitchFamily="34" charset="0"/>
            </a:endParaRPr>
          </a:p>
        </p:txBody>
      </p:sp>
      <p:sp>
        <p:nvSpPr>
          <p:cNvPr id="19" name="Oval 31"/>
          <p:cNvSpPr>
            <a:spLocks noChangeArrowheads="1"/>
          </p:cNvSpPr>
          <p:nvPr/>
        </p:nvSpPr>
        <p:spPr bwMode="auto">
          <a:xfrm>
            <a:off x="5848350" y="3952875"/>
            <a:ext cx="76200" cy="76200"/>
          </a:xfrm>
          <a:prstGeom prst="ellipse">
            <a:avLst/>
          </a:prstGeom>
          <a:noFill/>
          <a:ln w="285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TW" altLang="en-US" i="0">
              <a:latin typeface="Arial" pitchFamily="34" charset="0"/>
            </a:endParaRPr>
          </a:p>
        </p:txBody>
      </p:sp>
      <p:sp>
        <p:nvSpPr>
          <p:cNvPr id="20" name="Line 32"/>
          <p:cNvSpPr>
            <a:spLocks noChangeShapeType="1"/>
          </p:cNvSpPr>
          <p:nvPr/>
        </p:nvSpPr>
        <p:spPr bwMode="auto">
          <a:xfrm>
            <a:off x="5880100" y="3711575"/>
            <a:ext cx="0" cy="228600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21" name="AutoShape 30"/>
          <p:cNvSpPr>
            <a:spLocks noChangeArrowheads="1"/>
          </p:cNvSpPr>
          <p:nvPr/>
        </p:nvSpPr>
        <p:spPr bwMode="auto">
          <a:xfrm rot="10800000">
            <a:off x="5343525" y="3571875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>
              <a:defRPr/>
            </a:pPr>
            <a:endParaRPr lang="zh-TW" altLang="en-US" i="0">
              <a:latin typeface="Arial" pitchFamily="34" charset="0"/>
            </a:endParaRPr>
          </a:p>
        </p:txBody>
      </p:sp>
      <p:sp>
        <p:nvSpPr>
          <p:cNvPr id="22" name="Oval 31"/>
          <p:cNvSpPr>
            <a:spLocks noChangeArrowheads="1"/>
          </p:cNvSpPr>
          <p:nvPr/>
        </p:nvSpPr>
        <p:spPr bwMode="auto">
          <a:xfrm>
            <a:off x="5419725" y="3952875"/>
            <a:ext cx="76200" cy="76200"/>
          </a:xfrm>
          <a:prstGeom prst="ellipse">
            <a:avLst/>
          </a:prstGeom>
          <a:noFill/>
          <a:ln w="285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TW" altLang="en-US" i="0">
              <a:latin typeface="Arial" pitchFamily="34" charset="0"/>
            </a:endParaRPr>
          </a:p>
        </p:txBody>
      </p:sp>
      <p:sp>
        <p:nvSpPr>
          <p:cNvPr id="23" name="Line 32"/>
          <p:cNvSpPr>
            <a:spLocks noChangeShapeType="1"/>
          </p:cNvSpPr>
          <p:nvPr/>
        </p:nvSpPr>
        <p:spPr bwMode="auto">
          <a:xfrm>
            <a:off x="5451475" y="3711575"/>
            <a:ext cx="0" cy="228600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24" name="AutoShape 30"/>
          <p:cNvSpPr>
            <a:spLocks noChangeArrowheads="1"/>
          </p:cNvSpPr>
          <p:nvPr/>
        </p:nvSpPr>
        <p:spPr bwMode="auto">
          <a:xfrm rot="10800000">
            <a:off x="6643688" y="3571875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>
              <a:defRPr/>
            </a:pPr>
            <a:endParaRPr lang="zh-TW" altLang="en-US" i="0">
              <a:latin typeface="Arial" pitchFamily="34" charset="0"/>
            </a:endParaRPr>
          </a:p>
        </p:txBody>
      </p:sp>
      <p:sp>
        <p:nvSpPr>
          <p:cNvPr id="25" name="Oval 31"/>
          <p:cNvSpPr>
            <a:spLocks noChangeArrowheads="1"/>
          </p:cNvSpPr>
          <p:nvPr/>
        </p:nvSpPr>
        <p:spPr bwMode="auto">
          <a:xfrm>
            <a:off x="6719888" y="3952875"/>
            <a:ext cx="76200" cy="76200"/>
          </a:xfrm>
          <a:prstGeom prst="ellipse">
            <a:avLst/>
          </a:prstGeom>
          <a:noFill/>
          <a:ln w="285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TW" altLang="en-US" i="0">
              <a:latin typeface="Arial" pitchFamily="34" charset="0"/>
            </a:endParaRPr>
          </a:p>
        </p:txBody>
      </p:sp>
      <p:sp>
        <p:nvSpPr>
          <p:cNvPr id="26" name="Line 32"/>
          <p:cNvSpPr>
            <a:spLocks noChangeShapeType="1"/>
          </p:cNvSpPr>
          <p:nvPr/>
        </p:nvSpPr>
        <p:spPr bwMode="auto">
          <a:xfrm>
            <a:off x="6751638" y="3711575"/>
            <a:ext cx="0" cy="228600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26650" name="AutoShape 30"/>
          <p:cNvSpPr>
            <a:spLocks noChangeArrowheads="1"/>
          </p:cNvSpPr>
          <p:nvPr/>
        </p:nvSpPr>
        <p:spPr bwMode="auto">
          <a:xfrm rot="10800000">
            <a:off x="6215063" y="3571875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6651" name="Oval 31"/>
          <p:cNvSpPr>
            <a:spLocks noChangeArrowheads="1"/>
          </p:cNvSpPr>
          <p:nvPr/>
        </p:nvSpPr>
        <p:spPr bwMode="auto">
          <a:xfrm>
            <a:off x="6291263" y="3952875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6652" name="Line 32"/>
          <p:cNvSpPr>
            <a:spLocks noChangeShapeType="1"/>
          </p:cNvSpPr>
          <p:nvPr/>
        </p:nvSpPr>
        <p:spPr bwMode="auto">
          <a:xfrm>
            <a:off x="6323013" y="371157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653" name="AutoShape 30"/>
          <p:cNvSpPr>
            <a:spLocks noChangeArrowheads="1"/>
          </p:cNvSpPr>
          <p:nvPr/>
        </p:nvSpPr>
        <p:spPr bwMode="auto">
          <a:xfrm rot="10800000">
            <a:off x="7515225" y="3571875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6654" name="Oval 31"/>
          <p:cNvSpPr>
            <a:spLocks noChangeArrowheads="1"/>
          </p:cNvSpPr>
          <p:nvPr/>
        </p:nvSpPr>
        <p:spPr bwMode="auto">
          <a:xfrm>
            <a:off x="7591425" y="3952875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6655" name="Line 32"/>
          <p:cNvSpPr>
            <a:spLocks noChangeShapeType="1"/>
          </p:cNvSpPr>
          <p:nvPr/>
        </p:nvSpPr>
        <p:spPr bwMode="auto">
          <a:xfrm>
            <a:off x="7623175" y="371157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3" name="AutoShape 30"/>
          <p:cNvSpPr>
            <a:spLocks noChangeArrowheads="1"/>
          </p:cNvSpPr>
          <p:nvPr/>
        </p:nvSpPr>
        <p:spPr bwMode="auto">
          <a:xfrm rot="10800000">
            <a:off x="7086600" y="3571875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>
              <a:defRPr/>
            </a:pPr>
            <a:endParaRPr lang="zh-TW" altLang="en-US" i="0">
              <a:latin typeface="Arial" pitchFamily="34" charset="0"/>
            </a:endParaRPr>
          </a:p>
        </p:txBody>
      </p:sp>
      <p:sp>
        <p:nvSpPr>
          <p:cNvPr id="34" name="Oval 31"/>
          <p:cNvSpPr>
            <a:spLocks noChangeArrowheads="1"/>
          </p:cNvSpPr>
          <p:nvPr/>
        </p:nvSpPr>
        <p:spPr bwMode="auto">
          <a:xfrm>
            <a:off x="7162800" y="3952875"/>
            <a:ext cx="76200" cy="76200"/>
          </a:xfrm>
          <a:prstGeom prst="ellipse">
            <a:avLst/>
          </a:prstGeom>
          <a:noFill/>
          <a:ln w="285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TW" altLang="en-US" i="0">
              <a:latin typeface="Arial" pitchFamily="34" charset="0"/>
            </a:endParaRPr>
          </a:p>
        </p:txBody>
      </p:sp>
      <p:sp>
        <p:nvSpPr>
          <p:cNvPr id="35" name="Line 32"/>
          <p:cNvSpPr>
            <a:spLocks noChangeShapeType="1"/>
          </p:cNvSpPr>
          <p:nvPr/>
        </p:nvSpPr>
        <p:spPr bwMode="auto">
          <a:xfrm>
            <a:off x="7194550" y="3711575"/>
            <a:ext cx="0" cy="228600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zh-TW" altLang="en-US"/>
          </a:p>
        </p:txBody>
      </p:sp>
      <p:cxnSp>
        <p:nvCxnSpPr>
          <p:cNvPr id="26659" name="直線接點 35"/>
          <p:cNvCxnSpPr>
            <a:cxnSpLocks noChangeShapeType="1"/>
          </p:cNvCxnSpPr>
          <p:nvPr/>
        </p:nvCxnSpPr>
        <p:spPr bwMode="auto">
          <a:xfrm>
            <a:off x="3671888" y="4286250"/>
            <a:ext cx="428625" cy="1588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6660" name="直線接點 39"/>
          <p:cNvCxnSpPr>
            <a:cxnSpLocks noChangeShapeType="1"/>
          </p:cNvCxnSpPr>
          <p:nvPr/>
        </p:nvCxnSpPr>
        <p:spPr bwMode="auto">
          <a:xfrm>
            <a:off x="4127500" y="4286250"/>
            <a:ext cx="428625" cy="1588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6661" name="直線接點 40"/>
          <p:cNvCxnSpPr>
            <a:cxnSpLocks noChangeShapeType="1"/>
          </p:cNvCxnSpPr>
          <p:nvPr/>
        </p:nvCxnSpPr>
        <p:spPr bwMode="auto">
          <a:xfrm>
            <a:off x="3671888" y="4500563"/>
            <a:ext cx="857250" cy="1587"/>
          </a:xfrm>
          <a:prstGeom prst="line">
            <a:avLst/>
          </a:prstGeom>
          <a:noFill/>
          <a:ln w="38100" algn="ctr">
            <a:solidFill>
              <a:srgbClr val="FFC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6662" name="直線接點 43"/>
          <p:cNvCxnSpPr>
            <a:cxnSpLocks noChangeShapeType="1"/>
          </p:cNvCxnSpPr>
          <p:nvPr/>
        </p:nvCxnSpPr>
        <p:spPr bwMode="auto">
          <a:xfrm>
            <a:off x="6386513" y="4714875"/>
            <a:ext cx="1214437" cy="1588"/>
          </a:xfrm>
          <a:prstGeom prst="line">
            <a:avLst/>
          </a:prstGeom>
          <a:noFill/>
          <a:ln w="38100" algn="ctr">
            <a:solidFill>
              <a:srgbClr val="0070C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6663" name="直線接點 45"/>
          <p:cNvCxnSpPr>
            <a:cxnSpLocks noChangeShapeType="1"/>
          </p:cNvCxnSpPr>
          <p:nvPr/>
        </p:nvCxnSpPr>
        <p:spPr bwMode="auto">
          <a:xfrm>
            <a:off x="4743450" y="4929188"/>
            <a:ext cx="1571625" cy="1587"/>
          </a:xfrm>
          <a:prstGeom prst="line">
            <a:avLst/>
          </a:prstGeom>
          <a:noFill/>
          <a:ln w="38100" algn="ctr">
            <a:solidFill>
              <a:srgbClr val="92D05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6664" name="直線接點 47"/>
          <p:cNvCxnSpPr>
            <a:cxnSpLocks noChangeShapeType="1"/>
          </p:cNvCxnSpPr>
          <p:nvPr/>
        </p:nvCxnSpPr>
        <p:spPr bwMode="auto">
          <a:xfrm>
            <a:off x="4171950" y="5143500"/>
            <a:ext cx="2143125" cy="1588"/>
          </a:xfrm>
          <a:prstGeom prst="line">
            <a:avLst/>
          </a:prstGeom>
          <a:noFill/>
          <a:ln w="38100" algn="ctr">
            <a:solidFill>
              <a:srgbClr val="7030A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6665" name="直線接點 49"/>
          <p:cNvCxnSpPr>
            <a:cxnSpLocks noChangeShapeType="1"/>
          </p:cNvCxnSpPr>
          <p:nvPr/>
        </p:nvCxnSpPr>
        <p:spPr bwMode="auto">
          <a:xfrm>
            <a:off x="3671888" y="5357813"/>
            <a:ext cx="2643187" cy="1587"/>
          </a:xfrm>
          <a:prstGeom prst="line">
            <a:avLst/>
          </a:prstGeom>
          <a:noFill/>
          <a:ln w="38100" algn="ctr">
            <a:solidFill>
              <a:srgbClr val="FFFF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52" name="直線接點 51"/>
          <p:cNvCxnSpPr/>
          <p:nvPr/>
        </p:nvCxnSpPr>
        <p:spPr bwMode="auto">
          <a:xfrm>
            <a:off x="4171950" y="5786455"/>
            <a:ext cx="3429000" cy="1588"/>
          </a:xfrm>
          <a:prstGeom prst="line">
            <a:avLst/>
          </a:prstGeom>
          <a:noFill/>
          <a:ln w="381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6667" name="直線接點 53"/>
          <p:cNvCxnSpPr>
            <a:cxnSpLocks noChangeShapeType="1"/>
          </p:cNvCxnSpPr>
          <p:nvPr/>
        </p:nvCxnSpPr>
        <p:spPr bwMode="auto">
          <a:xfrm>
            <a:off x="3671888" y="5999180"/>
            <a:ext cx="3929062" cy="1588"/>
          </a:xfrm>
          <a:prstGeom prst="line">
            <a:avLst/>
          </a:prstGeom>
          <a:noFill/>
          <a:ln w="38100" algn="ctr">
            <a:solidFill>
              <a:srgbClr val="6633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45" name="AutoShape 15"/>
          <p:cNvSpPr>
            <a:spLocks noChangeArrowheads="1"/>
          </p:cNvSpPr>
          <p:nvPr/>
        </p:nvSpPr>
        <p:spPr bwMode="auto">
          <a:xfrm>
            <a:off x="642938" y="1428750"/>
            <a:ext cx="7858125" cy="1571625"/>
          </a:xfrm>
          <a:prstGeom prst="roundRect">
            <a:avLst>
              <a:gd name="adj" fmla="val 28569"/>
            </a:avLst>
          </a:prstGeom>
          <a:gradFill rotWithShape="0">
            <a:gsLst>
              <a:gs pos="0">
                <a:srgbClr val="F8D7CF"/>
              </a:gs>
              <a:gs pos="100000">
                <a:srgbClr val="FFFFFF"/>
              </a:gs>
            </a:gsLst>
            <a:lin ang="0" scaled="1"/>
          </a:gradFill>
          <a:ln w="19050">
            <a:solidFill>
              <a:srgbClr val="9C313B"/>
            </a:solidFill>
            <a:round/>
            <a:headEnd/>
            <a:tailEnd/>
          </a:ln>
          <a:effectLst>
            <a:outerShdw dist="91581" dir="2021404" algn="ctr" rotWithShape="0">
              <a:srgbClr val="B3B3B3"/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altLang="zh-TW" sz="2800" i="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[</a:t>
            </a:r>
            <a:r>
              <a:rPr lang="en-US" altLang="zh-TW" sz="2800" i="0" dirty="0" err="1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Moffet</a:t>
            </a:r>
            <a:r>
              <a:rPr lang="en-US" altLang="zh-TW" sz="2800" i="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1968] Minimize the number of array elements by reducing the </a:t>
            </a:r>
            <a:r>
              <a:rPr lang="en-US" altLang="zh-TW" sz="2800" b="1" i="0" dirty="0">
                <a:solidFill>
                  <a:srgbClr val="3333FF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redundancy</a:t>
            </a:r>
            <a:r>
              <a:rPr lang="en-US" altLang="zh-TW" sz="2800" b="1" i="0" dirty="0">
                <a:solidFill>
                  <a:srgbClr val="FF00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r>
              <a:rPr lang="en-US" altLang="zh-TW" sz="2800" i="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of the</a:t>
            </a:r>
            <a:r>
              <a:rPr lang="en-US" altLang="zh-TW" sz="2800" b="1" i="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r>
              <a:rPr lang="en-US" altLang="zh-TW" sz="2800" b="1" i="0" dirty="0">
                <a:solidFill>
                  <a:srgbClr val="FF00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spacing.</a:t>
            </a:r>
          </a:p>
        </p:txBody>
      </p:sp>
      <p:sp>
        <p:nvSpPr>
          <p:cNvPr id="46" name="Rectangle 3"/>
          <p:cNvSpPr>
            <a:spLocks noGrp="1" noChangeArrowheads="1"/>
          </p:cNvSpPr>
          <p:nvPr>
            <p:ph idx="1"/>
          </p:nvPr>
        </p:nvSpPr>
        <p:spPr>
          <a:xfrm>
            <a:off x="857224" y="3143248"/>
            <a:ext cx="2357454" cy="3071841"/>
          </a:xfrm>
        </p:spPr>
        <p:txBody>
          <a:bodyPr/>
          <a:lstStyle/>
          <a:p>
            <a:pPr eaLnBrk="1" hangingPunct="1"/>
            <a:r>
              <a:rPr lang="en-US" altLang="zh-TW" sz="1800" dirty="0" smtClean="0">
                <a:solidFill>
                  <a:schemeClr val="tx1"/>
                </a:solidFill>
              </a:rPr>
              <a:t>Spacing=1:    </a:t>
            </a:r>
            <a:r>
              <a:rPr lang="en-US" altLang="zh-TW" sz="1800" dirty="0" smtClean="0">
                <a:solidFill>
                  <a:srgbClr val="FF0000"/>
                </a:solidFill>
              </a:rPr>
              <a:t>2</a:t>
            </a:r>
          </a:p>
          <a:p>
            <a:pPr eaLnBrk="1" hangingPunct="1"/>
            <a:r>
              <a:rPr lang="en-US" altLang="zh-TW" sz="1800" dirty="0" smtClean="0">
                <a:solidFill>
                  <a:schemeClr val="tx1"/>
                </a:solidFill>
              </a:rPr>
              <a:t>Spacing=2:    </a:t>
            </a:r>
            <a:r>
              <a:rPr lang="en-US" altLang="zh-TW" sz="1800" dirty="0" smtClean="0">
                <a:solidFill>
                  <a:srgbClr val="FFC000"/>
                </a:solidFill>
              </a:rPr>
              <a:t>1</a:t>
            </a:r>
          </a:p>
          <a:p>
            <a:pPr eaLnBrk="1" hangingPunct="1"/>
            <a:r>
              <a:rPr lang="en-US" altLang="zh-TW" sz="1800" dirty="0" smtClean="0">
                <a:solidFill>
                  <a:schemeClr val="tx1"/>
                </a:solidFill>
              </a:rPr>
              <a:t>Spacing=3:    </a:t>
            </a:r>
            <a:r>
              <a:rPr lang="en-US" altLang="zh-TW" sz="1800" dirty="0" smtClean="0">
                <a:solidFill>
                  <a:srgbClr val="00B0F0"/>
                </a:solidFill>
              </a:rPr>
              <a:t>1</a:t>
            </a:r>
          </a:p>
          <a:p>
            <a:pPr eaLnBrk="1" hangingPunct="1"/>
            <a:r>
              <a:rPr lang="en-US" altLang="zh-TW" sz="1800" dirty="0" smtClean="0">
                <a:solidFill>
                  <a:schemeClr val="tx1"/>
                </a:solidFill>
              </a:rPr>
              <a:t>Spacing=4:    </a:t>
            </a:r>
            <a:r>
              <a:rPr lang="en-US" altLang="zh-TW" sz="1800" dirty="0" smtClean="0">
                <a:solidFill>
                  <a:srgbClr val="92D050"/>
                </a:solidFill>
              </a:rPr>
              <a:t>1</a:t>
            </a:r>
          </a:p>
          <a:p>
            <a:pPr eaLnBrk="1" hangingPunct="1"/>
            <a:r>
              <a:rPr lang="en-US" altLang="zh-TW" sz="1800" dirty="0" smtClean="0">
                <a:solidFill>
                  <a:schemeClr val="tx1"/>
                </a:solidFill>
              </a:rPr>
              <a:t>Spacing=5:    </a:t>
            </a:r>
            <a:r>
              <a:rPr lang="en-US" altLang="zh-TW" sz="1800" dirty="0" smtClean="0">
                <a:solidFill>
                  <a:srgbClr val="7030A0"/>
                </a:solidFill>
              </a:rPr>
              <a:t>1</a:t>
            </a:r>
          </a:p>
          <a:p>
            <a:pPr eaLnBrk="1" hangingPunct="1"/>
            <a:r>
              <a:rPr lang="en-US" altLang="zh-TW" sz="1800" dirty="0" smtClean="0">
                <a:solidFill>
                  <a:schemeClr val="tx1"/>
                </a:solidFill>
              </a:rPr>
              <a:t>Spacing=6:    </a:t>
            </a:r>
            <a:r>
              <a:rPr lang="en-US" altLang="zh-TW" sz="1800" dirty="0" smtClean="0">
                <a:solidFill>
                  <a:srgbClr val="FFFF00"/>
                </a:solidFill>
              </a:rPr>
              <a:t>1</a:t>
            </a:r>
          </a:p>
          <a:p>
            <a:pPr eaLnBrk="1" hangingPunct="1"/>
            <a:r>
              <a:rPr lang="en-US" altLang="zh-TW" sz="1800" dirty="0" smtClean="0">
                <a:solidFill>
                  <a:schemeClr val="tx1"/>
                </a:solidFill>
              </a:rPr>
              <a:t>Spacing=7:    </a:t>
            </a:r>
            <a:r>
              <a:rPr lang="en-US" altLang="zh-TW" sz="1800" dirty="0" smtClean="0">
                <a:solidFill>
                  <a:srgbClr val="002060"/>
                </a:solidFill>
              </a:rPr>
              <a:t>1</a:t>
            </a:r>
          </a:p>
          <a:p>
            <a:pPr eaLnBrk="1" hangingPunct="1"/>
            <a:r>
              <a:rPr lang="en-US" altLang="zh-TW" sz="1800" dirty="0" smtClean="0">
                <a:solidFill>
                  <a:schemeClr val="tx1"/>
                </a:solidFill>
              </a:rPr>
              <a:t>Spacing=8:    </a:t>
            </a:r>
            <a:r>
              <a:rPr lang="en-US" altLang="zh-TW" sz="1800" dirty="0" smtClean="0">
                <a:solidFill>
                  <a:srgbClr val="0070C0"/>
                </a:solidFill>
              </a:rPr>
              <a:t>1</a:t>
            </a:r>
            <a:endParaRPr lang="zh-TW" altLang="en-US" sz="1800" dirty="0" smtClean="0">
              <a:solidFill>
                <a:srgbClr val="0070C0"/>
              </a:solidFill>
            </a:endParaRPr>
          </a:p>
          <a:p>
            <a:pPr eaLnBrk="1" hangingPunct="1"/>
            <a:r>
              <a:rPr lang="en-US" altLang="zh-TW" sz="1800" dirty="0" smtClean="0">
                <a:solidFill>
                  <a:schemeClr val="tx1"/>
                </a:solidFill>
              </a:rPr>
              <a:t>Spacing=9:    </a:t>
            </a:r>
            <a:r>
              <a:rPr lang="en-US" altLang="zh-TW" sz="1800" dirty="0" smtClean="0">
                <a:solidFill>
                  <a:srgbClr val="663300"/>
                </a:solidFill>
              </a:rPr>
              <a:t>1</a:t>
            </a:r>
            <a:endParaRPr lang="zh-TW" altLang="en-US" sz="1800" dirty="0" smtClean="0">
              <a:solidFill>
                <a:srgbClr val="663300"/>
              </a:solidFill>
            </a:endParaRPr>
          </a:p>
          <a:p>
            <a:pPr eaLnBrk="1" hangingPunct="1"/>
            <a:endParaRPr lang="en-US" altLang="zh-TW" sz="1800" dirty="0" smtClean="0">
              <a:solidFill>
                <a:srgbClr val="7030A0"/>
              </a:solidFill>
            </a:endParaRPr>
          </a:p>
          <a:p>
            <a:pPr eaLnBrk="1" hangingPunct="1">
              <a:buNone/>
            </a:pPr>
            <a:endParaRPr lang="zh-TW" altLang="en-US" sz="1800" dirty="0" smtClean="0">
              <a:solidFill>
                <a:srgbClr val="7030A0"/>
              </a:solidFill>
            </a:endParaRPr>
          </a:p>
          <a:p>
            <a:pPr eaLnBrk="1" hangingPunct="1"/>
            <a:endParaRPr lang="zh-TW" altLang="en-US" sz="1800" dirty="0" smtClean="0">
              <a:solidFill>
                <a:schemeClr val="tx1"/>
              </a:solidFill>
            </a:endParaRPr>
          </a:p>
        </p:txBody>
      </p:sp>
      <p:cxnSp>
        <p:nvCxnSpPr>
          <p:cNvPr id="47" name="直線接點 49"/>
          <p:cNvCxnSpPr>
            <a:cxnSpLocks noChangeShapeType="1"/>
          </p:cNvCxnSpPr>
          <p:nvPr/>
        </p:nvCxnSpPr>
        <p:spPr bwMode="auto">
          <a:xfrm>
            <a:off x="4572000" y="5572140"/>
            <a:ext cx="3000396" cy="1588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 type="triangle" w="med" len="med"/>
            <a:tailEnd type="triangle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Minimum Redundancy Linear Array</a:t>
            </a:r>
            <a:endParaRPr lang="zh-TW" altLang="en-US" smtClean="0"/>
          </a:p>
        </p:txBody>
      </p:sp>
      <p:sp>
        <p:nvSpPr>
          <p:cNvPr id="4100" name="內容版面配置區 2"/>
          <p:cNvSpPr>
            <a:spLocks noGrp="1"/>
          </p:cNvSpPr>
          <p:nvPr>
            <p:ph idx="1"/>
          </p:nvPr>
        </p:nvSpPr>
        <p:spPr>
          <a:xfrm>
            <a:off x="304800" y="1371600"/>
            <a:ext cx="8624888" cy="1057275"/>
          </a:xfrm>
        </p:spPr>
        <p:txBody>
          <a:bodyPr/>
          <a:lstStyle/>
          <a:p>
            <a:r>
              <a:rPr lang="en-US" altLang="zh-TW" sz="2800" smtClean="0"/>
              <a:t>Given the </a:t>
            </a:r>
            <a:r>
              <a:rPr lang="en-US" altLang="zh-TW" sz="2800" b="1" smtClean="0">
                <a:solidFill>
                  <a:srgbClr val="3333FF"/>
                </a:solidFill>
              </a:rPr>
              <a:t>desired aperture L</a:t>
            </a:r>
            <a:r>
              <a:rPr lang="en-US" altLang="zh-TW" sz="2800" smtClean="0"/>
              <a:t>, the minimum redundancy array can be found by the following optimization problem:</a:t>
            </a:r>
            <a:endParaRPr lang="zh-TW" altLang="en-US" sz="280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CA5D58-AA24-477B-A248-F6FB9C0BFCCF}" type="slidenum">
              <a:rPr lang="en-US" altLang="ja-JP" smtClean="0"/>
              <a:pPr>
                <a:defRPr/>
              </a:pPr>
              <a:t>17</a:t>
            </a:fld>
            <a:endParaRPr lang="en-US" altLang="ja-JP"/>
          </a:p>
        </p:txBody>
      </p:sp>
      <p:sp>
        <p:nvSpPr>
          <p:cNvPr id="4102" name="頁尾版面配置區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ISCAS 2008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98438" y="3071813"/>
          <a:ext cx="4873625" cy="2714625"/>
        </p:xfrm>
        <a:graphic>
          <a:graphicData uri="http://schemas.openxmlformats.org/presentationml/2006/ole">
            <p:oleObj spid="_x0000_s4098" name="方程式" r:id="rId3" imgW="1777680" imgH="990360" progId="Equation.3">
              <p:embed/>
            </p:oleObj>
          </a:graphicData>
        </a:graphic>
      </p:graphicFrame>
      <p:grpSp>
        <p:nvGrpSpPr>
          <p:cNvPr id="4103" name="群組 48"/>
          <p:cNvGrpSpPr>
            <a:grpSpLocks/>
          </p:cNvGrpSpPr>
          <p:nvPr/>
        </p:nvGrpSpPr>
        <p:grpSpPr bwMode="auto">
          <a:xfrm>
            <a:off x="5143500" y="3000375"/>
            <a:ext cx="3786188" cy="2571750"/>
            <a:chOff x="4857752" y="2214554"/>
            <a:chExt cx="4071966" cy="2357455"/>
          </a:xfrm>
        </p:grpSpPr>
        <p:sp>
          <p:nvSpPr>
            <p:cNvPr id="48" name="AutoShape 70"/>
            <p:cNvSpPr>
              <a:spLocks noChangeArrowheads="1"/>
            </p:cNvSpPr>
            <p:nvPr/>
          </p:nvSpPr>
          <p:spPr bwMode="auto">
            <a:xfrm>
              <a:off x="4857752" y="2214554"/>
              <a:ext cx="4071966" cy="235745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rgbClr val="F78408"/>
              </a:solidFill>
              <a:round/>
              <a:headEnd/>
              <a:tailEnd/>
            </a:ln>
            <a:effectLst>
              <a:outerShdw dist="107763" dir="2700000" algn="ctr" rotWithShape="0">
                <a:srgbClr val="B3B3B3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TW" altLang="en-US" i="0" dirty="0">
                <a:latin typeface="Arial" charset="0"/>
                <a:ea typeface="AppleMyungjo" charset="-127"/>
                <a:cs typeface="+mn-cs"/>
              </a:endParaRPr>
            </a:p>
          </p:txBody>
        </p:sp>
        <p:grpSp>
          <p:nvGrpSpPr>
            <p:cNvPr id="4105" name="群組 45"/>
            <p:cNvGrpSpPr>
              <a:grpSpLocks/>
            </p:cNvGrpSpPr>
            <p:nvPr/>
          </p:nvGrpSpPr>
          <p:grpSpPr bwMode="auto">
            <a:xfrm>
              <a:off x="5214942" y="2428868"/>
              <a:ext cx="3500462" cy="1785950"/>
              <a:chOff x="3571869" y="3571877"/>
              <a:chExt cx="4171976" cy="2214577"/>
            </a:xfrm>
          </p:grpSpPr>
          <p:sp>
            <p:nvSpPr>
              <p:cNvPr id="4106" name="AutoShape 30"/>
              <p:cNvSpPr>
                <a:spLocks noChangeArrowheads="1"/>
              </p:cNvSpPr>
              <p:nvPr/>
            </p:nvSpPr>
            <p:spPr bwMode="auto">
              <a:xfrm rot="10800000">
                <a:off x="4000497" y="3571877"/>
                <a:ext cx="228600" cy="152400"/>
              </a:xfrm>
              <a:prstGeom prst="triangle">
                <a:avLst>
                  <a:gd name="adj" fmla="val 50000"/>
                </a:avLst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zh-TW" altLang="en-US" i="0">
                  <a:latin typeface="Arial" pitchFamily="34" charset="0"/>
                </a:endParaRPr>
              </a:p>
            </p:txBody>
          </p:sp>
          <p:sp>
            <p:nvSpPr>
              <p:cNvPr id="4107" name="Oval 31"/>
              <p:cNvSpPr>
                <a:spLocks noChangeArrowheads="1"/>
              </p:cNvSpPr>
              <p:nvPr/>
            </p:nvSpPr>
            <p:spPr bwMode="auto">
              <a:xfrm>
                <a:off x="4076697" y="3952877"/>
                <a:ext cx="76200" cy="76200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 i="0">
                  <a:latin typeface="Arial" pitchFamily="34" charset="0"/>
                </a:endParaRPr>
              </a:p>
            </p:txBody>
          </p:sp>
          <p:sp>
            <p:nvSpPr>
              <p:cNvPr id="4108" name="Line 32"/>
              <p:cNvSpPr>
                <a:spLocks noChangeShapeType="1"/>
              </p:cNvSpPr>
              <p:nvPr/>
            </p:nvSpPr>
            <p:spPr bwMode="auto">
              <a:xfrm>
                <a:off x="4108447" y="3711577"/>
                <a:ext cx="0" cy="2286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4109" name="AutoShape 30"/>
              <p:cNvSpPr>
                <a:spLocks noChangeArrowheads="1"/>
              </p:cNvSpPr>
              <p:nvPr/>
            </p:nvSpPr>
            <p:spPr bwMode="auto">
              <a:xfrm rot="10800000">
                <a:off x="3571869" y="3571877"/>
                <a:ext cx="228600" cy="152400"/>
              </a:xfrm>
              <a:prstGeom prst="triangle">
                <a:avLst>
                  <a:gd name="adj" fmla="val 50000"/>
                </a:avLst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zh-TW" altLang="en-US" i="0">
                  <a:latin typeface="Arial" pitchFamily="34" charset="0"/>
                </a:endParaRPr>
              </a:p>
            </p:txBody>
          </p:sp>
          <p:sp>
            <p:nvSpPr>
              <p:cNvPr id="4110" name="Oval 31"/>
              <p:cNvSpPr>
                <a:spLocks noChangeArrowheads="1"/>
              </p:cNvSpPr>
              <p:nvPr/>
            </p:nvSpPr>
            <p:spPr bwMode="auto">
              <a:xfrm>
                <a:off x="3648069" y="3952877"/>
                <a:ext cx="76200" cy="76200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 i="0">
                  <a:latin typeface="Arial" pitchFamily="34" charset="0"/>
                </a:endParaRPr>
              </a:p>
            </p:txBody>
          </p:sp>
          <p:sp>
            <p:nvSpPr>
              <p:cNvPr id="4111" name="Line 32"/>
              <p:cNvSpPr>
                <a:spLocks noChangeShapeType="1"/>
              </p:cNvSpPr>
              <p:nvPr/>
            </p:nvSpPr>
            <p:spPr bwMode="auto">
              <a:xfrm>
                <a:off x="3679819" y="3711577"/>
                <a:ext cx="0" cy="2286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3" name="AutoShape 30"/>
              <p:cNvSpPr>
                <a:spLocks noChangeArrowheads="1"/>
              </p:cNvSpPr>
              <p:nvPr/>
            </p:nvSpPr>
            <p:spPr bwMode="auto">
              <a:xfrm rot="10800000">
                <a:off x="4871709" y="3571386"/>
                <a:ext cx="227903" cy="153379"/>
              </a:xfrm>
              <a:prstGeom prst="triangle">
                <a:avLst>
                  <a:gd name="adj" fmla="val 50000"/>
                </a:avLst>
              </a:prstGeom>
              <a:noFill/>
              <a:ln w="28575">
                <a:solidFill>
                  <a:schemeClr val="bg1">
                    <a:lumMod val="85000"/>
                  </a:schemeClr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>
                  <a:defRPr/>
                </a:pPr>
                <a:endParaRPr lang="zh-TW" altLang="en-US" i="0">
                  <a:latin typeface="Arial" pitchFamily="34" charset="0"/>
                </a:endParaRPr>
              </a:p>
            </p:txBody>
          </p:sp>
          <p:sp>
            <p:nvSpPr>
              <p:cNvPr id="14" name="Oval 31"/>
              <p:cNvSpPr>
                <a:spLocks noChangeArrowheads="1"/>
              </p:cNvSpPr>
              <p:nvPr/>
            </p:nvSpPr>
            <p:spPr bwMode="auto">
              <a:xfrm>
                <a:off x="4949033" y="3952129"/>
                <a:ext cx="75290" cy="77593"/>
              </a:xfrm>
              <a:prstGeom prst="ellipse">
                <a:avLst/>
              </a:prstGeom>
              <a:noFill/>
              <a:ln w="28575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 i="0">
                  <a:latin typeface="Arial" pitchFamily="34" charset="0"/>
                </a:endParaRPr>
              </a:p>
            </p:txBody>
          </p:sp>
          <p:sp>
            <p:nvSpPr>
              <p:cNvPr id="15" name="Line 32"/>
              <p:cNvSpPr>
                <a:spLocks noChangeShapeType="1"/>
              </p:cNvSpPr>
              <p:nvPr/>
            </p:nvSpPr>
            <p:spPr bwMode="auto">
              <a:xfrm>
                <a:off x="4979556" y="3710330"/>
                <a:ext cx="0" cy="229168"/>
              </a:xfrm>
              <a:prstGeom prst="line">
                <a:avLst/>
              </a:prstGeom>
              <a:noFill/>
              <a:ln w="28575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4115" name="AutoShape 30"/>
              <p:cNvSpPr>
                <a:spLocks noChangeArrowheads="1"/>
              </p:cNvSpPr>
              <p:nvPr/>
            </p:nvSpPr>
            <p:spPr bwMode="auto">
              <a:xfrm rot="10800000">
                <a:off x="4443873" y="3571877"/>
                <a:ext cx="228600" cy="152400"/>
              </a:xfrm>
              <a:prstGeom prst="triangle">
                <a:avLst>
                  <a:gd name="adj" fmla="val 50000"/>
                </a:avLst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zh-TW" altLang="en-US" i="0">
                  <a:latin typeface="Arial" pitchFamily="34" charset="0"/>
                </a:endParaRPr>
              </a:p>
            </p:txBody>
          </p:sp>
          <p:sp>
            <p:nvSpPr>
              <p:cNvPr id="4116" name="Oval 31"/>
              <p:cNvSpPr>
                <a:spLocks noChangeArrowheads="1"/>
              </p:cNvSpPr>
              <p:nvPr/>
            </p:nvSpPr>
            <p:spPr bwMode="auto">
              <a:xfrm>
                <a:off x="4520073" y="3952877"/>
                <a:ext cx="76200" cy="76200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 i="0">
                  <a:latin typeface="Arial" pitchFamily="34" charset="0"/>
                </a:endParaRPr>
              </a:p>
            </p:txBody>
          </p:sp>
          <p:sp>
            <p:nvSpPr>
              <p:cNvPr id="4117" name="Line 32"/>
              <p:cNvSpPr>
                <a:spLocks noChangeShapeType="1"/>
              </p:cNvSpPr>
              <p:nvPr/>
            </p:nvSpPr>
            <p:spPr bwMode="auto">
              <a:xfrm>
                <a:off x="4551823" y="3711577"/>
                <a:ext cx="0" cy="2286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9" name="AutoShape 30"/>
              <p:cNvSpPr>
                <a:spLocks noChangeArrowheads="1"/>
              </p:cNvSpPr>
              <p:nvPr/>
            </p:nvSpPr>
            <p:spPr bwMode="auto">
              <a:xfrm rot="10800000">
                <a:off x="5771112" y="3571386"/>
                <a:ext cx="227903" cy="153379"/>
              </a:xfrm>
              <a:prstGeom prst="triangle">
                <a:avLst>
                  <a:gd name="adj" fmla="val 50000"/>
                </a:avLst>
              </a:prstGeom>
              <a:noFill/>
              <a:ln w="28575">
                <a:solidFill>
                  <a:schemeClr val="bg1">
                    <a:lumMod val="85000"/>
                  </a:schemeClr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>
                  <a:defRPr/>
                </a:pPr>
                <a:endParaRPr lang="zh-TW" altLang="en-US" i="0">
                  <a:latin typeface="Arial" pitchFamily="34" charset="0"/>
                </a:endParaRPr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auto">
              <a:xfrm>
                <a:off x="5846402" y="3952129"/>
                <a:ext cx="77324" cy="77593"/>
              </a:xfrm>
              <a:prstGeom prst="ellipse">
                <a:avLst/>
              </a:prstGeom>
              <a:noFill/>
              <a:ln w="28575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 i="0">
                  <a:latin typeface="Arial" pitchFamily="34" charset="0"/>
                </a:endParaRPr>
              </a:p>
            </p:txBody>
          </p:sp>
          <p:sp>
            <p:nvSpPr>
              <p:cNvPr id="21" name="Line 32"/>
              <p:cNvSpPr>
                <a:spLocks noChangeShapeType="1"/>
              </p:cNvSpPr>
              <p:nvPr/>
            </p:nvSpPr>
            <p:spPr bwMode="auto">
              <a:xfrm>
                <a:off x="5878960" y="3710330"/>
                <a:ext cx="0" cy="229168"/>
              </a:xfrm>
              <a:prstGeom prst="line">
                <a:avLst/>
              </a:prstGeom>
              <a:noFill/>
              <a:ln w="28575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2" name="AutoShape 30"/>
              <p:cNvSpPr>
                <a:spLocks noChangeArrowheads="1"/>
              </p:cNvSpPr>
              <p:nvPr/>
            </p:nvSpPr>
            <p:spPr bwMode="auto">
              <a:xfrm rot="10800000">
                <a:off x="5341759" y="3571386"/>
                <a:ext cx="229937" cy="153379"/>
              </a:xfrm>
              <a:prstGeom prst="triangle">
                <a:avLst>
                  <a:gd name="adj" fmla="val 50000"/>
                </a:avLst>
              </a:prstGeom>
              <a:noFill/>
              <a:ln w="28575">
                <a:solidFill>
                  <a:schemeClr val="bg1">
                    <a:lumMod val="85000"/>
                  </a:schemeClr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>
                  <a:defRPr/>
                </a:pPr>
                <a:endParaRPr lang="zh-TW" altLang="en-US" i="0">
                  <a:latin typeface="Arial" pitchFamily="34" charset="0"/>
                </a:endParaRPr>
              </a:p>
            </p:txBody>
          </p:sp>
          <p:sp>
            <p:nvSpPr>
              <p:cNvPr id="23" name="Oval 31"/>
              <p:cNvSpPr>
                <a:spLocks noChangeArrowheads="1"/>
              </p:cNvSpPr>
              <p:nvPr/>
            </p:nvSpPr>
            <p:spPr bwMode="auto">
              <a:xfrm>
                <a:off x="5419084" y="3952129"/>
                <a:ext cx="75289" cy="77593"/>
              </a:xfrm>
              <a:prstGeom prst="ellipse">
                <a:avLst/>
              </a:prstGeom>
              <a:noFill/>
              <a:ln w="28575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 i="0">
                  <a:latin typeface="Arial" pitchFamily="34" charset="0"/>
                </a:endParaRPr>
              </a:p>
            </p:txBody>
          </p:sp>
          <p:sp>
            <p:nvSpPr>
              <p:cNvPr id="24" name="Line 32"/>
              <p:cNvSpPr>
                <a:spLocks noChangeShapeType="1"/>
              </p:cNvSpPr>
              <p:nvPr/>
            </p:nvSpPr>
            <p:spPr bwMode="auto">
              <a:xfrm>
                <a:off x="5449606" y="3710330"/>
                <a:ext cx="0" cy="229168"/>
              </a:xfrm>
              <a:prstGeom prst="line">
                <a:avLst/>
              </a:prstGeom>
              <a:noFill/>
              <a:ln w="28575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5" name="AutoShape 30"/>
              <p:cNvSpPr>
                <a:spLocks noChangeArrowheads="1"/>
              </p:cNvSpPr>
              <p:nvPr/>
            </p:nvSpPr>
            <p:spPr bwMode="auto">
              <a:xfrm rot="10800000">
                <a:off x="6642027" y="3571386"/>
                <a:ext cx="229939" cy="153379"/>
              </a:xfrm>
              <a:prstGeom prst="triangle">
                <a:avLst>
                  <a:gd name="adj" fmla="val 50000"/>
                </a:avLst>
              </a:prstGeom>
              <a:noFill/>
              <a:ln w="28575">
                <a:solidFill>
                  <a:schemeClr val="bg1">
                    <a:lumMod val="85000"/>
                  </a:schemeClr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>
                  <a:defRPr/>
                </a:pPr>
                <a:endParaRPr lang="zh-TW" altLang="en-US" i="0">
                  <a:latin typeface="Arial" pitchFamily="34" charset="0"/>
                </a:endParaRPr>
              </a:p>
            </p:txBody>
          </p:sp>
          <p:sp>
            <p:nvSpPr>
              <p:cNvPr id="26" name="Oval 31"/>
              <p:cNvSpPr>
                <a:spLocks noChangeArrowheads="1"/>
              </p:cNvSpPr>
              <p:nvPr/>
            </p:nvSpPr>
            <p:spPr bwMode="auto">
              <a:xfrm>
                <a:off x="6719351" y="3952129"/>
                <a:ext cx="75290" cy="77593"/>
              </a:xfrm>
              <a:prstGeom prst="ellipse">
                <a:avLst/>
              </a:prstGeom>
              <a:noFill/>
              <a:ln w="28575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 i="0">
                  <a:latin typeface="Arial" pitchFamily="34" charset="0"/>
                </a:endParaRPr>
              </a:p>
            </p:txBody>
          </p:sp>
          <p:sp>
            <p:nvSpPr>
              <p:cNvPr id="27" name="Line 32"/>
              <p:cNvSpPr>
                <a:spLocks noChangeShapeType="1"/>
              </p:cNvSpPr>
              <p:nvPr/>
            </p:nvSpPr>
            <p:spPr bwMode="auto">
              <a:xfrm>
                <a:off x="6749875" y="3710330"/>
                <a:ext cx="0" cy="229168"/>
              </a:xfrm>
              <a:prstGeom prst="line">
                <a:avLst/>
              </a:prstGeom>
              <a:noFill/>
              <a:ln w="28575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4127" name="AutoShape 30"/>
              <p:cNvSpPr>
                <a:spLocks noChangeArrowheads="1"/>
              </p:cNvSpPr>
              <p:nvPr/>
            </p:nvSpPr>
            <p:spPr bwMode="auto">
              <a:xfrm rot="10800000">
                <a:off x="6215075" y="3571877"/>
                <a:ext cx="228600" cy="152400"/>
              </a:xfrm>
              <a:prstGeom prst="triangle">
                <a:avLst>
                  <a:gd name="adj" fmla="val 50000"/>
                </a:avLst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zh-TW" altLang="en-US" i="0">
                  <a:latin typeface="Arial" pitchFamily="34" charset="0"/>
                </a:endParaRPr>
              </a:p>
            </p:txBody>
          </p:sp>
          <p:sp>
            <p:nvSpPr>
              <p:cNvPr id="4128" name="Oval 31"/>
              <p:cNvSpPr>
                <a:spLocks noChangeArrowheads="1"/>
              </p:cNvSpPr>
              <p:nvPr/>
            </p:nvSpPr>
            <p:spPr bwMode="auto">
              <a:xfrm>
                <a:off x="6291275" y="3952877"/>
                <a:ext cx="76200" cy="76200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 i="0">
                  <a:latin typeface="Arial" pitchFamily="34" charset="0"/>
                </a:endParaRPr>
              </a:p>
            </p:txBody>
          </p:sp>
          <p:sp>
            <p:nvSpPr>
              <p:cNvPr id="4129" name="Line 32"/>
              <p:cNvSpPr>
                <a:spLocks noChangeShapeType="1"/>
              </p:cNvSpPr>
              <p:nvPr/>
            </p:nvSpPr>
            <p:spPr bwMode="auto">
              <a:xfrm>
                <a:off x="6323025" y="3711577"/>
                <a:ext cx="0" cy="2286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4130" name="AutoShape 30"/>
              <p:cNvSpPr>
                <a:spLocks noChangeArrowheads="1"/>
              </p:cNvSpPr>
              <p:nvPr/>
            </p:nvSpPr>
            <p:spPr bwMode="auto">
              <a:xfrm rot="10800000">
                <a:off x="7515245" y="3571877"/>
                <a:ext cx="228600" cy="152400"/>
              </a:xfrm>
              <a:prstGeom prst="triangle">
                <a:avLst>
                  <a:gd name="adj" fmla="val 50000"/>
                </a:avLst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zh-TW" altLang="en-US" i="0">
                  <a:latin typeface="Arial" pitchFamily="34" charset="0"/>
                </a:endParaRPr>
              </a:p>
            </p:txBody>
          </p:sp>
          <p:sp>
            <p:nvSpPr>
              <p:cNvPr id="4131" name="Oval 31"/>
              <p:cNvSpPr>
                <a:spLocks noChangeArrowheads="1"/>
              </p:cNvSpPr>
              <p:nvPr/>
            </p:nvSpPr>
            <p:spPr bwMode="auto">
              <a:xfrm>
                <a:off x="7591445" y="3952877"/>
                <a:ext cx="76200" cy="76200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 i="0">
                  <a:latin typeface="Arial" pitchFamily="34" charset="0"/>
                </a:endParaRPr>
              </a:p>
            </p:txBody>
          </p:sp>
          <p:sp>
            <p:nvSpPr>
              <p:cNvPr id="4132" name="Line 32"/>
              <p:cNvSpPr>
                <a:spLocks noChangeShapeType="1"/>
              </p:cNvSpPr>
              <p:nvPr/>
            </p:nvSpPr>
            <p:spPr bwMode="auto">
              <a:xfrm>
                <a:off x="7623195" y="3711577"/>
                <a:ext cx="0" cy="2286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4" name="AutoShape 30"/>
              <p:cNvSpPr>
                <a:spLocks noChangeArrowheads="1"/>
              </p:cNvSpPr>
              <p:nvPr/>
            </p:nvSpPr>
            <p:spPr bwMode="auto">
              <a:xfrm rot="10800000">
                <a:off x="7085624" y="3571386"/>
                <a:ext cx="227903" cy="153379"/>
              </a:xfrm>
              <a:prstGeom prst="triangle">
                <a:avLst>
                  <a:gd name="adj" fmla="val 50000"/>
                </a:avLst>
              </a:prstGeom>
              <a:noFill/>
              <a:ln w="28575">
                <a:solidFill>
                  <a:schemeClr val="bg1">
                    <a:lumMod val="85000"/>
                  </a:schemeClr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>
                  <a:defRPr/>
                </a:pPr>
                <a:endParaRPr lang="zh-TW" altLang="en-US" i="0">
                  <a:latin typeface="Arial" pitchFamily="34" charset="0"/>
                </a:endParaRPr>
              </a:p>
            </p:txBody>
          </p:sp>
          <p:sp>
            <p:nvSpPr>
              <p:cNvPr id="35" name="Oval 31"/>
              <p:cNvSpPr>
                <a:spLocks noChangeArrowheads="1"/>
              </p:cNvSpPr>
              <p:nvPr/>
            </p:nvSpPr>
            <p:spPr bwMode="auto">
              <a:xfrm>
                <a:off x="7160914" y="3952129"/>
                <a:ext cx="77324" cy="77593"/>
              </a:xfrm>
              <a:prstGeom prst="ellipse">
                <a:avLst/>
              </a:prstGeom>
              <a:noFill/>
              <a:ln w="28575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 i="0">
                  <a:latin typeface="Arial" pitchFamily="34" charset="0"/>
                </a:endParaRPr>
              </a:p>
            </p:txBody>
          </p:sp>
          <p:sp>
            <p:nvSpPr>
              <p:cNvPr id="36" name="Line 32"/>
              <p:cNvSpPr>
                <a:spLocks noChangeShapeType="1"/>
              </p:cNvSpPr>
              <p:nvPr/>
            </p:nvSpPr>
            <p:spPr bwMode="auto">
              <a:xfrm>
                <a:off x="7193472" y="3710330"/>
                <a:ext cx="0" cy="229168"/>
              </a:xfrm>
              <a:prstGeom prst="line">
                <a:avLst/>
              </a:prstGeom>
              <a:noFill/>
              <a:ln w="28575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cxnSp>
            <p:nvCxnSpPr>
              <p:cNvPr id="4136" name="直線接點 36"/>
              <p:cNvCxnSpPr>
                <a:cxnSpLocks noChangeShapeType="1"/>
              </p:cNvCxnSpPr>
              <p:nvPr/>
            </p:nvCxnSpPr>
            <p:spPr bwMode="auto">
              <a:xfrm>
                <a:off x="3671879" y="4286256"/>
                <a:ext cx="428628" cy="1588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round/>
                <a:headEnd type="triangle" w="med" len="med"/>
                <a:tailEnd type="triangle" w="med" len="med"/>
              </a:ln>
            </p:spPr>
          </p:cxnSp>
          <p:cxnSp>
            <p:nvCxnSpPr>
              <p:cNvPr id="4137" name="直線接點 37"/>
              <p:cNvCxnSpPr>
                <a:cxnSpLocks noChangeShapeType="1"/>
              </p:cNvCxnSpPr>
              <p:nvPr/>
            </p:nvCxnSpPr>
            <p:spPr bwMode="auto">
              <a:xfrm>
                <a:off x="4127701" y="4286256"/>
                <a:ext cx="428628" cy="1588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round/>
                <a:headEnd type="triangle" w="med" len="med"/>
                <a:tailEnd type="triangle" w="med" len="med"/>
              </a:ln>
            </p:spPr>
          </p:cxnSp>
          <p:cxnSp>
            <p:nvCxnSpPr>
              <p:cNvPr id="4138" name="直線接點 38"/>
              <p:cNvCxnSpPr>
                <a:cxnSpLocks noChangeShapeType="1"/>
              </p:cNvCxnSpPr>
              <p:nvPr/>
            </p:nvCxnSpPr>
            <p:spPr bwMode="auto">
              <a:xfrm>
                <a:off x="3671879" y="4500570"/>
                <a:ext cx="857256" cy="1588"/>
              </a:xfrm>
              <a:prstGeom prst="line">
                <a:avLst/>
              </a:prstGeom>
              <a:noFill/>
              <a:ln w="38100" algn="ctr">
                <a:solidFill>
                  <a:srgbClr val="FFC000"/>
                </a:solidFill>
                <a:round/>
                <a:headEnd type="triangle" w="med" len="med"/>
                <a:tailEnd type="triangle" w="med" len="med"/>
              </a:ln>
            </p:spPr>
          </p:cxnSp>
          <p:cxnSp>
            <p:nvCxnSpPr>
              <p:cNvPr id="4139" name="直線接點 39"/>
              <p:cNvCxnSpPr>
                <a:cxnSpLocks noChangeShapeType="1"/>
              </p:cNvCxnSpPr>
              <p:nvPr/>
            </p:nvCxnSpPr>
            <p:spPr bwMode="auto">
              <a:xfrm>
                <a:off x="6386523" y="4714884"/>
                <a:ext cx="1214446" cy="1588"/>
              </a:xfrm>
              <a:prstGeom prst="line">
                <a:avLst/>
              </a:prstGeom>
              <a:noFill/>
              <a:ln w="38100" algn="ctr">
                <a:solidFill>
                  <a:srgbClr val="0070C0"/>
                </a:solidFill>
                <a:round/>
                <a:headEnd type="triangle" w="med" len="med"/>
                <a:tailEnd type="triangle" w="med" len="med"/>
              </a:ln>
            </p:spPr>
          </p:cxnSp>
          <p:cxnSp>
            <p:nvCxnSpPr>
              <p:cNvPr id="4140" name="直線接點 40"/>
              <p:cNvCxnSpPr>
                <a:cxnSpLocks noChangeShapeType="1"/>
              </p:cNvCxnSpPr>
              <p:nvPr/>
            </p:nvCxnSpPr>
            <p:spPr bwMode="auto">
              <a:xfrm>
                <a:off x="4743449" y="4929198"/>
                <a:ext cx="1571636" cy="1588"/>
              </a:xfrm>
              <a:prstGeom prst="line">
                <a:avLst/>
              </a:prstGeom>
              <a:noFill/>
              <a:ln w="38100" algn="ctr">
                <a:solidFill>
                  <a:srgbClr val="92D050"/>
                </a:solidFill>
                <a:round/>
                <a:headEnd type="triangle" w="med" len="med"/>
                <a:tailEnd type="triangle" w="med" len="med"/>
              </a:ln>
            </p:spPr>
          </p:cxnSp>
          <p:cxnSp>
            <p:nvCxnSpPr>
              <p:cNvPr id="4141" name="直線接點 41"/>
              <p:cNvCxnSpPr>
                <a:cxnSpLocks noChangeShapeType="1"/>
              </p:cNvCxnSpPr>
              <p:nvPr/>
            </p:nvCxnSpPr>
            <p:spPr bwMode="auto">
              <a:xfrm>
                <a:off x="4171945" y="5143512"/>
                <a:ext cx="2143140" cy="1588"/>
              </a:xfrm>
              <a:prstGeom prst="line">
                <a:avLst/>
              </a:prstGeom>
              <a:noFill/>
              <a:ln w="38100" algn="ctr">
                <a:solidFill>
                  <a:srgbClr val="7030A0"/>
                </a:solidFill>
                <a:round/>
                <a:headEnd type="triangle" w="med" len="med"/>
                <a:tailEnd type="triangle" w="med" len="med"/>
              </a:ln>
            </p:spPr>
          </p:cxnSp>
          <p:cxnSp>
            <p:nvCxnSpPr>
              <p:cNvPr id="4142" name="直線接點 42"/>
              <p:cNvCxnSpPr>
                <a:cxnSpLocks noChangeShapeType="1"/>
              </p:cNvCxnSpPr>
              <p:nvPr/>
            </p:nvCxnSpPr>
            <p:spPr bwMode="auto">
              <a:xfrm>
                <a:off x="3671879" y="5357826"/>
                <a:ext cx="2643206" cy="1588"/>
              </a:xfrm>
              <a:prstGeom prst="line">
                <a:avLst/>
              </a:prstGeom>
              <a:noFill/>
              <a:ln w="38100" algn="ctr">
                <a:solidFill>
                  <a:srgbClr val="FFFF00"/>
                </a:solidFill>
                <a:round/>
                <a:headEnd type="triangle" w="med" len="med"/>
                <a:tailEnd type="triangle" w="med" len="med"/>
              </a:ln>
            </p:spPr>
          </p:cxnSp>
          <p:cxnSp>
            <p:nvCxnSpPr>
              <p:cNvPr id="44" name="直線接點 43"/>
              <p:cNvCxnSpPr/>
              <p:nvPr/>
            </p:nvCxnSpPr>
            <p:spPr bwMode="auto">
              <a:xfrm>
                <a:off x="4171721" y="5572543"/>
                <a:ext cx="3428721" cy="1805"/>
              </a:xfrm>
              <a:prstGeom prst="line">
                <a:avLst/>
              </a:prstGeom>
              <a:noFill/>
              <a:ln w="38100" cap="flat" cmpd="sng" algn="ctr">
                <a:solidFill>
                  <a:schemeClr val="accent1">
                    <a:lumMod val="50000"/>
                  </a:schemeClr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cxnSp>
            <p:nvCxnSpPr>
              <p:cNvPr id="4144" name="直線接點 44"/>
              <p:cNvCxnSpPr>
                <a:cxnSpLocks noChangeShapeType="1"/>
              </p:cNvCxnSpPr>
              <p:nvPr/>
            </p:nvCxnSpPr>
            <p:spPr bwMode="auto">
              <a:xfrm>
                <a:off x="3671879" y="5784866"/>
                <a:ext cx="3929090" cy="1588"/>
              </a:xfrm>
              <a:prstGeom prst="line">
                <a:avLst/>
              </a:prstGeom>
              <a:noFill/>
              <a:ln w="38100" algn="ctr">
                <a:solidFill>
                  <a:srgbClr val="663300"/>
                </a:solidFill>
                <a:round/>
                <a:headEnd type="triangle" w="med" len="med"/>
                <a:tailEnd type="triangle" w="med" len="med"/>
              </a:ln>
            </p:spPr>
          </p:cxnSp>
        </p:grpSp>
      </p:grpSp>
      <p:sp>
        <p:nvSpPr>
          <p:cNvPr id="49" name="文字方塊 48"/>
          <p:cNvSpPr txBox="1"/>
          <p:nvPr/>
        </p:nvSpPr>
        <p:spPr bwMode="auto">
          <a:xfrm>
            <a:off x="6429388" y="6000768"/>
            <a:ext cx="184731" cy="30777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endParaRPr lang="zh-TW" altLang="en-US" sz="1400" b="1" i="0" dirty="0">
              <a:latin typeface="Georgia" pitchFamily="18" charset="0"/>
              <a:ea typeface="新細明體" charset="-120"/>
            </a:endParaRPr>
          </a:p>
        </p:txBody>
      </p:sp>
      <p:sp>
        <p:nvSpPr>
          <p:cNvPr id="51" name="矩形 50"/>
          <p:cNvSpPr/>
          <p:nvPr/>
        </p:nvSpPr>
        <p:spPr bwMode="auto">
          <a:xfrm>
            <a:off x="6286512" y="5357826"/>
            <a:ext cx="1214446" cy="642942"/>
          </a:xfrm>
          <a:prstGeom prst="rect">
            <a:avLst/>
          </a:prstGeom>
          <a:solidFill>
            <a:srgbClr val="FFFF0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ppleMyungjo" charset="-127"/>
            </a:endParaRPr>
          </a:p>
        </p:txBody>
      </p:sp>
      <p:graphicFrame>
        <p:nvGraphicFramePr>
          <p:cNvPr id="50" name="物件 49"/>
          <p:cNvGraphicFramePr>
            <a:graphicFrameLocks noChangeAspect="1"/>
          </p:cNvGraphicFramePr>
          <p:nvPr/>
        </p:nvGraphicFramePr>
        <p:xfrm>
          <a:off x="6357950" y="5429264"/>
          <a:ext cx="1067409" cy="481030"/>
        </p:xfrm>
        <a:graphic>
          <a:graphicData uri="http://schemas.openxmlformats.org/presentationml/2006/ole">
            <p:oleObj spid="_x0000_s4099" name="方程式" r:id="rId4" imgW="393480" imgH="17748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C05120-B164-481B-8B97-7B4DBDF0F05D}" type="slidenum">
              <a:rPr lang="en-US" altLang="ja-JP" smtClean="0"/>
              <a:pPr>
                <a:defRPr/>
              </a:pPr>
              <a:t>18</a:t>
            </a:fld>
            <a:endParaRPr lang="en-US" altLang="ja-JP"/>
          </a:p>
        </p:txBody>
      </p:sp>
      <p:sp>
        <p:nvSpPr>
          <p:cNvPr id="27651" name="頁尾版面配置區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ISCAS 2008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sp>
        <p:nvSpPr>
          <p:cNvPr id="27652" name="Text Box 2"/>
          <p:cNvSpPr txBox="1">
            <a:spLocks noChangeArrowheads="1"/>
          </p:cNvSpPr>
          <p:nvPr/>
        </p:nvSpPr>
        <p:spPr bwMode="auto">
          <a:xfrm>
            <a:off x="357188" y="642938"/>
            <a:ext cx="6388100" cy="46640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91435" tIns="45717" rIns="91435" bIns="45717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30000" i="0">
                <a:solidFill>
                  <a:srgbClr val="66FF66"/>
                </a:solidFill>
                <a:latin typeface="Sand"/>
              </a:rPr>
              <a:t>3</a:t>
            </a:r>
            <a:endParaRPr lang="ja-JP" altLang="en-US" sz="30000" i="0">
              <a:solidFill>
                <a:srgbClr val="66FF66"/>
              </a:solidFill>
              <a:latin typeface="Sand"/>
            </a:endParaRP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2514600"/>
            <a:ext cx="8610600" cy="914400"/>
          </a:xfrm>
        </p:spPr>
        <p:txBody>
          <a:bodyPr/>
          <a:lstStyle/>
          <a:p>
            <a:pPr eaLnBrk="1" hangingPunct="1"/>
            <a:r>
              <a:rPr lang="en-US" altLang="zh-TW" sz="3200" smtClean="0">
                <a:latin typeface="Arial" pitchFamily="34" charset="0"/>
              </a:rPr>
              <a:t>Minimum Redundancy MIMO Radar</a:t>
            </a:r>
            <a:endParaRPr lang="en-US" altLang="ja-JP" sz="3200" smtClean="0">
              <a:latin typeface="Arial" pitchFamily="34" charset="0"/>
            </a:endParaRPr>
          </a:p>
        </p:txBody>
      </p:sp>
      <p:grpSp>
        <p:nvGrpSpPr>
          <p:cNvPr id="27654" name="Group 4"/>
          <p:cNvGrpSpPr>
            <a:grpSpLocks/>
          </p:cNvGrpSpPr>
          <p:nvPr/>
        </p:nvGrpSpPr>
        <p:grpSpPr bwMode="auto">
          <a:xfrm>
            <a:off x="304800" y="3429000"/>
            <a:ext cx="8610600" cy="76200"/>
            <a:chOff x="192" y="768"/>
            <a:chExt cx="5424" cy="48"/>
          </a:xfrm>
        </p:grpSpPr>
        <p:sp>
          <p:nvSpPr>
            <p:cNvPr id="27655" name="Line 5"/>
            <p:cNvSpPr>
              <a:spLocks noChangeShapeType="1"/>
            </p:cNvSpPr>
            <p:nvPr/>
          </p:nvSpPr>
          <p:spPr bwMode="auto">
            <a:xfrm>
              <a:off x="192" y="768"/>
              <a:ext cx="5424" cy="0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7656" name="Rectangle 6"/>
            <p:cNvSpPr>
              <a:spLocks noChangeArrowheads="1"/>
            </p:cNvSpPr>
            <p:nvPr/>
          </p:nvSpPr>
          <p:spPr bwMode="auto">
            <a:xfrm>
              <a:off x="192" y="768"/>
              <a:ext cx="1440" cy="4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altLang="zh-TW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 bwMode="auto">
          <a:xfrm>
            <a:off x="1500166" y="2000240"/>
            <a:ext cx="2214578" cy="642942"/>
          </a:xfrm>
          <a:prstGeom prst="rect">
            <a:avLst/>
          </a:prstGeom>
          <a:solidFill>
            <a:srgbClr val="FFFF00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ppleMyungjo" charset="-127"/>
            </a:endParaRPr>
          </a:p>
        </p:txBody>
      </p:sp>
      <p:sp>
        <p:nvSpPr>
          <p:cNvPr id="512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Minimum Redundancy MIMO Radar</a:t>
            </a:r>
            <a:endParaRPr lang="zh-TW" altLang="en-US" smtClean="0"/>
          </a:p>
        </p:txBody>
      </p:sp>
      <p:sp>
        <p:nvSpPr>
          <p:cNvPr id="5125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Recall the virtual array element locations are</a:t>
            </a:r>
          </a:p>
          <a:p>
            <a:endParaRPr lang="en-US" altLang="zh-TW" smtClean="0"/>
          </a:p>
          <a:p>
            <a:endParaRPr lang="en-US" altLang="zh-TW" smtClean="0"/>
          </a:p>
          <a:p>
            <a:pPr>
              <a:buFont typeface="Wingdings" pitchFamily="2" charset="2"/>
              <a:buNone/>
            </a:pPr>
            <a:endParaRPr lang="en-US" altLang="zh-TW" smtClean="0"/>
          </a:p>
          <a:p>
            <a:pPr>
              <a:buFont typeface="Wingdings" pitchFamily="2" charset="2"/>
              <a:buNone/>
            </a:pPr>
            <a:endParaRPr lang="en-US" altLang="zh-TW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81F2E8-9842-431E-A7F5-19C980B0BF2C}" type="slidenum">
              <a:rPr lang="en-US" altLang="ja-JP" smtClean="0"/>
              <a:pPr>
                <a:defRPr/>
              </a:pPr>
              <a:t>19</a:t>
            </a:fld>
            <a:endParaRPr lang="en-US" altLang="ja-JP"/>
          </a:p>
        </p:txBody>
      </p:sp>
      <p:sp>
        <p:nvSpPr>
          <p:cNvPr id="5127" name="頁尾版面配置區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ISCAS 2008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4357688" y="2000250"/>
          <a:ext cx="4518025" cy="992188"/>
        </p:xfrm>
        <a:graphic>
          <a:graphicData uri="http://schemas.openxmlformats.org/presentationml/2006/ole">
            <p:oleObj spid="_x0000_s5123" name="方程式" r:id="rId3" imgW="2197080" imgH="482400" progId="Equation.3">
              <p:embed/>
            </p:oleObj>
          </a:graphicData>
        </a:graphic>
      </p:graphicFrame>
      <p:sp>
        <p:nvSpPr>
          <p:cNvPr id="13" name="文字方塊 12"/>
          <p:cNvSpPr txBox="1"/>
          <p:nvPr/>
        </p:nvSpPr>
        <p:spPr bwMode="auto">
          <a:xfrm>
            <a:off x="1571604" y="2643182"/>
            <a:ext cx="1999265" cy="46166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altLang="zh-TW" i="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NM elements</a:t>
            </a:r>
            <a:endParaRPr lang="zh-TW" altLang="en-US" i="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1279525" y="1857375"/>
          <a:ext cx="2657475" cy="841375"/>
        </p:xfrm>
        <a:graphic>
          <a:graphicData uri="http://schemas.openxmlformats.org/presentationml/2006/ole">
            <p:oleObj spid="_x0000_s5124" name="方程式" r:id="rId4" imgW="761760" imgH="2412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latin typeface="Arial" pitchFamily="34" charset="0"/>
              </a:rPr>
              <a:t>Outline</a:t>
            </a:r>
            <a:endParaRPr lang="zh-TW" altLang="en-US" smtClean="0">
              <a:latin typeface="Arial" pitchFamily="34" charset="0"/>
            </a:endParaRPr>
          </a:p>
        </p:txBody>
      </p:sp>
      <p:sp>
        <p:nvSpPr>
          <p:cNvPr id="67588" name="Rectangle 3"/>
          <p:cNvSpPr>
            <a:spLocks noGrp="1" noChangeArrowheads="1"/>
          </p:cNvSpPr>
          <p:nvPr>
            <p:ph idx="1"/>
          </p:nvPr>
        </p:nvSpPr>
        <p:spPr>
          <a:xfrm>
            <a:off x="354013" y="1428750"/>
            <a:ext cx="8647112" cy="4491038"/>
          </a:xfrm>
        </p:spPr>
        <p:txBody>
          <a:bodyPr/>
          <a:lstStyle/>
          <a:p>
            <a:pPr eaLnBrk="1" hangingPunct="1"/>
            <a:r>
              <a:rPr lang="en-US" altLang="zh-TW" sz="2800" smtClean="0">
                <a:solidFill>
                  <a:schemeClr val="tx1"/>
                </a:solidFill>
              </a:rPr>
              <a:t>Review of the background</a:t>
            </a:r>
          </a:p>
          <a:p>
            <a:pPr lvl="1" eaLnBrk="1" hangingPunct="1"/>
            <a:r>
              <a:rPr lang="en-US" altLang="zh-TW" sz="2400" smtClean="0">
                <a:solidFill>
                  <a:schemeClr val="tx1"/>
                </a:solidFill>
              </a:rPr>
              <a:t>MIMO radar and virtual array</a:t>
            </a:r>
          </a:p>
          <a:p>
            <a:pPr lvl="1" eaLnBrk="1" hangingPunct="1"/>
            <a:r>
              <a:rPr lang="en-US" altLang="zh-TW" sz="2400" smtClean="0">
                <a:solidFill>
                  <a:schemeClr val="tx1"/>
                </a:solidFill>
              </a:rPr>
              <a:t>Minimum redundancy linear array</a:t>
            </a:r>
          </a:p>
          <a:p>
            <a:pPr lvl="1" eaLnBrk="1" hangingPunct="1"/>
            <a:endParaRPr lang="en-US" altLang="zh-TW" sz="2400" smtClean="0">
              <a:solidFill>
                <a:schemeClr val="tx1"/>
              </a:solidFill>
            </a:endParaRPr>
          </a:p>
          <a:p>
            <a:pPr eaLnBrk="1" hangingPunct="1"/>
            <a:r>
              <a:rPr lang="en-US" altLang="zh-TW" sz="2800" smtClean="0">
                <a:solidFill>
                  <a:schemeClr val="tx1"/>
                </a:solidFill>
              </a:rPr>
              <a:t>Minimum redundancy MIMO radar</a:t>
            </a:r>
          </a:p>
          <a:p>
            <a:pPr lvl="1" eaLnBrk="1" hangingPunct="1"/>
            <a:r>
              <a:rPr lang="en-US" altLang="zh-TW" sz="2400" smtClean="0">
                <a:solidFill>
                  <a:schemeClr val="tx1"/>
                </a:solidFill>
              </a:rPr>
              <a:t>Extension of the minimum redundancy idea</a:t>
            </a:r>
          </a:p>
          <a:p>
            <a:pPr lvl="1" eaLnBrk="1" hangingPunct="1"/>
            <a:r>
              <a:rPr lang="en-US" altLang="zh-TW" sz="2400" smtClean="0">
                <a:solidFill>
                  <a:schemeClr val="tx1"/>
                </a:solidFill>
              </a:rPr>
              <a:t>Examples and simulations</a:t>
            </a:r>
          </a:p>
          <a:p>
            <a:pPr lvl="1" eaLnBrk="1" hangingPunct="1"/>
            <a:endParaRPr lang="en-US" altLang="zh-TW" sz="2400" smtClean="0">
              <a:solidFill>
                <a:schemeClr val="tx1"/>
              </a:solidFill>
            </a:endParaRPr>
          </a:p>
          <a:p>
            <a:pPr eaLnBrk="1" hangingPunct="1"/>
            <a:r>
              <a:rPr lang="en-US" altLang="zh-TW" sz="2800" smtClean="0">
                <a:solidFill>
                  <a:schemeClr val="tx1"/>
                </a:solidFill>
              </a:rPr>
              <a:t>Conclusion</a:t>
            </a:r>
            <a:endParaRPr lang="zh-TW" altLang="en-US" sz="2800" smtClean="0">
              <a:solidFill>
                <a:schemeClr val="tx1"/>
              </a:solidFill>
            </a:endParaRPr>
          </a:p>
        </p:txBody>
      </p:sp>
      <p:sp>
        <p:nvSpPr>
          <p:cNvPr id="14340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3DB8DF7-BD7E-4C01-AA04-E395AAEBE7D4}" type="slidenum">
              <a:rPr lang="en-US" altLang="ja-JP" smtClean="0">
                <a:ea typeface="AppleMyungjo"/>
                <a:cs typeface="AppleMyungjo"/>
              </a:rPr>
              <a:pPr/>
              <a:t>2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304800" y="6334125"/>
            <a:ext cx="7004050" cy="334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mtClean="0"/>
              <a:t>Chun-Yang Chen, Caltech DSP Lab</a:t>
            </a:r>
            <a:r>
              <a:rPr lang="en-US" altLang="zh-TW" smtClean="0">
                <a:solidFill>
                  <a:srgbClr val="2B2C47"/>
                </a:solidFill>
              </a:rPr>
              <a:t> | ISCAS 2008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 bwMode="auto">
          <a:xfrm>
            <a:off x="1643042" y="4071942"/>
            <a:ext cx="5643602" cy="642942"/>
          </a:xfrm>
          <a:prstGeom prst="rect">
            <a:avLst/>
          </a:prstGeom>
          <a:solidFill>
            <a:srgbClr val="FFFF00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ppleMyungjo" charset="-127"/>
            </a:endParaRPr>
          </a:p>
        </p:txBody>
      </p:sp>
      <p:sp>
        <p:nvSpPr>
          <p:cNvPr id="6149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Minimum Redundancy MIMO Radar</a:t>
            </a:r>
            <a:endParaRPr lang="zh-TW" altLang="en-US" smtClean="0"/>
          </a:p>
        </p:txBody>
      </p:sp>
      <p:sp>
        <p:nvSpPr>
          <p:cNvPr id="6150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Recall the virtual array element locations are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pPr>
              <a:buFont typeface="Wingdings" pitchFamily="2" charset="2"/>
              <a:buNone/>
            </a:pPr>
            <a:endParaRPr lang="en-US" altLang="zh-TW" dirty="0" smtClean="0"/>
          </a:p>
          <a:p>
            <a:pPr>
              <a:buFont typeface="Wingdings" pitchFamily="2" charset="2"/>
              <a:buNone/>
            </a:pPr>
            <a:endParaRPr lang="en-US" altLang="zh-TW" dirty="0" smtClean="0"/>
          </a:p>
          <a:p>
            <a:r>
              <a:rPr lang="en-US" altLang="zh-TW" dirty="0" smtClean="0"/>
              <a:t>The spacings between the virtual array elements are</a:t>
            </a:r>
          </a:p>
          <a:p>
            <a:pPr lvl="1"/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0AEBE4-6439-4A52-AB41-3928664C18EA}" type="slidenum">
              <a:rPr lang="en-US" altLang="ja-JP" smtClean="0"/>
              <a:pPr>
                <a:defRPr/>
              </a:pPr>
              <a:t>20</a:t>
            </a:fld>
            <a:endParaRPr lang="en-US" altLang="ja-JP"/>
          </a:p>
        </p:txBody>
      </p:sp>
      <p:sp>
        <p:nvSpPr>
          <p:cNvPr id="6152" name="頁尾版面配置區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ISCAS 2008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1279525" y="1857375"/>
          <a:ext cx="2657475" cy="841375"/>
        </p:xfrm>
        <a:graphic>
          <a:graphicData uri="http://schemas.openxmlformats.org/presentationml/2006/ole">
            <p:oleObj spid="_x0000_s6146" name="方程式" r:id="rId3" imgW="761760" imgH="241200" progId="Equation.3">
              <p:embed/>
            </p:oleObj>
          </a:graphicData>
        </a:graphic>
      </p:graphicFrame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4357688" y="2000250"/>
          <a:ext cx="4518025" cy="992188"/>
        </p:xfrm>
        <a:graphic>
          <a:graphicData uri="http://schemas.openxmlformats.org/presentationml/2006/ole">
            <p:oleObj spid="_x0000_s6147" name="方程式" r:id="rId4" imgW="2197080" imgH="482400" progId="Equation.3">
              <p:embed/>
            </p:oleObj>
          </a:graphicData>
        </a:graphic>
      </p:graphicFrame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1714500" y="4000500"/>
          <a:ext cx="5357813" cy="841375"/>
        </p:xfrm>
        <a:graphic>
          <a:graphicData uri="http://schemas.openxmlformats.org/presentationml/2006/ole">
            <p:oleObj spid="_x0000_s6148" name="方程式" r:id="rId5" imgW="1536480" imgH="241200" progId="Equation.3">
              <p:embed/>
            </p:oleObj>
          </a:graphicData>
        </a:graphic>
      </p:graphicFrame>
      <p:sp>
        <p:nvSpPr>
          <p:cNvPr id="9" name="文字方塊 8"/>
          <p:cNvSpPr txBox="1"/>
          <p:nvPr/>
        </p:nvSpPr>
        <p:spPr bwMode="auto">
          <a:xfrm>
            <a:off x="1571604" y="2643182"/>
            <a:ext cx="1999265" cy="46166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altLang="zh-TW" i="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NM elements</a:t>
            </a:r>
            <a:endParaRPr lang="zh-TW" altLang="en-US" i="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10" name="文字方塊 9"/>
          <p:cNvSpPr txBox="1"/>
          <p:nvPr/>
        </p:nvSpPr>
        <p:spPr bwMode="auto">
          <a:xfrm>
            <a:off x="2928926" y="4786322"/>
            <a:ext cx="2193229" cy="46166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altLang="zh-TW" i="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N</a:t>
            </a:r>
            <a:r>
              <a:rPr lang="en-US" altLang="zh-TW" i="0" baseline="3000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2</a:t>
            </a:r>
            <a:r>
              <a:rPr lang="en-US" altLang="zh-TW" i="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</a:t>
            </a:r>
            <a:r>
              <a:rPr lang="en-US" altLang="zh-TW" i="0" baseline="3000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2</a:t>
            </a:r>
            <a:r>
              <a:rPr lang="en-US" altLang="zh-TW" i="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spacings</a:t>
            </a:r>
            <a:endParaRPr lang="zh-TW" altLang="en-US" i="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Minimum Redundancy MIMO Radar</a:t>
            </a:r>
            <a:endParaRPr lang="zh-TW" altLang="en-US" smtClean="0"/>
          </a:p>
        </p:txBody>
      </p:sp>
      <p:sp>
        <p:nvSpPr>
          <p:cNvPr id="7172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The minimum redundancy MIMO Radar can be found by solving the following optimization problem:</a:t>
            </a:r>
            <a:endParaRPr lang="zh-TW" altLang="en-US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9B5AE3-B185-440C-B372-C871A6E0BA7E}" type="slidenum">
              <a:rPr lang="en-US" altLang="ja-JP" smtClean="0"/>
              <a:pPr>
                <a:defRPr/>
              </a:pPr>
              <a:t>21</a:t>
            </a:fld>
            <a:endParaRPr lang="en-US" altLang="ja-JP"/>
          </a:p>
        </p:txBody>
      </p:sp>
      <p:sp>
        <p:nvSpPr>
          <p:cNvPr id="7174" name="頁尾版面配置區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ISCAS 2008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1285875" y="2428875"/>
          <a:ext cx="7204075" cy="3444875"/>
        </p:xfrm>
        <a:graphic>
          <a:graphicData uri="http://schemas.openxmlformats.org/presentationml/2006/ole">
            <p:oleObj spid="_x0000_s7170" name="方程式" r:id="rId3" imgW="2628720" imgH="125712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標題 1"/>
          <p:cNvSpPr>
            <a:spLocks noGrp="1"/>
          </p:cNvSpPr>
          <p:nvPr>
            <p:ph type="title"/>
          </p:nvPr>
        </p:nvSpPr>
        <p:spPr>
          <a:xfrm>
            <a:off x="304800" y="157163"/>
            <a:ext cx="8610600" cy="914400"/>
          </a:xfrm>
        </p:spPr>
        <p:txBody>
          <a:bodyPr/>
          <a:lstStyle/>
          <a:p>
            <a:r>
              <a:rPr lang="en-US" altLang="zh-TW" sz="3600" smtClean="0"/>
              <a:t>Example of the minimum redundancy MIMO Radar</a:t>
            </a:r>
            <a:endParaRPr lang="zh-TW" altLang="en-US" sz="360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15B88C-6BD9-4E58-B3F9-0627C5FA6D5E}" type="slidenum">
              <a:rPr lang="en-US" altLang="ja-JP" smtClean="0"/>
              <a:pPr>
                <a:defRPr/>
              </a:pPr>
              <a:t>22</a:t>
            </a:fld>
            <a:endParaRPr lang="en-US" altLang="ja-JP"/>
          </a:p>
        </p:txBody>
      </p:sp>
      <p:sp>
        <p:nvSpPr>
          <p:cNvPr id="28676" name="頁尾版面配置區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ISCAS 2008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grpSp>
        <p:nvGrpSpPr>
          <p:cNvPr id="2" name="群組 683"/>
          <p:cNvGrpSpPr>
            <a:grpSpLocks/>
          </p:cNvGrpSpPr>
          <p:nvPr/>
        </p:nvGrpSpPr>
        <p:grpSpPr bwMode="auto">
          <a:xfrm>
            <a:off x="3929058" y="1714500"/>
            <a:ext cx="4799031" cy="952500"/>
            <a:chOff x="3209925" y="1838325"/>
            <a:chExt cx="5287963" cy="952500"/>
          </a:xfrm>
        </p:grpSpPr>
        <p:sp>
          <p:nvSpPr>
            <p:cNvPr id="29047" name="Rectangle 6"/>
            <p:cNvSpPr>
              <a:spLocks noChangeArrowheads="1"/>
            </p:cNvSpPr>
            <p:nvPr/>
          </p:nvSpPr>
          <p:spPr bwMode="auto">
            <a:xfrm>
              <a:off x="3248025" y="1838325"/>
              <a:ext cx="5248275" cy="7715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48" name="Rectangle 7"/>
            <p:cNvSpPr>
              <a:spLocks noChangeArrowheads="1"/>
            </p:cNvSpPr>
            <p:nvPr/>
          </p:nvSpPr>
          <p:spPr bwMode="auto">
            <a:xfrm>
              <a:off x="3248025" y="1838325"/>
              <a:ext cx="5248275" cy="771525"/>
            </a:xfrm>
            <a:prstGeom prst="rect">
              <a:avLst/>
            </a:prstGeom>
            <a:noFill/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49" name="Line 8"/>
            <p:cNvSpPr>
              <a:spLocks noChangeShapeType="1"/>
            </p:cNvSpPr>
            <p:nvPr/>
          </p:nvSpPr>
          <p:spPr bwMode="auto">
            <a:xfrm>
              <a:off x="3248025" y="1838325"/>
              <a:ext cx="52482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50" name="Line 9"/>
            <p:cNvSpPr>
              <a:spLocks noChangeShapeType="1"/>
            </p:cNvSpPr>
            <p:nvPr/>
          </p:nvSpPr>
          <p:spPr bwMode="auto">
            <a:xfrm>
              <a:off x="3248025" y="2609850"/>
              <a:ext cx="52482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51" name="Line 10"/>
            <p:cNvSpPr>
              <a:spLocks noChangeShapeType="1"/>
            </p:cNvSpPr>
            <p:nvPr/>
          </p:nvSpPr>
          <p:spPr bwMode="auto">
            <a:xfrm flipV="1">
              <a:off x="8496300" y="1838325"/>
              <a:ext cx="1588" cy="771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52" name="Line 11"/>
            <p:cNvSpPr>
              <a:spLocks noChangeShapeType="1"/>
            </p:cNvSpPr>
            <p:nvPr/>
          </p:nvSpPr>
          <p:spPr bwMode="auto">
            <a:xfrm flipV="1">
              <a:off x="3248025" y="1838325"/>
              <a:ext cx="1588" cy="771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53" name="Line 12"/>
            <p:cNvSpPr>
              <a:spLocks noChangeShapeType="1"/>
            </p:cNvSpPr>
            <p:nvPr/>
          </p:nvSpPr>
          <p:spPr bwMode="auto">
            <a:xfrm>
              <a:off x="3248025" y="2609850"/>
              <a:ext cx="52482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54" name="Line 13"/>
            <p:cNvSpPr>
              <a:spLocks noChangeShapeType="1"/>
            </p:cNvSpPr>
            <p:nvPr/>
          </p:nvSpPr>
          <p:spPr bwMode="auto">
            <a:xfrm flipV="1">
              <a:off x="3248025" y="1838325"/>
              <a:ext cx="1588" cy="771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55" name="Line 14"/>
            <p:cNvSpPr>
              <a:spLocks noChangeShapeType="1"/>
            </p:cNvSpPr>
            <p:nvPr/>
          </p:nvSpPr>
          <p:spPr bwMode="auto">
            <a:xfrm flipV="1">
              <a:off x="3248025" y="2552700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56" name="Line 15"/>
            <p:cNvSpPr>
              <a:spLocks noChangeShapeType="1"/>
            </p:cNvSpPr>
            <p:nvPr/>
          </p:nvSpPr>
          <p:spPr bwMode="auto">
            <a:xfrm>
              <a:off x="3248025" y="18383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57" name="Rectangle 16"/>
            <p:cNvSpPr>
              <a:spLocks noChangeArrowheads="1"/>
            </p:cNvSpPr>
            <p:nvPr/>
          </p:nvSpPr>
          <p:spPr bwMode="auto">
            <a:xfrm>
              <a:off x="3219450" y="2638425"/>
              <a:ext cx="12382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0</a:t>
              </a:r>
              <a:endParaRPr lang="zh-TW" altLang="zh-TW"/>
            </a:p>
          </p:txBody>
        </p:sp>
        <p:sp>
          <p:nvSpPr>
            <p:cNvPr id="29058" name="Line 17"/>
            <p:cNvSpPr>
              <a:spLocks noChangeShapeType="1"/>
            </p:cNvSpPr>
            <p:nvPr/>
          </p:nvSpPr>
          <p:spPr bwMode="auto">
            <a:xfrm flipV="1">
              <a:off x="4076700" y="2552700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59" name="Line 18"/>
            <p:cNvSpPr>
              <a:spLocks noChangeShapeType="1"/>
            </p:cNvSpPr>
            <p:nvPr/>
          </p:nvSpPr>
          <p:spPr bwMode="auto">
            <a:xfrm>
              <a:off x="4076700" y="18383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60" name="Rectangle 19"/>
            <p:cNvSpPr>
              <a:spLocks noChangeArrowheads="1"/>
            </p:cNvSpPr>
            <p:nvPr/>
          </p:nvSpPr>
          <p:spPr bwMode="auto">
            <a:xfrm>
              <a:off x="4010025" y="26384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10</a:t>
              </a:r>
              <a:endParaRPr lang="zh-TW" altLang="zh-TW"/>
            </a:p>
          </p:txBody>
        </p:sp>
        <p:sp>
          <p:nvSpPr>
            <p:cNvPr id="29061" name="Line 20"/>
            <p:cNvSpPr>
              <a:spLocks noChangeShapeType="1"/>
            </p:cNvSpPr>
            <p:nvPr/>
          </p:nvSpPr>
          <p:spPr bwMode="auto">
            <a:xfrm flipV="1">
              <a:off x="4905375" y="2552700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62" name="Line 21"/>
            <p:cNvSpPr>
              <a:spLocks noChangeShapeType="1"/>
            </p:cNvSpPr>
            <p:nvPr/>
          </p:nvSpPr>
          <p:spPr bwMode="auto">
            <a:xfrm>
              <a:off x="4905375" y="18383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63" name="Rectangle 22"/>
            <p:cNvSpPr>
              <a:spLocks noChangeArrowheads="1"/>
            </p:cNvSpPr>
            <p:nvPr/>
          </p:nvSpPr>
          <p:spPr bwMode="auto">
            <a:xfrm>
              <a:off x="4838700" y="26384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20</a:t>
              </a:r>
              <a:endParaRPr lang="zh-TW" altLang="zh-TW"/>
            </a:p>
          </p:txBody>
        </p:sp>
        <p:sp>
          <p:nvSpPr>
            <p:cNvPr id="29064" name="Line 23"/>
            <p:cNvSpPr>
              <a:spLocks noChangeShapeType="1"/>
            </p:cNvSpPr>
            <p:nvPr/>
          </p:nvSpPr>
          <p:spPr bwMode="auto">
            <a:xfrm flipV="1">
              <a:off x="5743575" y="2552700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65" name="Line 24"/>
            <p:cNvSpPr>
              <a:spLocks noChangeShapeType="1"/>
            </p:cNvSpPr>
            <p:nvPr/>
          </p:nvSpPr>
          <p:spPr bwMode="auto">
            <a:xfrm>
              <a:off x="5743575" y="18383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66" name="Rectangle 25"/>
            <p:cNvSpPr>
              <a:spLocks noChangeArrowheads="1"/>
            </p:cNvSpPr>
            <p:nvPr/>
          </p:nvSpPr>
          <p:spPr bwMode="auto">
            <a:xfrm>
              <a:off x="5676900" y="26384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30</a:t>
              </a:r>
              <a:endParaRPr lang="zh-TW" altLang="zh-TW"/>
            </a:p>
          </p:txBody>
        </p:sp>
        <p:sp>
          <p:nvSpPr>
            <p:cNvPr id="29067" name="Line 26"/>
            <p:cNvSpPr>
              <a:spLocks noChangeShapeType="1"/>
            </p:cNvSpPr>
            <p:nvPr/>
          </p:nvSpPr>
          <p:spPr bwMode="auto">
            <a:xfrm flipV="1">
              <a:off x="6572250" y="2552700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68" name="Line 27"/>
            <p:cNvSpPr>
              <a:spLocks noChangeShapeType="1"/>
            </p:cNvSpPr>
            <p:nvPr/>
          </p:nvSpPr>
          <p:spPr bwMode="auto">
            <a:xfrm>
              <a:off x="6572250" y="18383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69" name="Rectangle 28"/>
            <p:cNvSpPr>
              <a:spLocks noChangeArrowheads="1"/>
            </p:cNvSpPr>
            <p:nvPr/>
          </p:nvSpPr>
          <p:spPr bwMode="auto">
            <a:xfrm>
              <a:off x="6505575" y="26384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40</a:t>
              </a:r>
              <a:endParaRPr lang="zh-TW" altLang="zh-TW"/>
            </a:p>
          </p:txBody>
        </p:sp>
        <p:sp>
          <p:nvSpPr>
            <p:cNvPr id="29070" name="Line 29"/>
            <p:cNvSpPr>
              <a:spLocks noChangeShapeType="1"/>
            </p:cNvSpPr>
            <p:nvPr/>
          </p:nvSpPr>
          <p:spPr bwMode="auto">
            <a:xfrm flipV="1">
              <a:off x="7410450" y="2552700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71" name="Line 30"/>
            <p:cNvSpPr>
              <a:spLocks noChangeShapeType="1"/>
            </p:cNvSpPr>
            <p:nvPr/>
          </p:nvSpPr>
          <p:spPr bwMode="auto">
            <a:xfrm>
              <a:off x="7410450" y="18383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72" name="Rectangle 31"/>
            <p:cNvSpPr>
              <a:spLocks noChangeArrowheads="1"/>
            </p:cNvSpPr>
            <p:nvPr/>
          </p:nvSpPr>
          <p:spPr bwMode="auto">
            <a:xfrm>
              <a:off x="7343775" y="26384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50</a:t>
              </a:r>
              <a:endParaRPr lang="zh-TW" altLang="zh-TW"/>
            </a:p>
          </p:txBody>
        </p:sp>
        <p:sp>
          <p:nvSpPr>
            <p:cNvPr id="29073" name="Line 32"/>
            <p:cNvSpPr>
              <a:spLocks noChangeShapeType="1"/>
            </p:cNvSpPr>
            <p:nvPr/>
          </p:nvSpPr>
          <p:spPr bwMode="auto">
            <a:xfrm flipV="1">
              <a:off x="8239125" y="2552700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74" name="Line 33"/>
            <p:cNvSpPr>
              <a:spLocks noChangeShapeType="1"/>
            </p:cNvSpPr>
            <p:nvPr/>
          </p:nvSpPr>
          <p:spPr bwMode="auto">
            <a:xfrm>
              <a:off x="8239125" y="18383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75" name="Rectangle 34"/>
            <p:cNvSpPr>
              <a:spLocks noChangeArrowheads="1"/>
            </p:cNvSpPr>
            <p:nvPr/>
          </p:nvSpPr>
          <p:spPr bwMode="auto">
            <a:xfrm>
              <a:off x="8172450" y="26384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60</a:t>
              </a:r>
              <a:endParaRPr lang="zh-TW" altLang="zh-TW"/>
            </a:p>
          </p:txBody>
        </p:sp>
        <p:sp>
          <p:nvSpPr>
            <p:cNvPr id="29076" name="Line 35"/>
            <p:cNvSpPr>
              <a:spLocks noChangeShapeType="1"/>
            </p:cNvSpPr>
            <p:nvPr/>
          </p:nvSpPr>
          <p:spPr bwMode="auto">
            <a:xfrm>
              <a:off x="3248025" y="1838325"/>
              <a:ext cx="52482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77" name="Line 36"/>
            <p:cNvSpPr>
              <a:spLocks noChangeShapeType="1"/>
            </p:cNvSpPr>
            <p:nvPr/>
          </p:nvSpPr>
          <p:spPr bwMode="auto">
            <a:xfrm>
              <a:off x="3248025" y="2609850"/>
              <a:ext cx="52482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78" name="Line 37"/>
            <p:cNvSpPr>
              <a:spLocks noChangeShapeType="1"/>
            </p:cNvSpPr>
            <p:nvPr/>
          </p:nvSpPr>
          <p:spPr bwMode="auto">
            <a:xfrm flipV="1">
              <a:off x="8496300" y="1838325"/>
              <a:ext cx="1588" cy="771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79" name="Line 38"/>
            <p:cNvSpPr>
              <a:spLocks noChangeShapeType="1"/>
            </p:cNvSpPr>
            <p:nvPr/>
          </p:nvSpPr>
          <p:spPr bwMode="auto">
            <a:xfrm flipV="1">
              <a:off x="3248025" y="1838325"/>
              <a:ext cx="1588" cy="771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80" name="Oval 39"/>
            <p:cNvSpPr>
              <a:spLocks noChangeArrowheads="1"/>
            </p:cNvSpPr>
            <p:nvPr/>
          </p:nvSpPr>
          <p:spPr bwMode="auto">
            <a:xfrm>
              <a:off x="3209925" y="21812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81" name="Oval 40"/>
            <p:cNvSpPr>
              <a:spLocks noChangeArrowheads="1"/>
            </p:cNvSpPr>
            <p:nvPr/>
          </p:nvSpPr>
          <p:spPr bwMode="auto">
            <a:xfrm>
              <a:off x="3286125" y="21812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82" name="Oval 41"/>
            <p:cNvSpPr>
              <a:spLocks noChangeArrowheads="1"/>
            </p:cNvSpPr>
            <p:nvPr/>
          </p:nvSpPr>
          <p:spPr bwMode="auto">
            <a:xfrm>
              <a:off x="3371850" y="25717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83" name="Oval 42"/>
            <p:cNvSpPr>
              <a:spLocks noChangeArrowheads="1"/>
            </p:cNvSpPr>
            <p:nvPr/>
          </p:nvSpPr>
          <p:spPr bwMode="auto">
            <a:xfrm>
              <a:off x="3457575" y="21812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84" name="Line 43"/>
            <p:cNvSpPr>
              <a:spLocks noChangeShapeType="1"/>
            </p:cNvSpPr>
            <p:nvPr/>
          </p:nvSpPr>
          <p:spPr bwMode="auto">
            <a:xfrm flipV="1">
              <a:off x="3248025" y="2219325"/>
              <a:ext cx="1588" cy="3905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85" name="Line 44"/>
            <p:cNvSpPr>
              <a:spLocks noChangeShapeType="1"/>
            </p:cNvSpPr>
            <p:nvPr/>
          </p:nvSpPr>
          <p:spPr bwMode="auto">
            <a:xfrm flipV="1">
              <a:off x="3324225" y="2219325"/>
              <a:ext cx="1588" cy="3905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86" name="Oval 45"/>
            <p:cNvSpPr>
              <a:spLocks noChangeArrowheads="1"/>
            </p:cNvSpPr>
            <p:nvPr/>
          </p:nvSpPr>
          <p:spPr bwMode="auto">
            <a:xfrm>
              <a:off x="3400425" y="26003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87" name="Line 46"/>
            <p:cNvSpPr>
              <a:spLocks noChangeShapeType="1"/>
            </p:cNvSpPr>
            <p:nvPr/>
          </p:nvSpPr>
          <p:spPr bwMode="auto">
            <a:xfrm flipV="1">
              <a:off x="3495675" y="2219325"/>
              <a:ext cx="1588" cy="3905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88" name="Line 47"/>
            <p:cNvSpPr>
              <a:spLocks noChangeShapeType="1"/>
            </p:cNvSpPr>
            <p:nvPr/>
          </p:nvSpPr>
          <p:spPr bwMode="auto">
            <a:xfrm>
              <a:off x="3248025" y="2609850"/>
              <a:ext cx="52482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28680" name="文字方塊 686"/>
          <p:cNvSpPr txBox="1">
            <a:spLocks noChangeArrowheads="1"/>
          </p:cNvSpPr>
          <p:nvPr/>
        </p:nvSpPr>
        <p:spPr bwMode="auto">
          <a:xfrm>
            <a:off x="496888" y="1876425"/>
            <a:ext cx="14414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Receiver</a:t>
            </a:r>
          </a:p>
          <a:p>
            <a:r>
              <a:rPr lang="en-US" altLang="zh-TW" sz="2000" b="1" i="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3 elements</a:t>
            </a:r>
            <a:endParaRPr lang="zh-TW" altLang="en-US" sz="2000" b="1" i="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graphicFrame>
        <p:nvGraphicFramePr>
          <p:cNvPr id="29091" name="Object 2"/>
          <p:cNvGraphicFramePr>
            <a:graphicFrameLocks noChangeAspect="1"/>
          </p:cNvGraphicFramePr>
          <p:nvPr/>
        </p:nvGraphicFramePr>
        <p:xfrm>
          <a:off x="2071665" y="1928802"/>
          <a:ext cx="823912" cy="522288"/>
        </p:xfrm>
        <a:graphic>
          <a:graphicData uri="http://schemas.openxmlformats.org/presentationml/2006/ole">
            <p:oleObj spid="_x0000_s66564" name="方程式" r:id="rId3" imgW="380880" imgH="2412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標題 1"/>
          <p:cNvSpPr>
            <a:spLocks noGrp="1"/>
          </p:cNvSpPr>
          <p:nvPr>
            <p:ph type="title"/>
          </p:nvPr>
        </p:nvSpPr>
        <p:spPr>
          <a:xfrm>
            <a:off x="304800" y="157163"/>
            <a:ext cx="8610600" cy="914400"/>
          </a:xfrm>
        </p:spPr>
        <p:txBody>
          <a:bodyPr/>
          <a:lstStyle/>
          <a:p>
            <a:r>
              <a:rPr lang="en-US" altLang="zh-TW" sz="3600" smtClean="0"/>
              <a:t>Example of the minimum redundancy MIMO Radar</a:t>
            </a:r>
            <a:endParaRPr lang="zh-TW" altLang="en-US" sz="360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15B88C-6BD9-4E58-B3F9-0627C5FA6D5E}" type="slidenum">
              <a:rPr lang="en-US" altLang="ja-JP" smtClean="0"/>
              <a:pPr>
                <a:defRPr/>
              </a:pPr>
              <a:t>23</a:t>
            </a:fld>
            <a:endParaRPr lang="en-US" altLang="ja-JP"/>
          </a:p>
        </p:txBody>
      </p:sp>
      <p:sp>
        <p:nvSpPr>
          <p:cNvPr id="28676" name="頁尾版面配置區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ISCAS 2008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grpSp>
        <p:nvGrpSpPr>
          <p:cNvPr id="2" name="群組 683"/>
          <p:cNvGrpSpPr>
            <a:grpSpLocks/>
          </p:cNvGrpSpPr>
          <p:nvPr/>
        </p:nvGrpSpPr>
        <p:grpSpPr bwMode="auto">
          <a:xfrm>
            <a:off x="3929058" y="1714500"/>
            <a:ext cx="4799031" cy="952500"/>
            <a:chOff x="3209925" y="1838325"/>
            <a:chExt cx="5287963" cy="952500"/>
          </a:xfrm>
        </p:grpSpPr>
        <p:sp>
          <p:nvSpPr>
            <p:cNvPr id="29047" name="Rectangle 6"/>
            <p:cNvSpPr>
              <a:spLocks noChangeArrowheads="1"/>
            </p:cNvSpPr>
            <p:nvPr/>
          </p:nvSpPr>
          <p:spPr bwMode="auto">
            <a:xfrm>
              <a:off x="3248025" y="1838325"/>
              <a:ext cx="5248275" cy="7715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48" name="Rectangle 7"/>
            <p:cNvSpPr>
              <a:spLocks noChangeArrowheads="1"/>
            </p:cNvSpPr>
            <p:nvPr/>
          </p:nvSpPr>
          <p:spPr bwMode="auto">
            <a:xfrm>
              <a:off x="3248025" y="1838325"/>
              <a:ext cx="5248275" cy="771525"/>
            </a:xfrm>
            <a:prstGeom prst="rect">
              <a:avLst/>
            </a:prstGeom>
            <a:noFill/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49" name="Line 8"/>
            <p:cNvSpPr>
              <a:spLocks noChangeShapeType="1"/>
            </p:cNvSpPr>
            <p:nvPr/>
          </p:nvSpPr>
          <p:spPr bwMode="auto">
            <a:xfrm>
              <a:off x="3248025" y="1838325"/>
              <a:ext cx="52482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50" name="Line 9"/>
            <p:cNvSpPr>
              <a:spLocks noChangeShapeType="1"/>
            </p:cNvSpPr>
            <p:nvPr/>
          </p:nvSpPr>
          <p:spPr bwMode="auto">
            <a:xfrm>
              <a:off x="3248025" y="2609850"/>
              <a:ext cx="52482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51" name="Line 10"/>
            <p:cNvSpPr>
              <a:spLocks noChangeShapeType="1"/>
            </p:cNvSpPr>
            <p:nvPr/>
          </p:nvSpPr>
          <p:spPr bwMode="auto">
            <a:xfrm flipV="1">
              <a:off x="8496300" y="1838325"/>
              <a:ext cx="1588" cy="771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52" name="Line 11"/>
            <p:cNvSpPr>
              <a:spLocks noChangeShapeType="1"/>
            </p:cNvSpPr>
            <p:nvPr/>
          </p:nvSpPr>
          <p:spPr bwMode="auto">
            <a:xfrm flipV="1">
              <a:off x="3248025" y="1838325"/>
              <a:ext cx="1588" cy="771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53" name="Line 12"/>
            <p:cNvSpPr>
              <a:spLocks noChangeShapeType="1"/>
            </p:cNvSpPr>
            <p:nvPr/>
          </p:nvSpPr>
          <p:spPr bwMode="auto">
            <a:xfrm>
              <a:off x="3248025" y="2609850"/>
              <a:ext cx="52482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54" name="Line 13"/>
            <p:cNvSpPr>
              <a:spLocks noChangeShapeType="1"/>
            </p:cNvSpPr>
            <p:nvPr/>
          </p:nvSpPr>
          <p:spPr bwMode="auto">
            <a:xfrm flipV="1">
              <a:off x="3248025" y="1838325"/>
              <a:ext cx="1588" cy="771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55" name="Line 14"/>
            <p:cNvSpPr>
              <a:spLocks noChangeShapeType="1"/>
            </p:cNvSpPr>
            <p:nvPr/>
          </p:nvSpPr>
          <p:spPr bwMode="auto">
            <a:xfrm flipV="1">
              <a:off x="3248025" y="2552700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56" name="Line 15"/>
            <p:cNvSpPr>
              <a:spLocks noChangeShapeType="1"/>
            </p:cNvSpPr>
            <p:nvPr/>
          </p:nvSpPr>
          <p:spPr bwMode="auto">
            <a:xfrm>
              <a:off x="3248025" y="18383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57" name="Rectangle 16"/>
            <p:cNvSpPr>
              <a:spLocks noChangeArrowheads="1"/>
            </p:cNvSpPr>
            <p:nvPr/>
          </p:nvSpPr>
          <p:spPr bwMode="auto">
            <a:xfrm>
              <a:off x="3219450" y="2638425"/>
              <a:ext cx="12382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0</a:t>
              </a:r>
              <a:endParaRPr lang="zh-TW" altLang="zh-TW"/>
            </a:p>
          </p:txBody>
        </p:sp>
        <p:sp>
          <p:nvSpPr>
            <p:cNvPr id="29058" name="Line 17"/>
            <p:cNvSpPr>
              <a:spLocks noChangeShapeType="1"/>
            </p:cNvSpPr>
            <p:nvPr/>
          </p:nvSpPr>
          <p:spPr bwMode="auto">
            <a:xfrm flipV="1">
              <a:off x="4076700" y="2552700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59" name="Line 18"/>
            <p:cNvSpPr>
              <a:spLocks noChangeShapeType="1"/>
            </p:cNvSpPr>
            <p:nvPr/>
          </p:nvSpPr>
          <p:spPr bwMode="auto">
            <a:xfrm>
              <a:off x="4076700" y="18383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60" name="Rectangle 19"/>
            <p:cNvSpPr>
              <a:spLocks noChangeArrowheads="1"/>
            </p:cNvSpPr>
            <p:nvPr/>
          </p:nvSpPr>
          <p:spPr bwMode="auto">
            <a:xfrm>
              <a:off x="4010025" y="26384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10</a:t>
              </a:r>
              <a:endParaRPr lang="zh-TW" altLang="zh-TW"/>
            </a:p>
          </p:txBody>
        </p:sp>
        <p:sp>
          <p:nvSpPr>
            <p:cNvPr id="29061" name="Line 20"/>
            <p:cNvSpPr>
              <a:spLocks noChangeShapeType="1"/>
            </p:cNvSpPr>
            <p:nvPr/>
          </p:nvSpPr>
          <p:spPr bwMode="auto">
            <a:xfrm flipV="1">
              <a:off x="4905375" y="2552700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62" name="Line 21"/>
            <p:cNvSpPr>
              <a:spLocks noChangeShapeType="1"/>
            </p:cNvSpPr>
            <p:nvPr/>
          </p:nvSpPr>
          <p:spPr bwMode="auto">
            <a:xfrm>
              <a:off x="4905375" y="18383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63" name="Rectangle 22"/>
            <p:cNvSpPr>
              <a:spLocks noChangeArrowheads="1"/>
            </p:cNvSpPr>
            <p:nvPr/>
          </p:nvSpPr>
          <p:spPr bwMode="auto">
            <a:xfrm>
              <a:off x="4838700" y="26384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20</a:t>
              </a:r>
              <a:endParaRPr lang="zh-TW" altLang="zh-TW"/>
            </a:p>
          </p:txBody>
        </p:sp>
        <p:sp>
          <p:nvSpPr>
            <p:cNvPr id="29064" name="Line 23"/>
            <p:cNvSpPr>
              <a:spLocks noChangeShapeType="1"/>
            </p:cNvSpPr>
            <p:nvPr/>
          </p:nvSpPr>
          <p:spPr bwMode="auto">
            <a:xfrm flipV="1">
              <a:off x="5743575" y="2552700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65" name="Line 24"/>
            <p:cNvSpPr>
              <a:spLocks noChangeShapeType="1"/>
            </p:cNvSpPr>
            <p:nvPr/>
          </p:nvSpPr>
          <p:spPr bwMode="auto">
            <a:xfrm>
              <a:off x="5743575" y="18383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66" name="Rectangle 25"/>
            <p:cNvSpPr>
              <a:spLocks noChangeArrowheads="1"/>
            </p:cNvSpPr>
            <p:nvPr/>
          </p:nvSpPr>
          <p:spPr bwMode="auto">
            <a:xfrm>
              <a:off x="5676900" y="26384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30</a:t>
              </a:r>
              <a:endParaRPr lang="zh-TW" altLang="zh-TW"/>
            </a:p>
          </p:txBody>
        </p:sp>
        <p:sp>
          <p:nvSpPr>
            <p:cNvPr id="29067" name="Line 26"/>
            <p:cNvSpPr>
              <a:spLocks noChangeShapeType="1"/>
            </p:cNvSpPr>
            <p:nvPr/>
          </p:nvSpPr>
          <p:spPr bwMode="auto">
            <a:xfrm flipV="1">
              <a:off x="6572250" y="2552700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68" name="Line 27"/>
            <p:cNvSpPr>
              <a:spLocks noChangeShapeType="1"/>
            </p:cNvSpPr>
            <p:nvPr/>
          </p:nvSpPr>
          <p:spPr bwMode="auto">
            <a:xfrm>
              <a:off x="6572250" y="18383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69" name="Rectangle 28"/>
            <p:cNvSpPr>
              <a:spLocks noChangeArrowheads="1"/>
            </p:cNvSpPr>
            <p:nvPr/>
          </p:nvSpPr>
          <p:spPr bwMode="auto">
            <a:xfrm>
              <a:off x="6505575" y="26384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40</a:t>
              </a:r>
              <a:endParaRPr lang="zh-TW" altLang="zh-TW"/>
            </a:p>
          </p:txBody>
        </p:sp>
        <p:sp>
          <p:nvSpPr>
            <p:cNvPr id="29070" name="Line 29"/>
            <p:cNvSpPr>
              <a:spLocks noChangeShapeType="1"/>
            </p:cNvSpPr>
            <p:nvPr/>
          </p:nvSpPr>
          <p:spPr bwMode="auto">
            <a:xfrm flipV="1">
              <a:off x="7410450" y="2552700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71" name="Line 30"/>
            <p:cNvSpPr>
              <a:spLocks noChangeShapeType="1"/>
            </p:cNvSpPr>
            <p:nvPr/>
          </p:nvSpPr>
          <p:spPr bwMode="auto">
            <a:xfrm>
              <a:off x="7410450" y="18383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72" name="Rectangle 31"/>
            <p:cNvSpPr>
              <a:spLocks noChangeArrowheads="1"/>
            </p:cNvSpPr>
            <p:nvPr/>
          </p:nvSpPr>
          <p:spPr bwMode="auto">
            <a:xfrm>
              <a:off x="7343775" y="26384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50</a:t>
              </a:r>
              <a:endParaRPr lang="zh-TW" altLang="zh-TW"/>
            </a:p>
          </p:txBody>
        </p:sp>
        <p:sp>
          <p:nvSpPr>
            <p:cNvPr id="29073" name="Line 32"/>
            <p:cNvSpPr>
              <a:spLocks noChangeShapeType="1"/>
            </p:cNvSpPr>
            <p:nvPr/>
          </p:nvSpPr>
          <p:spPr bwMode="auto">
            <a:xfrm flipV="1">
              <a:off x="8239125" y="2552700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74" name="Line 33"/>
            <p:cNvSpPr>
              <a:spLocks noChangeShapeType="1"/>
            </p:cNvSpPr>
            <p:nvPr/>
          </p:nvSpPr>
          <p:spPr bwMode="auto">
            <a:xfrm>
              <a:off x="8239125" y="18383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75" name="Rectangle 34"/>
            <p:cNvSpPr>
              <a:spLocks noChangeArrowheads="1"/>
            </p:cNvSpPr>
            <p:nvPr/>
          </p:nvSpPr>
          <p:spPr bwMode="auto">
            <a:xfrm>
              <a:off x="8172450" y="26384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60</a:t>
              </a:r>
              <a:endParaRPr lang="zh-TW" altLang="zh-TW"/>
            </a:p>
          </p:txBody>
        </p:sp>
        <p:sp>
          <p:nvSpPr>
            <p:cNvPr id="29076" name="Line 35"/>
            <p:cNvSpPr>
              <a:spLocks noChangeShapeType="1"/>
            </p:cNvSpPr>
            <p:nvPr/>
          </p:nvSpPr>
          <p:spPr bwMode="auto">
            <a:xfrm>
              <a:off x="3248025" y="1838325"/>
              <a:ext cx="52482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77" name="Line 36"/>
            <p:cNvSpPr>
              <a:spLocks noChangeShapeType="1"/>
            </p:cNvSpPr>
            <p:nvPr/>
          </p:nvSpPr>
          <p:spPr bwMode="auto">
            <a:xfrm>
              <a:off x="3248025" y="2609850"/>
              <a:ext cx="52482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78" name="Line 37"/>
            <p:cNvSpPr>
              <a:spLocks noChangeShapeType="1"/>
            </p:cNvSpPr>
            <p:nvPr/>
          </p:nvSpPr>
          <p:spPr bwMode="auto">
            <a:xfrm flipV="1">
              <a:off x="8496300" y="1838325"/>
              <a:ext cx="1588" cy="771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79" name="Line 38"/>
            <p:cNvSpPr>
              <a:spLocks noChangeShapeType="1"/>
            </p:cNvSpPr>
            <p:nvPr/>
          </p:nvSpPr>
          <p:spPr bwMode="auto">
            <a:xfrm flipV="1">
              <a:off x="3248025" y="1838325"/>
              <a:ext cx="1588" cy="771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80" name="Oval 39"/>
            <p:cNvSpPr>
              <a:spLocks noChangeArrowheads="1"/>
            </p:cNvSpPr>
            <p:nvPr/>
          </p:nvSpPr>
          <p:spPr bwMode="auto">
            <a:xfrm>
              <a:off x="3209925" y="21812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81" name="Oval 40"/>
            <p:cNvSpPr>
              <a:spLocks noChangeArrowheads="1"/>
            </p:cNvSpPr>
            <p:nvPr/>
          </p:nvSpPr>
          <p:spPr bwMode="auto">
            <a:xfrm>
              <a:off x="3286125" y="21812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82" name="Oval 41"/>
            <p:cNvSpPr>
              <a:spLocks noChangeArrowheads="1"/>
            </p:cNvSpPr>
            <p:nvPr/>
          </p:nvSpPr>
          <p:spPr bwMode="auto">
            <a:xfrm>
              <a:off x="3371850" y="25717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83" name="Oval 42"/>
            <p:cNvSpPr>
              <a:spLocks noChangeArrowheads="1"/>
            </p:cNvSpPr>
            <p:nvPr/>
          </p:nvSpPr>
          <p:spPr bwMode="auto">
            <a:xfrm>
              <a:off x="3457575" y="21812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84" name="Line 43"/>
            <p:cNvSpPr>
              <a:spLocks noChangeShapeType="1"/>
            </p:cNvSpPr>
            <p:nvPr/>
          </p:nvSpPr>
          <p:spPr bwMode="auto">
            <a:xfrm flipV="1">
              <a:off x="3248025" y="2219325"/>
              <a:ext cx="1588" cy="3905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85" name="Line 44"/>
            <p:cNvSpPr>
              <a:spLocks noChangeShapeType="1"/>
            </p:cNvSpPr>
            <p:nvPr/>
          </p:nvSpPr>
          <p:spPr bwMode="auto">
            <a:xfrm flipV="1">
              <a:off x="3324225" y="2219325"/>
              <a:ext cx="1588" cy="3905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86" name="Oval 45"/>
            <p:cNvSpPr>
              <a:spLocks noChangeArrowheads="1"/>
            </p:cNvSpPr>
            <p:nvPr/>
          </p:nvSpPr>
          <p:spPr bwMode="auto">
            <a:xfrm>
              <a:off x="3400425" y="26003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87" name="Line 46"/>
            <p:cNvSpPr>
              <a:spLocks noChangeShapeType="1"/>
            </p:cNvSpPr>
            <p:nvPr/>
          </p:nvSpPr>
          <p:spPr bwMode="auto">
            <a:xfrm flipV="1">
              <a:off x="3495675" y="2219325"/>
              <a:ext cx="1588" cy="3905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88" name="Line 47"/>
            <p:cNvSpPr>
              <a:spLocks noChangeShapeType="1"/>
            </p:cNvSpPr>
            <p:nvPr/>
          </p:nvSpPr>
          <p:spPr bwMode="auto">
            <a:xfrm>
              <a:off x="3248025" y="2609850"/>
              <a:ext cx="52482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3" name="群組 689"/>
          <p:cNvGrpSpPr>
            <a:grpSpLocks/>
          </p:cNvGrpSpPr>
          <p:nvPr/>
        </p:nvGrpSpPr>
        <p:grpSpPr bwMode="auto">
          <a:xfrm>
            <a:off x="3929058" y="2781300"/>
            <a:ext cx="4799031" cy="952500"/>
            <a:chOff x="2676549" y="2905125"/>
            <a:chExt cx="5287963" cy="952500"/>
          </a:xfrm>
        </p:grpSpPr>
        <p:sp>
          <p:nvSpPr>
            <p:cNvPr id="28890" name="Rectangle 58"/>
            <p:cNvSpPr>
              <a:spLocks noChangeArrowheads="1"/>
            </p:cNvSpPr>
            <p:nvPr/>
          </p:nvSpPr>
          <p:spPr bwMode="auto">
            <a:xfrm>
              <a:off x="2686074" y="3705225"/>
              <a:ext cx="12382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0</a:t>
              </a:r>
              <a:endParaRPr lang="zh-TW" altLang="zh-TW"/>
            </a:p>
          </p:txBody>
        </p:sp>
        <p:sp>
          <p:nvSpPr>
            <p:cNvPr id="28891" name="Rectangle 61"/>
            <p:cNvSpPr>
              <a:spLocks noChangeArrowheads="1"/>
            </p:cNvSpPr>
            <p:nvPr/>
          </p:nvSpPr>
          <p:spPr bwMode="auto">
            <a:xfrm>
              <a:off x="3476649" y="37052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10</a:t>
              </a:r>
              <a:endParaRPr lang="zh-TW" altLang="zh-TW"/>
            </a:p>
          </p:txBody>
        </p:sp>
        <p:sp>
          <p:nvSpPr>
            <p:cNvPr id="28892" name="Rectangle 64"/>
            <p:cNvSpPr>
              <a:spLocks noChangeArrowheads="1"/>
            </p:cNvSpPr>
            <p:nvPr/>
          </p:nvSpPr>
          <p:spPr bwMode="auto">
            <a:xfrm>
              <a:off x="4305324" y="37052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20</a:t>
              </a:r>
              <a:endParaRPr lang="zh-TW" altLang="zh-TW"/>
            </a:p>
          </p:txBody>
        </p:sp>
        <p:sp>
          <p:nvSpPr>
            <p:cNvPr id="28893" name="Rectangle 67"/>
            <p:cNvSpPr>
              <a:spLocks noChangeArrowheads="1"/>
            </p:cNvSpPr>
            <p:nvPr/>
          </p:nvSpPr>
          <p:spPr bwMode="auto">
            <a:xfrm>
              <a:off x="5143524" y="37052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30</a:t>
              </a:r>
              <a:endParaRPr lang="zh-TW" altLang="zh-TW"/>
            </a:p>
          </p:txBody>
        </p:sp>
        <p:sp>
          <p:nvSpPr>
            <p:cNvPr id="28894" name="Rectangle 70"/>
            <p:cNvSpPr>
              <a:spLocks noChangeArrowheads="1"/>
            </p:cNvSpPr>
            <p:nvPr/>
          </p:nvSpPr>
          <p:spPr bwMode="auto">
            <a:xfrm>
              <a:off x="5972199" y="37052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40</a:t>
              </a:r>
              <a:endParaRPr lang="zh-TW" altLang="zh-TW"/>
            </a:p>
          </p:txBody>
        </p:sp>
        <p:sp>
          <p:nvSpPr>
            <p:cNvPr id="28895" name="Rectangle 73"/>
            <p:cNvSpPr>
              <a:spLocks noChangeArrowheads="1"/>
            </p:cNvSpPr>
            <p:nvPr/>
          </p:nvSpPr>
          <p:spPr bwMode="auto">
            <a:xfrm>
              <a:off x="6810399" y="37052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50</a:t>
              </a:r>
              <a:endParaRPr lang="zh-TW" altLang="zh-TW"/>
            </a:p>
          </p:txBody>
        </p:sp>
        <p:sp>
          <p:nvSpPr>
            <p:cNvPr id="28896" name="Rectangle 76"/>
            <p:cNvSpPr>
              <a:spLocks noChangeArrowheads="1"/>
            </p:cNvSpPr>
            <p:nvPr/>
          </p:nvSpPr>
          <p:spPr bwMode="auto">
            <a:xfrm>
              <a:off x="7639074" y="37052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60</a:t>
              </a:r>
              <a:endParaRPr lang="zh-TW" altLang="zh-TW"/>
            </a:p>
          </p:txBody>
        </p:sp>
        <p:grpSp>
          <p:nvGrpSpPr>
            <p:cNvPr id="5" name="群組 684"/>
            <p:cNvGrpSpPr>
              <a:grpSpLocks/>
            </p:cNvGrpSpPr>
            <p:nvPr/>
          </p:nvGrpSpPr>
          <p:grpSpPr bwMode="auto">
            <a:xfrm>
              <a:off x="2676549" y="2905125"/>
              <a:ext cx="5287963" cy="809625"/>
              <a:chOff x="3209925" y="2905125"/>
              <a:chExt cx="5287963" cy="809625"/>
            </a:xfrm>
          </p:grpSpPr>
          <p:sp>
            <p:nvSpPr>
              <p:cNvPr id="28898" name="Rectangle 48"/>
              <p:cNvSpPr>
                <a:spLocks noChangeArrowheads="1"/>
              </p:cNvSpPr>
              <p:nvPr/>
            </p:nvSpPr>
            <p:spPr bwMode="auto">
              <a:xfrm>
                <a:off x="3248025" y="2905125"/>
                <a:ext cx="5248275" cy="77152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899" name="Rectangle 49"/>
              <p:cNvSpPr>
                <a:spLocks noChangeArrowheads="1"/>
              </p:cNvSpPr>
              <p:nvPr/>
            </p:nvSpPr>
            <p:spPr bwMode="auto">
              <a:xfrm>
                <a:off x="3248025" y="2905125"/>
                <a:ext cx="5248275" cy="771525"/>
              </a:xfrm>
              <a:prstGeom prst="rect">
                <a:avLst/>
              </a:prstGeom>
              <a:noFill/>
              <a:ln w="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00" name="Line 50"/>
              <p:cNvSpPr>
                <a:spLocks noChangeShapeType="1"/>
              </p:cNvSpPr>
              <p:nvPr/>
            </p:nvSpPr>
            <p:spPr bwMode="auto">
              <a:xfrm>
                <a:off x="3248025" y="2905125"/>
                <a:ext cx="5248275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01" name="Line 51"/>
              <p:cNvSpPr>
                <a:spLocks noChangeShapeType="1"/>
              </p:cNvSpPr>
              <p:nvPr/>
            </p:nvSpPr>
            <p:spPr bwMode="auto">
              <a:xfrm>
                <a:off x="3248025" y="3676650"/>
                <a:ext cx="5248275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02" name="Line 52"/>
              <p:cNvSpPr>
                <a:spLocks noChangeShapeType="1"/>
              </p:cNvSpPr>
              <p:nvPr/>
            </p:nvSpPr>
            <p:spPr bwMode="auto">
              <a:xfrm flipV="1">
                <a:off x="8496300" y="2905125"/>
                <a:ext cx="1588" cy="7715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03" name="Line 53"/>
              <p:cNvSpPr>
                <a:spLocks noChangeShapeType="1"/>
              </p:cNvSpPr>
              <p:nvPr/>
            </p:nvSpPr>
            <p:spPr bwMode="auto">
              <a:xfrm flipV="1">
                <a:off x="3248025" y="2905125"/>
                <a:ext cx="1588" cy="7715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04" name="Line 54"/>
              <p:cNvSpPr>
                <a:spLocks noChangeShapeType="1"/>
              </p:cNvSpPr>
              <p:nvPr/>
            </p:nvSpPr>
            <p:spPr bwMode="auto">
              <a:xfrm>
                <a:off x="3248025" y="3676650"/>
                <a:ext cx="5248275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05" name="Line 55"/>
              <p:cNvSpPr>
                <a:spLocks noChangeShapeType="1"/>
              </p:cNvSpPr>
              <p:nvPr/>
            </p:nvSpPr>
            <p:spPr bwMode="auto">
              <a:xfrm flipV="1">
                <a:off x="3248025" y="2905125"/>
                <a:ext cx="1588" cy="7715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06" name="Line 56"/>
              <p:cNvSpPr>
                <a:spLocks noChangeShapeType="1"/>
              </p:cNvSpPr>
              <p:nvPr/>
            </p:nvSpPr>
            <p:spPr bwMode="auto">
              <a:xfrm flipV="1">
                <a:off x="3248025" y="3619500"/>
                <a:ext cx="1588" cy="5715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07" name="Line 57"/>
              <p:cNvSpPr>
                <a:spLocks noChangeShapeType="1"/>
              </p:cNvSpPr>
              <p:nvPr/>
            </p:nvSpPr>
            <p:spPr bwMode="auto">
              <a:xfrm>
                <a:off x="3248025" y="2905125"/>
                <a:ext cx="1588" cy="476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08" name="Line 59"/>
              <p:cNvSpPr>
                <a:spLocks noChangeShapeType="1"/>
              </p:cNvSpPr>
              <p:nvPr/>
            </p:nvSpPr>
            <p:spPr bwMode="auto">
              <a:xfrm flipV="1">
                <a:off x="4076700" y="3619500"/>
                <a:ext cx="1588" cy="5715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09" name="Line 60"/>
              <p:cNvSpPr>
                <a:spLocks noChangeShapeType="1"/>
              </p:cNvSpPr>
              <p:nvPr/>
            </p:nvSpPr>
            <p:spPr bwMode="auto">
              <a:xfrm>
                <a:off x="4076700" y="2905125"/>
                <a:ext cx="1588" cy="476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10" name="Line 62"/>
              <p:cNvSpPr>
                <a:spLocks noChangeShapeType="1"/>
              </p:cNvSpPr>
              <p:nvPr/>
            </p:nvSpPr>
            <p:spPr bwMode="auto">
              <a:xfrm flipV="1">
                <a:off x="4905375" y="3619500"/>
                <a:ext cx="1588" cy="5715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11" name="Line 63"/>
              <p:cNvSpPr>
                <a:spLocks noChangeShapeType="1"/>
              </p:cNvSpPr>
              <p:nvPr/>
            </p:nvSpPr>
            <p:spPr bwMode="auto">
              <a:xfrm>
                <a:off x="4905375" y="2905125"/>
                <a:ext cx="1588" cy="476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12" name="Line 65"/>
              <p:cNvSpPr>
                <a:spLocks noChangeShapeType="1"/>
              </p:cNvSpPr>
              <p:nvPr/>
            </p:nvSpPr>
            <p:spPr bwMode="auto">
              <a:xfrm flipV="1">
                <a:off x="5743575" y="3619500"/>
                <a:ext cx="1588" cy="5715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13" name="Line 66"/>
              <p:cNvSpPr>
                <a:spLocks noChangeShapeType="1"/>
              </p:cNvSpPr>
              <p:nvPr/>
            </p:nvSpPr>
            <p:spPr bwMode="auto">
              <a:xfrm>
                <a:off x="5743575" y="2905125"/>
                <a:ext cx="1588" cy="476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14" name="Line 68"/>
              <p:cNvSpPr>
                <a:spLocks noChangeShapeType="1"/>
              </p:cNvSpPr>
              <p:nvPr/>
            </p:nvSpPr>
            <p:spPr bwMode="auto">
              <a:xfrm flipV="1">
                <a:off x="6572250" y="3619500"/>
                <a:ext cx="1588" cy="5715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15" name="Line 69"/>
              <p:cNvSpPr>
                <a:spLocks noChangeShapeType="1"/>
              </p:cNvSpPr>
              <p:nvPr/>
            </p:nvSpPr>
            <p:spPr bwMode="auto">
              <a:xfrm>
                <a:off x="6572250" y="2905125"/>
                <a:ext cx="1588" cy="476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16" name="Line 71"/>
              <p:cNvSpPr>
                <a:spLocks noChangeShapeType="1"/>
              </p:cNvSpPr>
              <p:nvPr/>
            </p:nvSpPr>
            <p:spPr bwMode="auto">
              <a:xfrm flipV="1">
                <a:off x="7410450" y="3619500"/>
                <a:ext cx="1588" cy="5715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17" name="Line 72"/>
              <p:cNvSpPr>
                <a:spLocks noChangeShapeType="1"/>
              </p:cNvSpPr>
              <p:nvPr/>
            </p:nvSpPr>
            <p:spPr bwMode="auto">
              <a:xfrm>
                <a:off x="7410450" y="2905125"/>
                <a:ext cx="1588" cy="476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18" name="Line 74"/>
              <p:cNvSpPr>
                <a:spLocks noChangeShapeType="1"/>
              </p:cNvSpPr>
              <p:nvPr/>
            </p:nvSpPr>
            <p:spPr bwMode="auto">
              <a:xfrm flipV="1">
                <a:off x="8239125" y="3619500"/>
                <a:ext cx="1588" cy="5715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19" name="Line 75"/>
              <p:cNvSpPr>
                <a:spLocks noChangeShapeType="1"/>
              </p:cNvSpPr>
              <p:nvPr/>
            </p:nvSpPr>
            <p:spPr bwMode="auto">
              <a:xfrm>
                <a:off x="8239125" y="2905125"/>
                <a:ext cx="1588" cy="476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20" name="Line 77"/>
              <p:cNvSpPr>
                <a:spLocks noChangeShapeType="1"/>
              </p:cNvSpPr>
              <p:nvPr/>
            </p:nvSpPr>
            <p:spPr bwMode="auto">
              <a:xfrm>
                <a:off x="3248025" y="2905125"/>
                <a:ext cx="5248275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21" name="Line 78"/>
              <p:cNvSpPr>
                <a:spLocks noChangeShapeType="1"/>
              </p:cNvSpPr>
              <p:nvPr/>
            </p:nvSpPr>
            <p:spPr bwMode="auto">
              <a:xfrm>
                <a:off x="3248025" y="3676650"/>
                <a:ext cx="5248275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22" name="Line 79"/>
              <p:cNvSpPr>
                <a:spLocks noChangeShapeType="1"/>
              </p:cNvSpPr>
              <p:nvPr/>
            </p:nvSpPr>
            <p:spPr bwMode="auto">
              <a:xfrm flipV="1">
                <a:off x="8496300" y="2905125"/>
                <a:ext cx="1588" cy="7715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23" name="Line 80"/>
              <p:cNvSpPr>
                <a:spLocks noChangeShapeType="1"/>
              </p:cNvSpPr>
              <p:nvPr/>
            </p:nvSpPr>
            <p:spPr bwMode="auto">
              <a:xfrm flipV="1">
                <a:off x="3248025" y="2905125"/>
                <a:ext cx="1588" cy="7715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24" name="Oval 81"/>
              <p:cNvSpPr>
                <a:spLocks noChangeArrowheads="1"/>
              </p:cNvSpPr>
              <p:nvPr/>
            </p:nvSpPr>
            <p:spPr bwMode="auto">
              <a:xfrm>
                <a:off x="3209925" y="3248025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25" name="Oval 82"/>
              <p:cNvSpPr>
                <a:spLocks noChangeArrowheads="1"/>
              </p:cNvSpPr>
              <p:nvPr/>
            </p:nvSpPr>
            <p:spPr bwMode="auto">
              <a:xfrm>
                <a:off x="328612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26" name="Oval 83"/>
              <p:cNvSpPr>
                <a:spLocks noChangeArrowheads="1"/>
              </p:cNvSpPr>
              <p:nvPr/>
            </p:nvSpPr>
            <p:spPr bwMode="auto">
              <a:xfrm>
                <a:off x="337185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27" name="Oval 84"/>
              <p:cNvSpPr>
                <a:spLocks noChangeArrowheads="1"/>
              </p:cNvSpPr>
              <p:nvPr/>
            </p:nvSpPr>
            <p:spPr bwMode="auto">
              <a:xfrm>
                <a:off x="345757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28" name="Oval 85"/>
              <p:cNvSpPr>
                <a:spLocks noChangeArrowheads="1"/>
              </p:cNvSpPr>
              <p:nvPr/>
            </p:nvSpPr>
            <p:spPr bwMode="auto">
              <a:xfrm>
                <a:off x="353377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29" name="Oval 86"/>
              <p:cNvSpPr>
                <a:spLocks noChangeArrowheads="1"/>
              </p:cNvSpPr>
              <p:nvPr/>
            </p:nvSpPr>
            <p:spPr bwMode="auto">
              <a:xfrm>
                <a:off x="361950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30" name="Oval 87"/>
              <p:cNvSpPr>
                <a:spLocks noChangeArrowheads="1"/>
              </p:cNvSpPr>
              <p:nvPr/>
            </p:nvSpPr>
            <p:spPr bwMode="auto">
              <a:xfrm>
                <a:off x="3705225" y="3248025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31" name="Oval 88"/>
              <p:cNvSpPr>
                <a:spLocks noChangeArrowheads="1"/>
              </p:cNvSpPr>
              <p:nvPr/>
            </p:nvSpPr>
            <p:spPr bwMode="auto">
              <a:xfrm>
                <a:off x="379095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32" name="Oval 89"/>
              <p:cNvSpPr>
                <a:spLocks noChangeArrowheads="1"/>
              </p:cNvSpPr>
              <p:nvPr/>
            </p:nvSpPr>
            <p:spPr bwMode="auto">
              <a:xfrm>
                <a:off x="386715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33" name="Oval 90"/>
              <p:cNvSpPr>
                <a:spLocks noChangeArrowheads="1"/>
              </p:cNvSpPr>
              <p:nvPr/>
            </p:nvSpPr>
            <p:spPr bwMode="auto">
              <a:xfrm>
                <a:off x="395287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34" name="Oval 91"/>
              <p:cNvSpPr>
                <a:spLocks noChangeArrowheads="1"/>
              </p:cNvSpPr>
              <p:nvPr/>
            </p:nvSpPr>
            <p:spPr bwMode="auto">
              <a:xfrm>
                <a:off x="403860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35" name="Oval 92"/>
              <p:cNvSpPr>
                <a:spLocks noChangeArrowheads="1"/>
              </p:cNvSpPr>
              <p:nvPr/>
            </p:nvSpPr>
            <p:spPr bwMode="auto">
              <a:xfrm>
                <a:off x="412432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36" name="Oval 93"/>
              <p:cNvSpPr>
                <a:spLocks noChangeArrowheads="1"/>
              </p:cNvSpPr>
              <p:nvPr/>
            </p:nvSpPr>
            <p:spPr bwMode="auto">
              <a:xfrm>
                <a:off x="420052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37" name="Oval 94"/>
              <p:cNvSpPr>
                <a:spLocks noChangeArrowheads="1"/>
              </p:cNvSpPr>
              <p:nvPr/>
            </p:nvSpPr>
            <p:spPr bwMode="auto">
              <a:xfrm>
                <a:off x="4286250" y="3248025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38" name="Oval 95"/>
              <p:cNvSpPr>
                <a:spLocks noChangeArrowheads="1"/>
              </p:cNvSpPr>
              <p:nvPr/>
            </p:nvSpPr>
            <p:spPr bwMode="auto">
              <a:xfrm>
                <a:off x="437197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39" name="Oval 96"/>
              <p:cNvSpPr>
                <a:spLocks noChangeArrowheads="1"/>
              </p:cNvSpPr>
              <p:nvPr/>
            </p:nvSpPr>
            <p:spPr bwMode="auto">
              <a:xfrm>
                <a:off x="445770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40" name="Oval 97"/>
              <p:cNvSpPr>
                <a:spLocks noChangeArrowheads="1"/>
              </p:cNvSpPr>
              <p:nvPr/>
            </p:nvSpPr>
            <p:spPr bwMode="auto">
              <a:xfrm>
                <a:off x="453390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41" name="Oval 98"/>
              <p:cNvSpPr>
                <a:spLocks noChangeArrowheads="1"/>
              </p:cNvSpPr>
              <p:nvPr/>
            </p:nvSpPr>
            <p:spPr bwMode="auto">
              <a:xfrm>
                <a:off x="461962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42" name="Oval 99"/>
              <p:cNvSpPr>
                <a:spLocks noChangeArrowheads="1"/>
              </p:cNvSpPr>
              <p:nvPr/>
            </p:nvSpPr>
            <p:spPr bwMode="auto">
              <a:xfrm>
                <a:off x="470535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43" name="Oval 100"/>
              <p:cNvSpPr>
                <a:spLocks noChangeArrowheads="1"/>
              </p:cNvSpPr>
              <p:nvPr/>
            </p:nvSpPr>
            <p:spPr bwMode="auto">
              <a:xfrm>
                <a:off x="479107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44" name="Oval 101"/>
              <p:cNvSpPr>
                <a:spLocks noChangeArrowheads="1"/>
              </p:cNvSpPr>
              <p:nvPr/>
            </p:nvSpPr>
            <p:spPr bwMode="auto">
              <a:xfrm>
                <a:off x="486727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45" name="Oval 102"/>
              <p:cNvSpPr>
                <a:spLocks noChangeArrowheads="1"/>
              </p:cNvSpPr>
              <p:nvPr/>
            </p:nvSpPr>
            <p:spPr bwMode="auto">
              <a:xfrm>
                <a:off x="495300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46" name="Oval 103"/>
              <p:cNvSpPr>
                <a:spLocks noChangeArrowheads="1"/>
              </p:cNvSpPr>
              <p:nvPr/>
            </p:nvSpPr>
            <p:spPr bwMode="auto">
              <a:xfrm>
                <a:off x="503872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47" name="Oval 104"/>
              <p:cNvSpPr>
                <a:spLocks noChangeArrowheads="1"/>
              </p:cNvSpPr>
              <p:nvPr/>
            </p:nvSpPr>
            <p:spPr bwMode="auto">
              <a:xfrm>
                <a:off x="512445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48" name="Oval 105"/>
              <p:cNvSpPr>
                <a:spLocks noChangeArrowheads="1"/>
              </p:cNvSpPr>
              <p:nvPr/>
            </p:nvSpPr>
            <p:spPr bwMode="auto">
              <a:xfrm>
                <a:off x="520065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49" name="Oval 106"/>
              <p:cNvSpPr>
                <a:spLocks noChangeArrowheads="1"/>
              </p:cNvSpPr>
              <p:nvPr/>
            </p:nvSpPr>
            <p:spPr bwMode="auto">
              <a:xfrm>
                <a:off x="528637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50" name="Oval 107"/>
              <p:cNvSpPr>
                <a:spLocks noChangeArrowheads="1"/>
              </p:cNvSpPr>
              <p:nvPr/>
            </p:nvSpPr>
            <p:spPr bwMode="auto">
              <a:xfrm>
                <a:off x="537210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51" name="Oval 108"/>
              <p:cNvSpPr>
                <a:spLocks noChangeArrowheads="1"/>
              </p:cNvSpPr>
              <p:nvPr/>
            </p:nvSpPr>
            <p:spPr bwMode="auto">
              <a:xfrm>
                <a:off x="545782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52" name="Oval 109"/>
              <p:cNvSpPr>
                <a:spLocks noChangeArrowheads="1"/>
              </p:cNvSpPr>
              <p:nvPr/>
            </p:nvSpPr>
            <p:spPr bwMode="auto">
              <a:xfrm>
                <a:off x="553402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53" name="Oval 110"/>
              <p:cNvSpPr>
                <a:spLocks noChangeArrowheads="1"/>
              </p:cNvSpPr>
              <p:nvPr/>
            </p:nvSpPr>
            <p:spPr bwMode="auto">
              <a:xfrm>
                <a:off x="561975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54" name="Oval 111"/>
              <p:cNvSpPr>
                <a:spLocks noChangeArrowheads="1"/>
              </p:cNvSpPr>
              <p:nvPr/>
            </p:nvSpPr>
            <p:spPr bwMode="auto">
              <a:xfrm>
                <a:off x="570547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55" name="Oval 112"/>
              <p:cNvSpPr>
                <a:spLocks noChangeArrowheads="1"/>
              </p:cNvSpPr>
              <p:nvPr/>
            </p:nvSpPr>
            <p:spPr bwMode="auto">
              <a:xfrm>
                <a:off x="579120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56" name="Oval 113"/>
              <p:cNvSpPr>
                <a:spLocks noChangeArrowheads="1"/>
              </p:cNvSpPr>
              <p:nvPr/>
            </p:nvSpPr>
            <p:spPr bwMode="auto">
              <a:xfrm>
                <a:off x="586740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57" name="Oval 114"/>
              <p:cNvSpPr>
                <a:spLocks noChangeArrowheads="1"/>
              </p:cNvSpPr>
              <p:nvPr/>
            </p:nvSpPr>
            <p:spPr bwMode="auto">
              <a:xfrm>
                <a:off x="595312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58" name="Oval 115"/>
              <p:cNvSpPr>
                <a:spLocks noChangeArrowheads="1"/>
              </p:cNvSpPr>
              <p:nvPr/>
            </p:nvSpPr>
            <p:spPr bwMode="auto">
              <a:xfrm>
                <a:off x="603885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59" name="Oval 116"/>
              <p:cNvSpPr>
                <a:spLocks noChangeArrowheads="1"/>
              </p:cNvSpPr>
              <p:nvPr/>
            </p:nvSpPr>
            <p:spPr bwMode="auto">
              <a:xfrm>
                <a:off x="612457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60" name="Oval 117"/>
              <p:cNvSpPr>
                <a:spLocks noChangeArrowheads="1"/>
              </p:cNvSpPr>
              <p:nvPr/>
            </p:nvSpPr>
            <p:spPr bwMode="auto">
              <a:xfrm>
                <a:off x="620077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61" name="Oval 118"/>
              <p:cNvSpPr>
                <a:spLocks noChangeArrowheads="1"/>
              </p:cNvSpPr>
              <p:nvPr/>
            </p:nvSpPr>
            <p:spPr bwMode="auto">
              <a:xfrm>
                <a:off x="628650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62" name="Oval 119"/>
              <p:cNvSpPr>
                <a:spLocks noChangeArrowheads="1"/>
              </p:cNvSpPr>
              <p:nvPr/>
            </p:nvSpPr>
            <p:spPr bwMode="auto">
              <a:xfrm>
                <a:off x="637222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63" name="Oval 120"/>
              <p:cNvSpPr>
                <a:spLocks noChangeArrowheads="1"/>
              </p:cNvSpPr>
              <p:nvPr/>
            </p:nvSpPr>
            <p:spPr bwMode="auto">
              <a:xfrm>
                <a:off x="645795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64" name="Oval 121"/>
              <p:cNvSpPr>
                <a:spLocks noChangeArrowheads="1"/>
              </p:cNvSpPr>
              <p:nvPr/>
            </p:nvSpPr>
            <p:spPr bwMode="auto">
              <a:xfrm>
                <a:off x="6534150" y="3248025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65" name="Oval 122"/>
              <p:cNvSpPr>
                <a:spLocks noChangeArrowheads="1"/>
              </p:cNvSpPr>
              <p:nvPr/>
            </p:nvSpPr>
            <p:spPr bwMode="auto">
              <a:xfrm>
                <a:off x="661987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66" name="Oval 123"/>
              <p:cNvSpPr>
                <a:spLocks noChangeArrowheads="1"/>
              </p:cNvSpPr>
              <p:nvPr/>
            </p:nvSpPr>
            <p:spPr bwMode="auto">
              <a:xfrm>
                <a:off x="670560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67" name="Oval 124"/>
              <p:cNvSpPr>
                <a:spLocks noChangeArrowheads="1"/>
              </p:cNvSpPr>
              <p:nvPr/>
            </p:nvSpPr>
            <p:spPr bwMode="auto">
              <a:xfrm>
                <a:off x="679132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68" name="Oval 125"/>
              <p:cNvSpPr>
                <a:spLocks noChangeArrowheads="1"/>
              </p:cNvSpPr>
              <p:nvPr/>
            </p:nvSpPr>
            <p:spPr bwMode="auto">
              <a:xfrm>
                <a:off x="686752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69" name="Oval 126"/>
              <p:cNvSpPr>
                <a:spLocks noChangeArrowheads="1"/>
              </p:cNvSpPr>
              <p:nvPr/>
            </p:nvSpPr>
            <p:spPr bwMode="auto">
              <a:xfrm>
                <a:off x="695325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70" name="Oval 127"/>
              <p:cNvSpPr>
                <a:spLocks noChangeArrowheads="1"/>
              </p:cNvSpPr>
              <p:nvPr/>
            </p:nvSpPr>
            <p:spPr bwMode="auto">
              <a:xfrm>
                <a:off x="703897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71" name="Oval 128"/>
              <p:cNvSpPr>
                <a:spLocks noChangeArrowheads="1"/>
              </p:cNvSpPr>
              <p:nvPr/>
            </p:nvSpPr>
            <p:spPr bwMode="auto">
              <a:xfrm>
                <a:off x="712470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72" name="Oval 129"/>
              <p:cNvSpPr>
                <a:spLocks noChangeArrowheads="1"/>
              </p:cNvSpPr>
              <p:nvPr/>
            </p:nvSpPr>
            <p:spPr bwMode="auto">
              <a:xfrm>
                <a:off x="720090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73" name="Oval 130"/>
              <p:cNvSpPr>
                <a:spLocks noChangeArrowheads="1"/>
              </p:cNvSpPr>
              <p:nvPr/>
            </p:nvSpPr>
            <p:spPr bwMode="auto">
              <a:xfrm>
                <a:off x="728662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74" name="Oval 131"/>
              <p:cNvSpPr>
                <a:spLocks noChangeArrowheads="1"/>
              </p:cNvSpPr>
              <p:nvPr/>
            </p:nvSpPr>
            <p:spPr bwMode="auto">
              <a:xfrm>
                <a:off x="737235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75" name="Oval 132"/>
              <p:cNvSpPr>
                <a:spLocks noChangeArrowheads="1"/>
              </p:cNvSpPr>
              <p:nvPr/>
            </p:nvSpPr>
            <p:spPr bwMode="auto">
              <a:xfrm>
                <a:off x="745807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76" name="Oval 133"/>
              <p:cNvSpPr>
                <a:spLocks noChangeArrowheads="1"/>
              </p:cNvSpPr>
              <p:nvPr/>
            </p:nvSpPr>
            <p:spPr bwMode="auto">
              <a:xfrm>
                <a:off x="753427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77" name="Oval 134"/>
              <p:cNvSpPr>
                <a:spLocks noChangeArrowheads="1"/>
              </p:cNvSpPr>
              <p:nvPr/>
            </p:nvSpPr>
            <p:spPr bwMode="auto">
              <a:xfrm>
                <a:off x="762000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78" name="Oval 135"/>
              <p:cNvSpPr>
                <a:spLocks noChangeArrowheads="1"/>
              </p:cNvSpPr>
              <p:nvPr/>
            </p:nvSpPr>
            <p:spPr bwMode="auto">
              <a:xfrm>
                <a:off x="770572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79" name="Oval 136"/>
              <p:cNvSpPr>
                <a:spLocks noChangeArrowheads="1"/>
              </p:cNvSpPr>
              <p:nvPr/>
            </p:nvSpPr>
            <p:spPr bwMode="auto">
              <a:xfrm>
                <a:off x="779145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80" name="Oval 137"/>
              <p:cNvSpPr>
                <a:spLocks noChangeArrowheads="1"/>
              </p:cNvSpPr>
              <p:nvPr/>
            </p:nvSpPr>
            <p:spPr bwMode="auto">
              <a:xfrm>
                <a:off x="786765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81" name="Oval 138"/>
              <p:cNvSpPr>
                <a:spLocks noChangeArrowheads="1"/>
              </p:cNvSpPr>
              <p:nvPr/>
            </p:nvSpPr>
            <p:spPr bwMode="auto">
              <a:xfrm>
                <a:off x="795337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82" name="Oval 139"/>
              <p:cNvSpPr>
                <a:spLocks noChangeArrowheads="1"/>
              </p:cNvSpPr>
              <p:nvPr/>
            </p:nvSpPr>
            <p:spPr bwMode="auto">
              <a:xfrm>
                <a:off x="803910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83" name="Oval 140"/>
              <p:cNvSpPr>
                <a:spLocks noChangeArrowheads="1"/>
              </p:cNvSpPr>
              <p:nvPr/>
            </p:nvSpPr>
            <p:spPr bwMode="auto">
              <a:xfrm>
                <a:off x="812482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84" name="Oval 141"/>
              <p:cNvSpPr>
                <a:spLocks noChangeArrowheads="1"/>
              </p:cNvSpPr>
              <p:nvPr/>
            </p:nvSpPr>
            <p:spPr bwMode="auto">
              <a:xfrm>
                <a:off x="8201025" y="3248025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85" name="Line 142"/>
              <p:cNvSpPr>
                <a:spLocks noChangeShapeType="1"/>
              </p:cNvSpPr>
              <p:nvPr/>
            </p:nvSpPr>
            <p:spPr bwMode="auto">
              <a:xfrm flipV="1">
                <a:off x="3248025" y="3286125"/>
                <a:ext cx="1588" cy="390525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86" name="Oval 143"/>
              <p:cNvSpPr>
                <a:spLocks noChangeArrowheads="1"/>
              </p:cNvSpPr>
              <p:nvPr/>
            </p:nvSpPr>
            <p:spPr bwMode="auto">
              <a:xfrm>
                <a:off x="331470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87" name="Oval 144"/>
              <p:cNvSpPr>
                <a:spLocks noChangeArrowheads="1"/>
              </p:cNvSpPr>
              <p:nvPr/>
            </p:nvSpPr>
            <p:spPr bwMode="auto">
              <a:xfrm>
                <a:off x="340042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88" name="Oval 145"/>
              <p:cNvSpPr>
                <a:spLocks noChangeArrowheads="1"/>
              </p:cNvSpPr>
              <p:nvPr/>
            </p:nvSpPr>
            <p:spPr bwMode="auto">
              <a:xfrm>
                <a:off x="348615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89" name="Oval 146"/>
              <p:cNvSpPr>
                <a:spLocks noChangeArrowheads="1"/>
              </p:cNvSpPr>
              <p:nvPr/>
            </p:nvSpPr>
            <p:spPr bwMode="auto">
              <a:xfrm>
                <a:off x="356235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90" name="Oval 147"/>
              <p:cNvSpPr>
                <a:spLocks noChangeArrowheads="1"/>
              </p:cNvSpPr>
              <p:nvPr/>
            </p:nvSpPr>
            <p:spPr bwMode="auto">
              <a:xfrm>
                <a:off x="364807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91" name="Line 148"/>
              <p:cNvSpPr>
                <a:spLocks noChangeShapeType="1"/>
              </p:cNvSpPr>
              <p:nvPr/>
            </p:nvSpPr>
            <p:spPr bwMode="auto">
              <a:xfrm flipV="1">
                <a:off x="3743325" y="3286125"/>
                <a:ext cx="1588" cy="390525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92" name="Oval 149"/>
              <p:cNvSpPr>
                <a:spLocks noChangeArrowheads="1"/>
              </p:cNvSpPr>
              <p:nvPr/>
            </p:nvSpPr>
            <p:spPr bwMode="auto">
              <a:xfrm>
                <a:off x="381952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93" name="Oval 150"/>
              <p:cNvSpPr>
                <a:spLocks noChangeArrowheads="1"/>
              </p:cNvSpPr>
              <p:nvPr/>
            </p:nvSpPr>
            <p:spPr bwMode="auto">
              <a:xfrm>
                <a:off x="389572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94" name="Oval 151"/>
              <p:cNvSpPr>
                <a:spLocks noChangeArrowheads="1"/>
              </p:cNvSpPr>
              <p:nvPr/>
            </p:nvSpPr>
            <p:spPr bwMode="auto">
              <a:xfrm>
                <a:off x="398145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95" name="Oval 152"/>
              <p:cNvSpPr>
                <a:spLocks noChangeArrowheads="1"/>
              </p:cNvSpPr>
              <p:nvPr/>
            </p:nvSpPr>
            <p:spPr bwMode="auto">
              <a:xfrm>
                <a:off x="406717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96" name="Oval 153"/>
              <p:cNvSpPr>
                <a:spLocks noChangeArrowheads="1"/>
              </p:cNvSpPr>
              <p:nvPr/>
            </p:nvSpPr>
            <p:spPr bwMode="auto">
              <a:xfrm>
                <a:off x="415290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97" name="Oval 154"/>
              <p:cNvSpPr>
                <a:spLocks noChangeArrowheads="1"/>
              </p:cNvSpPr>
              <p:nvPr/>
            </p:nvSpPr>
            <p:spPr bwMode="auto">
              <a:xfrm>
                <a:off x="422910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98" name="Line 155"/>
              <p:cNvSpPr>
                <a:spLocks noChangeShapeType="1"/>
              </p:cNvSpPr>
              <p:nvPr/>
            </p:nvSpPr>
            <p:spPr bwMode="auto">
              <a:xfrm flipV="1">
                <a:off x="4324350" y="3286125"/>
                <a:ext cx="1588" cy="390525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99" name="Oval 156"/>
              <p:cNvSpPr>
                <a:spLocks noChangeArrowheads="1"/>
              </p:cNvSpPr>
              <p:nvPr/>
            </p:nvSpPr>
            <p:spPr bwMode="auto">
              <a:xfrm>
                <a:off x="440055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00" name="Oval 157"/>
              <p:cNvSpPr>
                <a:spLocks noChangeArrowheads="1"/>
              </p:cNvSpPr>
              <p:nvPr/>
            </p:nvSpPr>
            <p:spPr bwMode="auto">
              <a:xfrm>
                <a:off x="448627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01" name="Oval 158"/>
              <p:cNvSpPr>
                <a:spLocks noChangeArrowheads="1"/>
              </p:cNvSpPr>
              <p:nvPr/>
            </p:nvSpPr>
            <p:spPr bwMode="auto">
              <a:xfrm>
                <a:off x="456247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02" name="Oval 159"/>
              <p:cNvSpPr>
                <a:spLocks noChangeArrowheads="1"/>
              </p:cNvSpPr>
              <p:nvPr/>
            </p:nvSpPr>
            <p:spPr bwMode="auto">
              <a:xfrm>
                <a:off x="464820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03" name="Oval 160"/>
              <p:cNvSpPr>
                <a:spLocks noChangeArrowheads="1"/>
              </p:cNvSpPr>
              <p:nvPr/>
            </p:nvSpPr>
            <p:spPr bwMode="auto">
              <a:xfrm>
                <a:off x="473392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04" name="Oval 161"/>
              <p:cNvSpPr>
                <a:spLocks noChangeArrowheads="1"/>
              </p:cNvSpPr>
              <p:nvPr/>
            </p:nvSpPr>
            <p:spPr bwMode="auto">
              <a:xfrm>
                <a:off x="481965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05" name="Oval 162"/>
              <p:cNvSpPr>
                <a:spLocks noChangeArrowheads="1"/>
              </p:cNvSpPr>
              <p:nvPr/>
            </p:nvSpPr>
            <p:spPr bwMode="auto">
              <a:xfrm>
                <a:off x="489585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06" name="Oval 163"/>
              <p:cNvSpPr>
                <a:spLocks noChangeArrowheads="1"/>
              </p:cNvSpPr>
              <p:nvPr/>
            </p:nvSpPr>
            <p:spPr bwMode="auto">
              <a:xfrm>
                <a:off x="498157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07" name="Oval 164"/>
              <p:cNvSpPr>
                <a:spLocks noChangeArrowheads="1"/>
              </p:cNvSpPr>
              <p:nvPr/>
            </p:nvSpPr>
            <p:spPr bwMode="auto">
              <a:xfrm>
                <a:off x="506730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08" name="Oval 165"/>
              <p:cNvSpPr>
                <a:spLocks noChangeArrowheads="1"/>
              </p:cNvSpPr>
              <p:nvPr/>
            </p:nvSpPr>
            <p:spPr bwMode="auto">
              <a:xfrm>
                <a:off x="515302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09" name="Oval 166"/>
              <p:cNvSpPr>
                <a:spLocks noChangeArrowheads="1"/>
              </p:cNvSpPr>
              <p:nvPr/>
            </p:nvSpPr>
            <p:spPr bwMode="auto">
              <a:xfrm>
                <a:off x="522922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10" name="Oval 167"/>
              <p:cNvSpPr>
                <a:spLocks noChangeArrowheads="1"/>
              </p:cNvSpPr>
              <p:nvPr/>
            </p:nvSpPr>
            <p:spPr bwMode="auto">
              <a:xfrm>
                <a:off x="531495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11" name="Oval 168"/>
              <p:cNvSpPr>
                <a:spLocks noChangeArrowheads="1"/>
              </p:cNvSpPr>
              <p:nvPr/>
            </p:nvSpPr>
            <p:spPr bwMode="auto">
              <a:xfrm>
                <a:off x="540067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12" name="Oval 169"/>
              <p:cNvSpPr>
                <a:spLocks noChangeArrowheads="1"/>
              </p:cNvSpPr>
              <p:nvPr/>
            </p:nvSpPr>
            <p:spPr bwMode="auto">
              <a:xfrm>
                <a:off x="548640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13" name="Oval 170"/>
              <p:cNvSpPr>
                <a:spLocks noChangeArrowheads="1"/>
              </p:cNvSpPr>
              <p:nvPr/>
            </p:nvSpPr>
            <p:spPr bwMode="auto">
              <a:xfrm>
                <a:off x="556260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14" name="Oval 171"/>
              <p:cNvSpPr>
                <a:spLocks noChangeArrowheads="1"/>
              </p:cNvSpPr>
              <p:nvPr/>
            </p:nvSpPr>
            <p:spPr bwMode="auto">
              <a:xfrm>
                <a:off x="564832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15" name="Oval 172"/>
              <p:cNvSpPr>
                <a:spLocks noChangeArrowheads="1"/>
              </p:cNvSpPr>
              <p:nvPr/>
            </p:nvSpPr>
            <p:spPr bwMode="auto">
              <a:xfrm>
                <a:off x="573405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16" name="Oval 173"/>
              <p:cNvSpPr>
                <a:spLocks noChangeArrowheads="1"/>
              </p:cNvSpPr>
              <p:nvPr/>
            </p:nvSpPr>
            <p:spPr bwMode="auto">
              <a:xfrm>
                <a:off x="581977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17" name="Oval 174"/>
              <p:cNvSpPr>
                <a:spLocks noChangeArrowheads="1"/>
              </p:cNvSpPr>
              <p:nvPr/>
            </p:nvSpPr>
            <p:spPr bwMode="auto">
              <a:xfrm>
                <a:off x="589597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18" name="Oval 175"/>
              <p:cNvSpPr>
                <a:spLocks noChangeArrowheads="1"/>
              </p:cNvSpPr>
              <p:nvPr/>
            </p:nvSpPr>
            <p:spPr bwMode="auto">
              <a:xfrm>
                <a:off x="598170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19" name="Oval 176"/>
              <p:cNvSpPr>
                <a:spLocks noChangeArrowheads="1"/>
              </p:cNvSpPr>
              <p:nvPr/>
            </p:nvSpPr>
            <p:spPr bwMode="auto">
              <a:xfrm>
                <a:off x="606742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20" name="Oval 177"/>
              <p:cNvSpPr>
                <a:spLocks noChangeArrowheads="1"/>
              </p:cNvSpPr>
              <p:nvPr/>
            </p:nvSpPr>
            <p:spPr bwMode="auto">
              <a:xfrm>
                <a:off x="615315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21" name="Oval 178"/>
              <p:cNvSpPr>
                <a:spLocks noChangeArrowheads="1"/>
              </p:cNvSpPr>
              <p:nvPr/>
            </p:nvSpPr>
            <p:spPr bwMode="auto">
              <a:xfrm>
                <a:off x="622935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22" name="Oval 179"/>
              <p:cNvSpPr>
                <a:spLocks noChangeArrowheads="1"/>
              </p:cNvSpPr>
              <p:nvPr/>
            </p:nvSpPr>
            <p:spPr bwMode="auto">
              <a:xfrm>
                <a:off x="631507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23" name="Oval 180"/>
              <p:cNvSpPr>
                <a:spLocks noChangeArrowheads="1"/>
              </p:cNvSpPr>
              <p:nvPr/>
            </p:nvSpPr>
            <p:spPr bwMode="auto">
              <a:xfrm>
                <a:off x="640080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24" name="Oval 181"/>
              <p:cNvSpPr>
                <a:spLocks noChangeArrowheads="1"/>
              </p:cNvSpPr>
              <p:nvPr/>
            </p:nvSpPr>
            <p:spPr bwMode="auto">
              <a:xfrm>
                <a:off x="648652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25" name="Line 182"/>
              <p:cNvSpPr>
                <a:spLocks noChangeShapeType="1"/>
              </p:cNvSpPr>
              <p:nvPr/>
            </p:nvSpPr>
            <p:spPr bwMode="auto">
              <a:xfrm flipV="1">
                <a:off x="6572250" y="3286125"/>
                <a:ext cx="1588" cy="390525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26" name="Oval 183"/>
              <p:cNvSpPr>
                <a:spLocks noChangeArrowheads="1"/>
              </p:cNvSpPr>
              <p:nvPr/>
            </p:nvSpPr>
            <p:spPr bwMode="auto">
              <a:xfrm>
                <a:off x="664845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27" name="Oval 184"/>
              <p:cNvSpPr>
                <a:spLocks noChangeArrowheads="1"/>
              </p:cNvSpPr>
              <p:nvPr/>
            </p:nvSpPr>
            <p:spPr bwMode="auto">
              <a:xfrm>
                <a:off x="673417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28" name="Oval 185"/>
              <p:cNvSpPr>
                <a:spLocks noChangeArrowheads="1"/>
              </p:cNvSpPr>
              <p:nvPr/>
            </p:nvSpPr>
            <p:spPr bwMode="auto">
              <a:xfrm>
                <a:off x="681990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29" name="Oval 186"/>
              <p:cNvSpPr>
                <a:spLocks noChangeArrowheads="1"/>
              </p:cNvSpPr>
              <p:nvPr/>
            </p:nvSpPr>
            <p:spPr bwMode="auto">
              <a:xfrm>
                <a:off x="689610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30" name="Oval 187"/>
              <p:cNvSpPr>
                <a:spLocks noChangeArrowheads="1"/>
              </p:cNvSpPr>
              <p:nvPr/>
            </p:nvSpPr>
            <p:spPr bwMode="auto">
              <a:xfrm>
                <a:off x="698182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31" name="Oval 188"/>
              <p:cNvSpPr>
                <a:spLocks noChangeArrowheads="1"/>
              </p:cNvSpPr>
              <p:nvPr/>
            </p:nvSpPr>
            <p:spPr bwMode="auto">
              <a:xfrm>
                <a:off x="706755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32" name="Oval 189"/>
              <p:cNvSpPr>
                <a:spLocks noChangeArrowheads="1"/>
              </p:cNvSpPr>
              <p:nvPr/>
            </p:nvSpPr>
            <p:spPr bwMode="auto">
              <a:xfrm>
                <a:off x="715327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33" name="Oval 190"/>
              <p:cNvSpPr>
                <a:spLocks noChangeArrowheads="1"/>
              </p:cNvSpPr>
              <p:nvPr/>
            </p:nvSpPr>
            <p:spPr bwMode="auto">
              <a:xfrm>
                <a:off x="722947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34" name="Oval 191"/>
              <p:cNvSpPr>
                <a:spLocks noChangeArrowheads="1"/>
              </p:cNvSpPr>
              <p:nvPr/>
            </p:nvSpPr>
            <p:spPr bwMode="auto">
              <a:xfrm>
                <a:off x="731520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35" name="Oval 192"/>
              <p:cNvSpPr>
                <a:spLocks noChangeArrowheads="1"/>
              </p:cNvSpPr>
              <p:nvPr/>
            </p:nvSpPr>
            <p:spPr bwMode="auto">
              <a:xfrm>
                <a:off x="740092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36" name="Oval 193"/>
              <p:cNvSpPr>
                <a:spLocks noChangeArrowheads="1"/>
              </p:cNvSpPr>
              <p:nvPr/>
            </p:nvSpPr>
            <p:spPr bwMode="auto">
              <a:xfrm>
                <a:off x="748665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37" name="Oval 194"/>
              <p:cNvSpPr>
                <a:spLocks noChangeArrowheads="1"/>
              </p:cNvSpPr>
              <p:nvPr/>
            </p:nvSpPr>
            <p:spPr bwMode="auto">
              <a:xfrm>
                <a:off x="756285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38" name="Oval 195"/>
              <p:cNvSpPr>
                <a:spLocks noChangeArrowheads="1"/>
              </p:cNvSpPr>
              <p:nvPr/>
            </p:nvSpPr>
            <p:spPr bwMode="auto">
              <a:xfrm>
                <a:off x="764857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39" name="Oval 196"/>
              <p:cNvSpPr>
                <a:spLocks noChangeArrowheads="1"/>
              </p:cNvSpPr>
              <p:nvPr/>
            </p:nvSpPr>
            <p:spPr bwMode="auto">
              <a:xfrm>
                <a:off x="773430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40" name="Oval 197"/>
              <p:cNvSpPr>
                <a:spLocks noChangeArrowheads="1"/>
              </p:cNvSpPr>
              <p:nvPr/>
            </p:nvSpPr>
            <p:spPr bwMode="auto">
              <a:xfrm>
                <a:off x="782002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41" name="Oval 198"/>
              <p:cNvSpPr>
                <a:spLocks noChangeArrowheads="1"/>
              </p:cNvSpPr>
              <p:nvPr/>
            </p:nvSpPr>
            <p:spPr bwMode="auto">
              <a:xfrm>
                <a:off x="789622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42" name="Oval 199"/>
              <p:cNvSpPr>
                <a:spLocks noChangeArrowheads="1"/>
              </p:cNvSpPr>
              <p:nvPr/>
            </p:nvSpPr>
            <p:spPr bwMode="auto">
              <a:xfrm>
                <a:off x="798195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43" name="Oval 200"/>
              <p:cNvSpPr>
                <a:spLocks noChangeArrowheads="1"/>
              </p:cNvSpPr>
              <p:nvPr/>
            </p:nvSpPr>
            <p:spPr bwMode="auto">
              <a:xfrm>
                <a:off x="806767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44" name="Oval 201"/>
              <p:cNvSpPr>
                <a:spLocks noChangeArrowheads="1"/>
              </p:cNvSpPr>
              <p:nvPr/>
            </p:nvSpPr>
            <p:spPr bwMode="auto">
              <a:xfrm>
                <a:off x="815340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45" name="Line 202"/>
              <p:cNvSpPr>
                <a:spLocks noChangeShapeType="1"/>
              </p:cNvSpPr>
              <p:nvPr/>
            </p:nvSpPr>
            <p:spPr bwMode="auto">
              <a:xfrm flipV="1">
                <a:off x="8239125" y="3286125"/>
                <a:ext cx="1588" cy="390525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46" name="Line 203"/>
              <p:cNvSpPr>
                <a:spLocks noChangeShapeType="1"/>
              </p:cNvSpPr>
              <p:nvPr/>
            </p:nvSpPr>
            <p:spPr bwMode="auto">
              <a:xfrm>
                <a:off x="3248025" y="3676650"/>
                <a:ext cx="5248275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</p:grpSp>
      <p:sp>
        <p:nvSpPr>
          <p:cNvPr id="28680" name="文字方塊 686"/>
          <p:cNvSpPr txBox="1">
            <a:spLocks noChangeArrowheads="1"/>
          </p:cNvSpPr>
          <p:nvPr/>
        </p:nvSpPr>
        <p:spPr bwMode="auto">
          <a:xfrm>
            <a:off x="496888" y="1876425"/>
            <a:ext cx="14414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Receiver</a:t>
            </a:r>
          </a:p>
          <a:p>
            <a:r>
              <a:rPr lang="en-US" altLang="zh-TW" sz="2000" b="1" i="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3 elements</a:t>
            </a:r>
            <a:endParaRPr lang="zh-TW" altLang="en-US" sz="2000" b="1" i="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688" name="文字方塊 687"/>
          <p:cNvSpPr txBox="1">
            <a:spLocks noChangeArrowheads="1"/>
          </p:cNvSpPr>
          <p:nvPr/>
        </p:nvSpPr>
        <p:spPr bwMode="auto">
          <a:xfrm>
            <a:off x="496888" y="2976563"/>
            <a:ext cx="148309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Transmitter</a:t>
            </a:r>
          </a:p>
          <a:p>
            <a:r>
              <a:rPr lang="en-US" altLang="zh-TW" sz="2000" b="1" i="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5 elements</a:t>
            </a:r>
            <a:endParaRPr lang="zh-TW" altLang="en-US" sz="2000" b="1" i="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graphicFrame>
        <p:nvGraphicFramePr>
          <p:cNvPr id="29090" name="Object 2"/>
          <p:cNvGraphicFramePr>
            <a:graphicFrameLocks noChangeAspect="1"/>
          </p:cNvGraphicFramePr>
          <p:nvPr/>
        </p:nvGraphicFramePr>
        <p:xfrm>
          <a:off x="2087540" y="3000365"/>
          <a:ext cx="879475" cy="522287"/>
        </p:xfrm>
        <a:graphic>
          <a:graphicData uri="http://schemas.openxmlformats.org/presentationml/2006/ole">
            <p:oleObj spid="_x0000_s67587" name="方程式" r:id="rId3" imgW="406080" imgH="241200" progId="Equation.3">
              <p:embed/>
            </p:oleObj>
          </a:graphicData>
        </a:graphic>
      </p:graphicFrame>
      <p:graphicFrame>
        <p:nvGraphicFramePr>
          <p:cNvPr id="29091" name="Object 2"/>
          <p:cNvGraphicFramePr>
            <a:graphicFrameLocks noChangeAspect="1"/>
          </p:cNvGraphicFramePr>
          <p:nvPr/>
        </p:nvGraphicFramePr>
        <p:xfrm>
          <a:off x="2071665" y="1928802"/>
          <a:ext cx="823912" cy="522288"/>
        </p:xfrm>
        <a:graphic>
          <a:graphicData uri="http://schemas.openxmlformats.org/presentationml/2006/ole">
            <p:oleObj spid="_x0000_s67588" name="方程式" r:id="rId4" imgW="380880" imgH="2412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標題 1"/>
          <p:cNvSpPr>
            <a:spLocks noGrp="1"/>
          </p:cNvSpPr>
          <p:nvPr>
            <p:ph type="title"/>
          </p:nvPr>
        </p:nvSpPr>
        <p:spPr>
          <a:xfrm>
            <a:off x="304800" y="157163"/>
            <a:ext cx="8610600" cy="914400"/>
          </a:xfrm>
        </p:spPr>
        <p:txBody>
          <a:bodyPr/>
          <a:lstStyle/>
          <a:p>
            <a:r>
              <a:rPr lang="en-US" altLang="zh-TW" sz="3600" smtClean="0"/>
              <a:t>Example of the minimum redundancy MIMO Radar</a:t>
            </a:r>
            <a:endParaRPr lang="zh-TW" altLang="en-US" sz="360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15B88C-6BD9-4E58-B3F9-0627C5FA6D5E}" type="slidenum">
              <a:rPr lang="en-US" altLang="ja-JP" smtClean="0"/>
              <a:pPr>
                <a:defRPr/>
              </a:pPr>
              <a:t>24</a:t>
            </a:fld>
            <a:endParaRPr lang="en-US" altLang="ja-JP"/>
          </a:p>
        </p:txBody>
      </p:sp>
      <p:sp>
        <p:nvSpPr>
          <p:cNvPr id="28676" name="頁尾版面配置區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ISCAS 2008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grpSp>
        <p:nvGrpSpPr>
          <p:cNvPr id="2" name="群組 683"/>
          <p:cNvGrpSpPr>
            <a:grpSpLocks/>
          </p:cNvGrpSpPr>
          <p:nvPr/>
        </p:nvGrpSpPr>
        <p:grpSpPr bwMode="auto">
          <a:xfrm>
            <a:off x="3929058" y="1714500"/>
            <a:ext cx="4799031" cy="952500"/>
            <a:chOff x="3209925" y="1838325"/>
            <a:chExt cx="5287963" cy="952500"/>
          </a:xfrm>
        </p:grpSpPr>
        <p:sp>
          <p:nvSpPr>
            <p:cNvPr id="29047" name="Rectangle 6"/>
            <p:cNvSpPr>
              <a:spLocks noChangeArrowheads="1"/>
            </p:cNvSpPr>
            <p:nvPr/>
          </p:nvSpPr>
          <p:spPr bwMode="auto">
            <a:xfrm>
              <a:off x="3248025" y="1838325"/>
              <a:ext cx="5248275" cy="7715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48" name="Rectangle 7"/>
            <p:cNvSpPr>
              <a:spLocks noChangeArrowheads="1"/>
            </p:cNvSpPr>
            <p:nvPr/>
          </p:nvSpPr>
          <p:spPr bwMode="auto">
            <a:xfrm>
              <a:off x="3248025" y="1838325"/>
              <a:ext cx="5248275" cy="771525"/>
            </a:xfrm>
            <a:prstGeom prst="rect">
              <a:avLst/>
            </a:prstGeom>
            <a:noFill/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49" name="Line 8"/>
            <p:cNvSpPr>
              <a:spLocks noChangeShapeType="1"/>
            </p:cNvSpPr>
            <p:nvPr/>
          </p:nvSpPr>
          <p:spPr bwMode="auto">
            <a:xfrm>
              <a:off x="3248025" y="1838325"/>
              <a:ext cx="52482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50" name="Line 9"/>
            <p:cNvSpPr>
              <a:spLocks noChangeShapeType="1"/>
            </p:cNvSpPr>
            <p:nvPr/>
          </p:nvSpPr>
          <p:spPr bwMode="auto">
            <a:xfrm>
              <a:off x="3248025" y="2609850"/>
              <a:ext cx="52482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51" name="Line 10"/>
            <p:cNvSpPr>
              <a:spLocks noChangeShapeType="1"/>
            </p:cNvSpPr>
            <p:nvPr/>
          </p:nvSpPr>
          <p:spPr bwMode="auto">
            <a:xfrm flipV="1">
              <a:off x="8496300" y="1838325"/>
              <a:ext cx="1588" cy="771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52" name="Line 11"/>
            <p:cNvSpPr>
              <a:spLocks noChangeShapeType="1"/>
            </p:cNvSpPr>
            <p:nvPr/>
          </p:nvSpPr>
          <p:spPr bwMode="auto">
            <a:xfrm flipV="1">
              <a:off x="3248025" y="1838325"/>
              <a:ext cx="1588" cy="771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53" name="Line 12"/>
            <p:cNvSpPr>
              <a:spLocks noChangeShapeType="1"/>
            </p:cNvSpPr>
            <p:nvPr/>
          </p:nvSpPr>
          <p:spPr bwMode="auto">
            <a:xfrm>
              <a:off x="3248025" y="2609850"/>
              <a:ext cx="52482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54" name="Line 13"/>
            <p:cNvSpPr>
              <a:spLocks noChangeShapeType="1"/>
            </p:cNvSpPr>
            <p:nvPr/>
          </p:nvSpPr>
          <p:spPr bwMode="auto">
            <a:xfrm flipV="1">
              <a:off x="3248025" y="1838325"/>
              <a:ext cx="1588" cy="771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55" name="Line 14"/>
            <p:cNvSpPr>
              <a:spLocks noChangeShapeType="1"/>
            </p:cNvSpPr>
            <p:nvPr/>
          </p:nvSpPr>
          <p:spPr bwMode="auto">
            <a:xfrm flipV="1">
              <a:off x="3248025" y="2552700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56" name="Line 15"/>
            <p:cNvSpPr>
              <a:spLocks noChangeShapeType="1"/>
            </p:cNvSpPr>
            <p:nvPr/>
          </p:nvSpPr>
          <p:spPr bwMode="auto">
            <a:xfrm>
              <a:off x="3248025" y="18383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57" name="Rectangle 16"/>
            <p:cNvSpPr>
              <a:spLocks noChangeArrowheads="1"/>
            </p:cNvSpPr>
            <p:nvPr/>
          </p:nvSpPr>
          <p:spPr bwMode="auto">
            <a:xfrm>
              <a:off x="3219450" y="2638425"/>
              <a:ext cx="12382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0</a:t>
              </a:r>
              <a:endParaRPr lang="zh-TW" altLang="zh-TW"/>
            </a:p>
          </p:txBody>
        </p:sp>
        <p:sp>
          <p:nvSpPr>
            <p:cNvPr id="29058" name="Line 17"/>
            <p:cNvSpPr>
              <a:spLocks noChangeShapeType="1"/>
            </p:cNvSpPr>
            <p:nvPr/>
          </p:nvSpPr>
          <p:spPr bwMode="auto">
            <a:xfrm flipV="1">
              <a:off x="4076700" y="2552700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59" name="Line 18"/>
            <p:cNvSpPr>
              <a:spLocks noChangeShapeType="1"/>
            </p:cNvSpPr>
            <p:nvPr/>
          </p:nvSpPr>
          <p:spPr bwMode="auto">
            <a:xfrm>
              <a:off x="4076700" y="18383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60" name="Rectangle 19"/>
            <p:cNvSpPr>
              <a:spLocks noChangeArrowheads="1"/>
            </p:cNvSpPr>
            <p:nvPr/>
          </p:nvSpPr>
          <p:spPr bwMode="auto">
            <a:xfrm>
              <a:off x="4010025" y="26384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10</a:t>
              </a:r>
              <a:endParaRPr lang="zh-TW" altLang="zh-TW"/>
            </a:p>
          </p:txBody>
        </p:sp>
        <p:sp>
          <p:nvSpPr>
            <p:cNvPr id="29061" name="Line 20"/>
            <p:cNvSpPr>
              <a:spLocks noChangeShapeType="1"/>
            </p:cNvSpPr>
            <p:nvPr/>
          </p:nvSpPr>
          <p:spPr bwMode="auto">
            <a:xfrm flipV="1">
              <a:off x="4905375" y="2552700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62" name="Line 21"/>
            <p:cNvSpPr>
              <a:spLocks noChangeShapeType="1"/>
            </p:cNvSpPr>
            <p:nvPr/>
          </p:nvSpPr>
          <p:spPr bwMode="auto">
            <a:xfrm>
              <a:off x="4905375" y="18383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63" name="Rectangle 22"/>
            <p:cNvSpPr>
              <a:spLocks noChangeArrowheads="1"/>
            </p:cNvSpPr>
            <p:nvPr/>
          </p:nvSpPr>
          <p:spPr bwMode="auto">
            <a:xfrm>
              <a:off x="4838700" y="26384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20</a:t>
              </a:r>
              <a:endParaRPr lang="zh-TW" altLang="zh-TW"/>
            </a:p>
          </p:txBody>
        </p:sp>
        <p:sp>
          <p:nvSpPr>
            <p:cNvPr id="29064" name="Line 23"/>
            <p:cNvSpPr>
              <a:spLocks noChangeShapeType="1"/>
            </p:cNvSpPr>
            <p:nvPr/>
          </p:nvSpPr>
          <p:spPr bwMode="auto">
            <a:xfrm flipV="1">
              <a:off x="5743575" y="2552700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65" name="Line 24"/>
            <p:cNvSpPr>
              <a:spLocks noChangeShapeType="1"/>
            </p:cNvSpPr>
            <p:nvPr/>
          </p:nvSpPr>
          <p:spPr bwMode="auto">
            <a:xfrm>
              <a:off x="5743575" y="18383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66" name="Rectangle 25"/>
            <p:cNvSpPr>
              <a:spLocks noChangeArrowheads="1"/>
            </p:cNvSpPr>
            <p:nvPr/>
          </p:nvSpPr>
          <p:spPr bwMode="auto">
            <a:xfrm>
              <a:off x="5676900" y="26384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30</a:t>
              </a:r>
              <a:endParaRPr lang="zh-TW" altLang="zh-TW"/>
            </a:p>
          </p:txBody>
        </p:sp>
        <p:sp>
          <p:nvSpPr>
            <p:cNvPr id="29067" name="Line 26"/>
            <p:cNvSpPr>
              <a:spLocks noChangeShapeType="1"/>
            </p:cNvSpPr>
            <p:nvPr/>
          </p:nvSpPr>
          <p:spPr bwMode="auto">
            <a:xfrm flipV="1">
              <a:off x="6572250" y="2552700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68" name="Line 27"/>
            <p:cNvSpPr>
              <a:spLocks noChangeShapeType="1"/>
            </p:cNvSpPr>
            <p:nvPr/>
          </p:nvSpPr>
          <p:spPr bwMode="auto">
            <a:xfrm>
              <a:off x="6572250" y="18383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69" name="Rectangle 28"/>
            <p:cNvSpPr>
              <a:spLocks noChangeArrowheads="1"/>
            </p:cNvSpPr>
            <p:nvPr/>
          </p:nvSpPr>
          <p:spPr bwMode="auto">
            <a:xfrm>
              <a:off x="6505575" y="26384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40</a:t>
              </a:r>
              <a:endParaRPr lang="zh-TW" altLang="zh-TW"/>
            </a:p>
          </p:txBody>
        </p:sp>
        <p:sp>
          <p:nvSpPr>
            <p:cNvPr id="29070" name="Line 29"/>
            <p:cNvSpPr>
              <a:spLocks noChangeShapeType="1"/>
            </p:cNvSpPr>
            <p:nvPr/>
          </p:nvSpPr>
          <p:spPr bwMode="auto">
            <a:xfrm flipV="1">
              <a:off x="7410450" y="2552700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71" name="Line 30"/>
            <p:cNvSpPr>
              <a:spLocks noChangeShapeType="1"/>
            </p:cNvSpPr>
            <p:nvPr/>
          </p:nvSpPr>
          <p:spPr bwMode="auto">
            <a:xfrm>
              <a:off x="7410450" y="18383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72" name="Rectangle 31"/>
            <p:cNvSpPr>
              <a:spLocks noChangeArrowheads="1"/>
            </p:cNvSpPr>
            <p:nvPr/>
          </p:nvSpPr>
          <p:spPr bwMode="auto">
            <a:xfrm>
              <a:off x="7343775" y="26384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50</a:t>
              </a:r>
              <a:endParaRPr lang="zh-TW" altLang="zh-TW"/>
            </a:p>
          </p:txBody>
        </p:sp>
        <p:sp>
          <p:nvSpPr>
            <p:cNvPr id="29073" name="Line 32"/>
            <p:cNvSpPr>
              <a:spLocks noChangeShapeType="1"/>
            </p:cNvSpPr>
            <p:nvPr/>
          </p:nvSpPr>
          <p:spPr bwMode="auto">
            <a:xfrm flipV="1">
              <a:off x="8239125" y="2552700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74" name="Line 33"/>
            <p:cNvSpPr>
              <a:spLocks noChangeShapeType="1"/>
            </p:cNvSpPr>
            <p:nvPr/>
          </p:nvSpPr>
          <p:spPr bwMode="auto">
            <a:xfrm>
              <a:off x="8239125" y="18383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75" name="Rectangle 34"/>
            <p:cNvSpPr>
              <a:spLocks noChangeArrowheads="1"/>
            </p:cNvSpPr>
            <p:nvPr/>
          </p:nvSpPr>
          <p:spPr bwMode="auto">
            <a:xfrm>
              <a:off x="8172450" y="26384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60</a:t>
              </a:r>
              <a:endParaRPr lang="zh-TW" altLang="zh-TW"/>
            </a:p>
          </p:txBody>
        </p:sp>
        <p:sp>
          <p:nvSpPr>
            <p:cNvPr id="29076" name="Line 35"/>
            <p:cNvSpPr>
              <a:spLocks noChangeShapeType="1"/>
            </p:cNvSpPr>
            <p:nvPr/>
          </p:nvSpPr>
          <p:spPr bwMode="auto">
            <a:xfrm>
              <a:off x="3248025" y="1838325"/>
              <a:ext cx="52482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77" name="Line 36"/>
            <p:cNvSpPr>
              <a:spLocks noChangeShapeType="1"/>
            </p:cNvSpPr>
            <p:nvPr/>
          </p:nvSpPr>
          <p:spPr bwMode="auto">
            <a:xfrm>
              <a:off x="3248025" y="2609850"/>
              <a:ext cx="52482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78" name="Line 37"/>
            <p:cNvSpPr>
              <a:spLocks noChangeShapeType="1"/>
            </p:cNvSpPr>
            <p:nvPr/>
          </p:nvSpPr>
          <p:spPr bwMode="auto">
            <a:xfrm flipV="1">
              <a:off x="8496300" y="1838325"/>
              <a:ext cx="1588" cy="771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79" name="Line 38"/>
            <p:cNvSpPr>
              <a:spLocks noChangeShapeType="1"/>
            </p:cNvSpPr>
            <p:nvPr/>
          </p:nvSpPr>
          <p:spPr bwMode="auto">
            <a:xfrm flipV="1">
              <a:off x="3248025" y="1838325"/>
              <a:ext cx="1588" cy="771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80" name="Oval 39"/>
            <p:cNvSpPr>
              <a:spLocks noChangeArrowheads="1"/>
            </p:cNvSpPr>
            <p:nvPr/>
          </p:nvSpPr>
          <p:spPr bwMode="auto">
            <a:xfrm>
              <a:off x="3209925" y="21812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81" name="Oval 40"/>
            <p:cNvSpPr>
              <a:spLocks noChangeArrowheads="1"/>
            </p:cNvSpPr>
            <p:nvPr/>
          </p:nvSpPr>
          <p:spPr bwMode="auto">
            <a:xfrm>
              <a:off x="3286125" y="21812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82" name="Oval 41"/>
            <p:cNvSpPr>
              <a:spLocks noChangeArrowheads="1"/>
            </p:cNvSpPr>
            <p:nvPr/>
          </p:nvSpPr>
          <p:spPr bwMode="auto">
            <a:xfrm>
              <a:off x="3371850" y="25717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83" name="Oval 42"/>
            <p:cNvSpPr>
              <a:spLocks noChangeArrowheads="1"/>
            </p:cNvSpPr>
            <p:nvPr/>
          </p:nvSpPr>
          <p:spPr bwMode="auto">
            <a:xfrm>
              <a:off x="3457575" y="21812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84" name="Line 43"/>
            <p:cNvSpPr>
              <a:spLocks noChangeShapeType="1"/>
            </p:cNvSpPr>
            <p:nvPr/>
          </p:nvSpPr>
          <p:spPr bwMode="auto">
            <a:xfrm flipV="1">
              <a:off x="3248025" y="2219325"/>
              <a:ext cx="1588" cy="3905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85" name="Line 44"/>
            <p:cNvSpPr>
              <a:spLocks noChangeShapeType="1"/>
            </p:cNvSpPr>
            <p:nvPr/>
          </p:nvSpPr>
          <p:spPr bwMode="auto">
            <a:xfrm flipV="1">
              <a:off x="3324225" y="2219325"/>
              <a:ext cx="1588" cy="3905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86" name="Oval 45"/>
            <p:cNvSpPr>
              <a:spLocks noChangeArrowheads="1"/>
            </p:cNvSpPr>
            <p:nvPr/>
          </p:nvSpPr>
          <p:spPr bwMode="auto">
            <a:xfrm>
              <a:off x="3400425" y="26003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87" name="Line 46"/>
            <p:cNvSpPr>
              <a:spLocks noChangeShapeType="1"/>
            </p:cNvSpPr>
            <p:nvPr/>
          </p:nvSpPr>
          <p:spPr bwMode="auto">
            <a:xfrm flipV="1">
              <a:off x="3495675" y="2219325"/>
              <a:ext cx="1588" cy="3905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88" name="Line 47"/>
            <p:cNvSpPr>
              <a:spLocks noChangeShapeType="1"/>
            </p:cNvSpPr>
            <p:nvPr/>
          </p:nvSpPr>
          <p:spPr bwMode="auto">
            <a:xfrm>
              <a:off x="3248025" y="2609850"/>
              <a:ext cx="52482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3" name="群組 689"/>
          <p:cNvGrpSpPr>
            <a:grpSpLocks/>
          </p:cNvGrpSpPr>
          <p:nvPr/>
        </p:nvGrpSpPr>
        <p:grpSpPr bwMode="auto">
          <a:xfrm>
            <a:off x="3929058" y="2781300"/>
            <a:ext cx="4799031" cy="952500"/>
            <a:chOff x="2676549" y="2905125"/>
            <a:chExt cx="5287963" cy="952500"/>
          </a:xfrm>
        </p:grpSpPr>
        <p:sp>
          <p:nvSpPr>
            <p:cNvPr id="28890" name="Rectangle 58"/>
            <p:cNvSpPr>
              <a:spLocks noChangeArrowheads="1"/>
            </p:cNvSpPr>
            <p:nvPr/>
          </p:nvSpPr>
          <p:spPr bwMode="auto">
            <a:xfrm>
              <a:off x="2686074" y="3705225"/>
              <a:ext cx="12382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0</a:t>
              </a:r>
              <a:endParaRPr lang="zh-TW" altLang="zh-TW"/>
            </a:p>
          </p:txBody>
        </p:sp>
        <p:sp>
          <p:nvSpPr>
            <p:cNvPr id="28891" name="Rectangle 61"/>
            <p:cNvSpPr>
              <a:spLocks noChangeArrowheads="1"/>
            </p:cNvSpPr>
            <p:nvPr/>
          </p:nvSpPr>
          <p:spPr bwMode="auto">
            <a:xfrm>
              <a:off x="3476649" y="37052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10</a:t>
              </a:r>
              <a:endParaRPr lang="zh-TW" altLang="zh-TW"/>
            </a:p>
          </p:txBody>
        </p:sp>
        <p:sp>
          <p:nvSpPr>
            <p:cNvPr id="28892" name="Rectangle 64"/>
            <p:cNvSpPr>
              <a:spLocks noChangeArrowheads="1"/>
            </p:cNvSpPr>
            <p:nvPr/>
          </p:nvSpPr>
          <p:spPr bwMode="auto">
            <a:xfrm>
              <a:off x="4305324" y="37052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20</a:t>
              </a:r>
              <a:endParaRPr lang="zh-TW" altLang="zh-TW"/>
            </a:p>
          </p:txBody>
        </p:sp>
        <p:sp>
          <p:nvSpPr>
            <p:cNvPr id="28893" name="Rectangle 67"/>
            <p:cNvSpPr>
              <a:spLocks noChangeArrowheads="1"/>
            </p:cNvSpPr>
            <p:nvPr/>
          </p:nvSpPr>
          <p:spPr bwMode="auto">
            <a:xfrm>
              <a:off x="5143524" y="37052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30</a:t>
              </a:r>
              <a:endParaRPr lang="zh-TW" altLang="zh-TW"/>
            </a:p>
          </p:txBody>
        </p:sp>
        <p:sp>
          <p:nvSpPr>
            <p:cNvPr id="28894" name="Rectangle 70"/>
            <p:cNvSpPr>
              <a:spLocks noChangeArrowheads="1"/>
            </p:cNvSpPr>
            <p:nvPr/>
          </p:nvSpPr>
          <p:spPr bwMode="auto">
            <a:xfrm>
              <a:off x="5972199" y="37052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40</a:t>
              </a:r>
              <a:endParaRPr lang="zh-TW" altLang="zh-TW"/>
            </a:p>
          </p:txBody>
        </p:sp>
        <p:sp>
          <p:nvSpPr>
            <p:cNvPr id="28895" name="Rectangle 73"/>
            <p:cNvSpPr>
              <a:spLocks noChangeArrowheads="1"/>
            </p:cNvSpPr>
            <p:nvPr/>
          </p:nvSpPr>
          <p:spPr bwMode="auto">
            <a:xfrm>
              <a:off x="6810399" y="37052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50</a:t>
              </a:r>
              <a:endParaRPr lang="zh-TW" altLang="zh-TW"/>
            </a:p>
          </p:txBody>
        </p:sp>
        <p:sp>
          <p:nvSpPr>
            <p:cNvPr id="28896" name="Rectangle 76"/>
            <p:cNvSpPr>
              <a:spLocks noChangeArrowheads="1"/>
            </p:cNvSpPr>
            <p:nvPr/>
          </p:nvSpPr>
          <p:spPr bwMode="auto">
            <a:xfrm>
              <a:off x="7639074" y="37052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60</a:t>
              </a:r>
              <a:endParaRPr lang="zh-TW" altLang="zh-TW"/>
            </a:p>
          </p:txBody>
        </p:sp>
        <p:grpSp>
          <p:nvGrpSpPr>
            <p:cNvPr id="5" name="群組 684"/>
            <p:cNvGrpSpPr>
              <a:grpSpLocks/>
            </p:cNvGrpSpPr>
            <p:nvPr/>
          </p:nvGrpSpPr>
          <p:grpSpPr bwMode="auto">
            <a:xfrm>
              <a:off x="2676549" y="2905125"/>
              <a:ext cx="5287963" cy="809625"/>
              <a:chOff x="3209925" y="2905125"/>
              <a:chExt cx="5287963" cy="809625"/>
            </a:xfrm>
          </p:grpSpPr>
          <p:sp>
            <p:nvSpPr>
              <p:cNvPr id="28898" name="Rectangle 48"/>
              <p:cNvSpPr>
                <a:spLocks noChangeArrowheads="1"/>
              </p:cNvSpPr>
              <p:nvPr/>
            </p:nvSpPr>
            <p:spPr bwMode="auto">
              <a:xfrm>
                <a:off x="3248025" y="2905125"/>
                <a:ext cx="5248275" cy="77152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899" name="Rectangle 49"/>
              <p:cNvSpPr>
                <a:spLocks noChangeArrowheads="1"/>
              </p:cNvSpPr>
              <p:nvPr/>
            </p:nvSpPr>
            <p:spPr bwMode="auto">
              <a:xfrm>
                <a:off x="3248025" y="2905125"/>
                <a:ext cx="5248275" cy="771525"/>
              </a:xfrm>
              <a:prstGeom prst="rect">
                <a:avLst/>
              </a:prstGeom>
              <a:noFill/>
              <a:ln w="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00" name="Line 50"/>
              <p:cNvSpPr>
                <a:spLocks noChangeShapeType="1"/>
              </p:cNvSpPr>
              <p:nvPr/>
            </p:nvSpPr>
            <p:spPr bwMode="auto">
              <a:xfrm>
                <a:off x="3248025" y="2905125"/>
                <a:ext cx="5248275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01" name="Line 51"/>
              <p:cNvSpPr>
                <a:spLocks noChangeShapeType="1"/>
              </p:cNvSpPr>
              <p:nvPr/>
            </p:nvSpPr>
            <p:spPr bwMode="auto">
              <a:xfrm>
                <a:off x="3248025" y="3676650"/>
                <a:ext cx="5248275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02" name="Line 52"/>
              <p:cNvSpPr>
                <a:spLocks noChangeShapeType="1"/>
              </p:cNvSpPr>
              <p:nvPr/>
            </p:nvSpPr>
            <p:spPr bwMode="auto">
              <a:xfrm flipV="1">
                <a:off x="8496300" y="2905125"/>
                <a:ext cx="1588" cy="7715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03" name="Line 53"/>
              <p:cNvSpPr>
                <a:spLocks noChangeShapeType="1"/>
              </p:cNvSpPr>
              <p:nvPr/>
            </p:nvSpPr>
            <p:spPr bwMode="auto">
              <a:xfrm flipV="1">
                <a:off x="3248025" y="2905125"/>
                <a:ext cx="1588" cy="7715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04" name="Line 54"/>
              <p:cNvSpPr>
                <a:spLocks noChangeShapeType="1"/>
              </p:cNvSpPr>
              <p:nvPr/>
            </p:nvSpPr>
            <p:spPr bwMode="auto">
              <a:xfrm>
                <a:off x="3248025" y="3676650"/>
                <a:ext cx="5248275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05" name="Line 55"/>
              <p:cNvSpPr>
                <a:spLocks noChangeShapeType="1"/>
              </p:cNvSpPr>
              <p:nvPr/>
            </p:nvSpPr>
            <p:spPr bwMode="auto">
              <a:xfrm flipV="1">
                <a:off x="3248025" y="2905125"/>
                <a:ext cx="1588" cy="7715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06" name="Line 56"/>
              <p:cNvSpPr>
                <a:spLocks noChangeShapeType="1"/>
              </p:cNvSpPr>
              <p:nvPr/>
            </p:nvSpPr>
            <p:spPr bwMode="auto">
              <a:xfrm flipV="1">
                <a:off x="3248025" y="3619500"/>
                <a:ext cx="1588" cy="5715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07" name="Line 57"/>
              <p:cNvSpPr>
                <a:spLocks noChangeShapeType="1"/>
              </p:cNvSpPr>
              <p:nvPr/>
            </p:nvSpPr>
            <p:spPr bwMode="auto">
              <a:xfrm>
                <a:off x="3248025" y="2905125"/>
                <a:ext cx="1588" cy="476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08" name="Line 59"/>
              <p:cNvSpPr>
                <a:spLocks noChangeShapeType="1"/>
              </p:cNvSpPr>
              <p:nvPr/>
            </p:nvSpPr>
            <p:spPr bwMode="auto">
              <a:xfrm flipV="1">
                <a:off x="4076700" y="3619500"/>
                <a:ext cx="1588" cy="5715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09" name="Line 60"/>
              <p:cNvSpPr>
                <a:spLocks noChangeShapeType="1"/>
              </p:cNvSpPr>
              <p:nvPr/>
            </p:nvSpPr>
            <p:spPr bwMode="auto">
              <a:xfrm>
                <a:off x="4076700" y="2905125"/>
                <a:ext cx="1588" cy="476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10" name="Line 62"/>
              <p:cNvSpPr>
                <a:spLocks noChangeShapeType="1"/>
              </p:cNvSpPr>
              <p:nvPr/>
            </p:nvSpPr>
            <p:spPr bwMode="auto">
              <a:xfrm flipV="1">
                <a:off x="4905375" y="3619500"/>
                <a:ext cx="1588" cy="5715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11" name="Line 63"/>
              <p:cNvSpPr>
                <a:spLocks noChangeShapeType="1"/>
              </p:cNvSpPr>
              <p:nvPr/>
            </p:nvSpPr>
            <p:spPr bwMode="auto">
              <a:xfrm>
                <a:off x="4905375" y="2905125"/>
                <a:ext cx="1588" cy="476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12" name="Line 65"/>
              <p:cNvSpPr>
                <a:spLocks noChangeShapeType="1"/>
              </p:cNvSpPr>
              <p:nvPr/>
            </p:nvSpPr>
            <p:spPr bwMode="auto">
              <a:xfrm flipV="1">
                <a:off x="5743575" y="3619500"/>
                <a:ext cx="1588" cy="5715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13" name="Line 66"/>
              <p:cNvSpPr>
                <a:spLocks noChangeShapeType="1"/>
              </p:cNvSpPr>
              <p:nvPr/>
            </p:nvSpPr>
            <p:spPr bwMode="auto">
              <a:xfrm>
                <a:off x="5743575" y="2905125"/>
                <a:ext cx="1588" cy="476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14" name="Line 68"/>
              <p:cNvSpPr>
                <a:spLocks noChangeShapeType="1"/>
              </p:cNvSpPr>
              <p:nvPr/>
            </p:nvSpPr>
            <p:spPr bwMode="auto">
              <a:xfrm flipV="1">
                <a:off x="6572250" y="3619500"/>
                <a:ext cx="1588" cy="5715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15" name="Line 69"/>
              <p:cNvSpPr>
                <a:spLocks noChangeShapeType="1"/>
              </p:cNvSpPr>
              <p:nvPr/>
            </p:nvSpPr>
            <p:spPr bwMode="auto">
              <a:xfrm>
                <a:off x="6572250" y="2905125"/>
                <a:ext cx="1588" cy="476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16" name="Line 71"/>
              <p:cNvSpPr>
                <a:spLocks noChangeShapeType="1"/>
              </p:cNvSpPr>
              <p:nvPr/>
            </p:nvSpPr>
            <p:spPr bwMode="auto">
              <a:xfrm flipV="1">
                <a:off x="7410450" y="3619500"/>
                <a:ext cx="1588" cy="5715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17" name="Line 72"/>
              <p:cNvSpPr>
                <a:spLocks noChangeShapeType="1"/>
              </p:cNvSpPr>
              <p:nvPr/>
            </p:nvSpPr>
            <p:spPr bwMode="auto">
              <a:xfrm>
                <a:off x="7410450" y="2905125"/>
                <a:ext cx="1588" cy="476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18" name="Line 74"/>
              <p:cNvSpPr>
                <a:spLocks noChangeShapeType="1"/>
              </p:cNvSpPr>
              <p:nvPr/>
            </p:nvSpPr>
            <p:spPr bwMode="auto">
              <a:xfrm flipV="1">
                <a:off x="8239125" y="3619500"/>
                <a:ext cx="1588" cy="5715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19" name="Line 75"/>
              <p:cNvSpPr>
                <a:spLocks noChangeShapeType="1"/>
              </p:cNvSpPr>
              <p:nvPr/>
            </p:nvSpPr>
            <p:spPr bwMode="auto">
              <a:xfrm>
                <a:off x="8239125" y="2905125"/>
                <a:ext cx="1588" cy="476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20" name="Line 77"/>
              <p:cNvSpPr>
                <a:spLocks noChangeShapeType="1"/>
              </p:cNvSpPr>
              <p:nvPr/>
            </p:nvSpPr>
            <p:spPr bwMode="auto">
              <a:xfrm>
                <a:off x="3248025" y="2905125"/>
                <a:ext cx="5248275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21" name="Line 78"/>
              <p:cNvSpPr>
                <a:spLocks noChangeShapeType="1"/>
              </p:cNvSpPr>
              <p:nvPr/>
            </p:nvSpPr>
            <p:spPr bwMode="auto">
              <a:xfrm>
                <a:off x="3248025" y="3676650"/>
                <a:ext cx="5248275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22" name="Line 79"/>
              <p:cNvSpPr>
                <a:spLocks noChangeShapeType="1"/>
              </p:cNvSpPr>
              <p:nvPr/>
            </p:nvSpPr>
            <p:spPr bwMode="auto">
              <a:xfrm flipV="1">
                <a:off x="8496300" y="2905125"/>
                <a:ext cx="1588" cy="7715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23" name="Line 80"/>
              <p:cNvSpPr>
                <a:spLocks noChangeShapeType="1"/>
              </p:cNvSpPr>
              <p:nvPr/>
            </p:nvSpPr>
            <p:spPr bwMode="auto">
              <a:xfrm flipV="1">
                <a:off x="3248025" y="2905125"/>
                <a:ext cx="1588" cy="7715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24" name="Oval 81"/>
              <p:cNvSpPr>
                <a:spLocks noChangeArrowheads="1"/>
              </p:cNvSpPr>
              <p:nvPr/>
            </p:nvSpPr>
            <p:spPr bwMode="auto">
              <a:xfrm>
                <a:off x="3209925" y="3248025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25" name="Oval 82"/>
              <p:cNvSpPr>
                <a:spLocks noChangeArrowheads="1"/>
              </p:cNvSpPr>
              <p:nvPr/>
            </p:nvSpPr>
            <p:spPr bwMode="auto">
              <a:xfrm>
                <a:off x="328612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26" name="Oval 83"/>
              <p:cNvSpPr>
                <a:spLocks noChangeArrowheads="1"/>
              </p:cNvSpPr>
              <p:nvPr/>
            </p:nvSpPr>
            <p:spPr bwMode="auto">
              <a:xfrm>
                <a:off x="337185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27" name="Oval 84"/>
              <p:cNvSpPr>
                <a:spLocks noChangeArrowheads="1"/>
              </p:cNvSpPr>
              <p:nvPr/>
            </p:nvSpPr>
            <p:spPr bwMode="auto">
              <a:xfrm>
                <a:off x="345757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28" name="Oval 85"/>
              <p:cNvSpPr>
                <a:spLocks noChangeArrowheads="1"/>
              </p:cNvSpPr>
              <p:nvPr/>
            </p:nvSpPr>
            <p:spPr bwMode="auto">
              <a:xfrm>
                <a:off x="353377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29" name="Oval 86"/>
              <p:cNvSpPr>
                <a:spLocks noChangeArrowheads="1"/>
              </p:cNvSpPr>
              <p:nvPr/>
            </p:nvSpPr>
            <p:spPr bwMode="auto">
              <a:xfrm>
                <a:off x="361950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30" name="Oval 87"/>
              <p:cNvSpPr>
                <a:spLocks noChangeArrowheads="1"/>
              </p:cNvSpPr>
              <p:nvPr/>
            </p:nvSpPr>
            <p:spPr bwMode="auto">
              <a:xfrm>
                <a:off x="3705225" y="3248025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31" name="Oval 88"/>
              <p:cNvSpPr>
                <a:spLocks noChangeArrowheads="1"/>
              </p:cNvSpPr>
              <p:nvPr/>
            </p:nvSpPr>
            <p:spPr bwMode="auto">
              <a:xfrm>
                <a:off x="379095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32" name="Oval 89"/>
              <p:cNvSpPr>
                <a:spLocks noChangeArrowheads="1"/>
              </p:cNvSpPr>
              <p:nvPr/>
            </p:nvSpPr>
            <p:spPr bwMode="auto">
              <a:xfrm>
                <a:off x="386715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33" name="Oval 90"/>
              <p:cNvSpPr>
                <a:spLocks noChangeArrowheads="1"/>
              </p:cNvSpPr>
              <p:nvPr/>
            </p:nvSpPr>
            <p:spPr bwMode="auto">
              <a:xfrm>
                <a:off x="395287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34" name="Oval 91"/>
              <p:cNvSpPr>
                <a:spLocks noChangeArrowheads="1"/>
              </p:cNvSpPr>
              <p:nvPr/>
            </p:nvSpPr>
            <p:spPr bwMode="auto">
              <a:xfrm>
                <a:off x="403860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35" name="Oval 92"/>
              <p:cNvSpPr>
                <a:spLocks noChangeArrowheads="1"/>
              </p:cNvSpPr>
              <p:nvPr/>
            </p:nvSpPr>
            <p:spPr bwMode="auto">
              <a:xfrm>
                <a:off x="412432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36" name="Oval 93"/>
              <p:cNvSpPr>
                <a:spLocks noChangeArrowheads="1"/>
              </p:cNvSpPr>
              <p:nvPr/>
            </p:nvSpPr>
            <p:spPr bwMode="auto">
              <a:xfrm>
                <a:off x="420052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37" name="Oval 94"/>
              <p:cNvSpPr>
                <a:spLocks noChangeArrowheads="1"/>
              </p:cNvSpPr>
              <p:nvPr/>
            </p:nvSpPr>
            <p:spPr bwMode="auto">
              <a:xfrm>
                <a:off x="4286250" y="3248025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38" name="Oval 95"/>
              <p:cNvSpPr>
                <a:spLocks noChangeArrowheads="1"/>
              </p:cNvSpPr>
              <p:nvPr/>
            </p:nvSpPr>
            <p:spPr bwMode="auto">
              <a:xfrm>
                <a:off x="437197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39" name="Oval 96"/>
              <p:cNvSpPr>
                <a:spLocks noChangeArrowheads="1"/>
              </p:cNvSpPr>
              <p:nvPr/>
            </p:nvSpPr>
            <p:spPr bwMode="auto">
              <a:xfrm>
                <a:off x="445770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40" name="Oval 97"/>
              <p:cNvSpPr>
                <a:spLocks noChangeArrowheads="1"/>
              </p:cNvSpPr>
              <p:nvPr/>
            </p:nvSpPr>
            <p:spPr bwMode="auto">
              <a:xfrm>
                <a:off x="453390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41" name="Oval 98"/>
              <p:cNvSpPr>
                <a:spLocks noChangeArrowheads="1"/>
              </p:cNvSpPr>
              <p:nvPr/>
            </p:nvSpPr>
            <p:spPr bwMode="auto">
              <a:xfrm>
                <a:off x="461962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42" name="Oval 99"/>
              <p:cNvSpPr>
                <a:spLocks noChangeArrowheads="1"/>
              </p:cNvSpPr>
              <p:nvPr/>
            </p:nvSpPr>
            <p:spPr bwMode="auto">
              <a:xfrm>
                <a:off x="470535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43" name="Oval 100"/>
              <p:cNvSpPr>
                <a:spLocks noChangeArrowheads="1"/>
              </p:cNvSpPr>
              <p:nvPr/>
            </p:nvSpPr>
            <p:spPr bwMode="auto">
              <a:xfrm>
                <a:off x="479107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44" name="Oval 101"/>
              <p:cNvSpPr>
                <a:spLocks noChangeArrowheads="1"/>
              </p:cNvSpPr>
              <p:nvPr/>
            </p:nvSpPr>
            <p:spPr bwMode="auto">
              <a:xfrm>
                <a:off x="486727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45" name="Oval 102"/>
              <p:cNvSpPr>
                <a:spLocks noChangeArrowheads="1"/>
              </p:cNvSpPr>
              <p:nvPr/>
            </p:nvSpPr>
            <p:spPr bwMode="auto">
              <a:xfrm>
                <a:off x="495300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46" name="Oval 103"/>
              <p:cNvSpPr>
                <a:spLocks noChangeArrowheads="1"/>
              </p:cNvSpPr>
              <p:nvPr/>
            </p:nvSpPr>
            <p:spPr bwMode="auto">
              <a:xfrm>
                <a:off x="503872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47" name="Oval 104"/>
              <p:cNvSpPr>
                <a:spLocks noChangeArrowheads="1"/>
              </p:cNvSpPr>
              <p:nvPr/>
            </p:nvSpPr>
            <p:spPr bwMode="auto">
              <a:xfrm>
                <a:off x="512445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48" name="Oval 105"/>
              <p:cNvSpPr>
                <a:spLocks noChangeArrowheads="1"/>
              </p:cNvSpPr>
              <p:nvPr/>
            </p:nvSpPr>
            <p:spPr bwMode="auto">
              <a:xfrm>
                <a:off x="520065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49" name="Oval 106"/>
              <p:cNvSpPr>
                <a:spLocks noChangeArrowheads="1"/>
              </p:cNvSpPr>
              <p:nvPr/>
            </p:nvSpPr>
            <p:spPr bwMode="auto">
              <a:xfrm>
                <a:off x="528637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50" name="Oval 107"/>
              <p:cNvSpPr>
                <a:spLocks noChangeArrowheads="1"/>
              </p:cNvSpPr>
              <p:nvPr/>
            </p:nvSpPr>
            <p:spPr bwMode="auto">
              <a:xfrm>
                <a:off x="537210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51" name="Oval 108"/>
              <p:cNvSpPr>
                <a:spLocks noChangeArrowheads="1"/>
              </p:cNvSpPr>
              <p:nvPr/>
            </p:nvSpPr>
            <p:spPr bwMode="auto">
              <a:xfrm>
                <a:off x="545782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52" name="Oval 109"/>
              <p:cNvSpPr>
                <a:spLocks noChangeArrowheads="1"/>
              </p:cNvSpPr>
              <p:nvPr/>
            </p:nvSpPr>
            <p:spPr bwMode="auto">
              <a:xfrm>
                <a:off x="553402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53" name="Oval 110"/>
              <p:cNvSpPr>
                <a:spLocks noChangeArrowheads="1"/>
              </p:cNvSpPr>
              <p:nvPr/>
            </p:nvSpPr>
            <p:spPr bwMode="auto">
              <a:xfrm>
                <a:off x="561975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54" name="Oval 111"/>
              <p:cNvSpPr>
                <a:spLocks noChangeArrowheads="1"/>
              </p:cNvSpPr>
              <p:nvPr/>
            </p:nvSpPr>
            <p:spPr bwMode="auto">
              <a:xfrm>
                <a:off x="570547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55" name="Oval 112"/>
              <p:cNvSpPr>
                <a:spLocks noChangeArrowheads="1"/>
              </p:cNvSpPr>
              <p:nvPr/>
            </p:nvSpPr>
            <p:spPr bwMode="auto">
              <a:xfrm>
                <a:off x="579120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56" name="Oval 113"/>
              <p:cNvSpPr>
                <a:spLocks noChangeArrowheads="1"/>
              </p:cNvSpPr>
              <p:nvPr/>
            </p:nvSpPr>
            <p:spPr bwMode="auto">
              <a:xfrm>
                <a:off x="586740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57" name="Oval 114"/>
              <p:cNvSpPr>
                <a:spLocks noChangeArrowheads="1"/>
              </p:cNvSpPr>
              <p:nvPr/>
            </p:nvSpPr>
            <p:spPr bwMode="auto">
              <a:xfrm>
                <a:off x="595312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58" name="Oval 115"/>
              <p:cNvSpPr>
                <a:spLocks noChangeArrowheads="1"/>
              </p:cNvSpPr>
              <p:nvPr/>
            </p:nvSpPr>
            <p:spPr bwMode="auto">
              <a:xfrm>
                <a:off x="603885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59" name="Oval 116"/>
              <p:cNvSpPr>
                <a:spLocks noChangeArrowheads="1"/>
              </p:cNvSpPr>
              <p:nvPr/>
            </p:nvSpPr>
            <p:spPr bwMode="auto">
              <a:xfrm>
                <a:off x="612457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60" name="Oval 117"/>
              <p:cNvSpPr>
                <a:spLocks noChangeArrowheads="1"/>
              </p:cNvSpPr>
              <p:nvPr/>
            </p:nvSpPr>
            <p:spPr bwMode="auto">
              <a:xfrm>
                <a:off x="620077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61" name="Oval 118"/>
              <p:cNvSpPr>
                <a:spLocks noChangeArrowheads="1"/>
              </p:cNvSpPr>
              <p:nvPr/>
            </p:nvSpPr>
            <p:spPr bwMode="auto">
              <a:xfrm>
                <a:off x="628650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62" name="Oval 119"/>
              <p:cNvSpPr>
                <a:spLocks noChangeArrowheads="1"/>
              </p:cNvSpPr>
              <p:nvPr/>
            </p:nvSpPr>
            <p:spPr bwMode="auto">
              <a:xfrm>
                <a:off x="637222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63" name="Oval 120"/>
              <p:cNvSpPr>
                <a:spLocks noChangeArrowheads="1"/>
              </p:cNvSpPr>
              <p:nvPr/>
            </p:nvSpPr>
            <p:spPr bwMode="auto">
              <a:xfrm>
                <a:off x="645795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64" name="Oval 121"/>
              <p:cNvSpPr>
                <a:spLocks noChangeArrowheads="1"/>
              </p:cNvSpPr>
              <p:nvPr/>
            </p:nvSpPr>
            <p:spPr bwMode="auto">
              <a:xfrm>
                <a:off x="6534150" y="3248025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65" name="Oval 122"/>
              <p:cNvSpPr>
                <a:spLocks noChangeArrowheads="1"/>
              </p:cNvSpPr>
              <p:nvPr/>
            </p:nvSpPr>
            <p:spPr bwMode="auto">
              <a:xfrm>
                <a:off x="661987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66" name="Oval 123"/>
              <p:cNvSpPr>
                <a:spLocks noChangeArrowheads="1"/>
              </p:cNvSpPr>
              <p:nvPr/>
            </p:nvSpPr>
            <p:spPr bwMode="auto">
              <a:xfrm>
                <a:off x="670560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67" name="Oval 124"/>
              <p:cNvSpPr>
                <a:spLocks noChangeArrowheads="1"/>
              </p:cNvSpPr>
              <p:nvPr/>
            </p:nvSpPr>
            <p:spPr bwMode="auto">
              <a:xfrm>
                <a:off x="679132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68" name="Oval 125"/>
              <p:cNvSpPr>
                <a:spLocks noChangeArrowheads="1"/>
              </p:cNvSpPr>
              <p:nvPr/>
            </p:nvSpPr>
            <p:spPr bwMode="auto">
              <a:xfrm>
                <a:off x="686752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69" name="Oval 126"/>
              <p:cNvSpPr>
                <a:spLocks noChangeArrowheads="1"/>
              </p:cNvSpPr>
              <p:nvPr/>
            </p:nvSpPr>
            <p:spPr bwMode="auto">
              <a:xfrm>
                <a:off x="695325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70" name="Oval 127"/>
              <p:cNvSpPr>
                <a:spLocks noChangeArrowheads="1"/>
              </p:cNvSpPr>
              <p:nvPr/>
            </p:nvSpPr>
            <p:spPr bwMode="auto">
              <a:xfrm>
                <a:off x="703897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71" name="Oval 128"/>
              <p:cNvSpPr>
                <a:spLocks noChangeArrowheads="1"/>
              </p:cNvSpPr>
              <p:nvPr/>
            </p:nvSpPr>
            <p:spPr bwMode="auto">
              <a:xfrm>
                <a:off x="712470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72" name="Oval 129"/>
              <p:cNvSpPr>
                <a:spLocks noChangeArrowheads="1"/>
              </p:cNvSpPr>
              <p:nvPr/>
            </p:nvSpPr>
            <p:spPr bwMode="auto">
              <a:xfrm>
                <a:off x="720090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73" name="Oval 130"/>
              <p:cNvSpPr>
                <a:spLocks noChangeArrowheads="1"/>
              </p:cNvSpPr>
              <p:nvPr/>
            </p:nvSpPr>
            <p:spPr bwMode="auto">
              <a:xfrm>
                <a:off x="728662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74" name="Oval 131"/>
              <p:cNvSpPr>
                <a:spLocks noChangeArrowheads="1"/>
              </p:cNvSpPr>
              <p:nvPr/>
            </p:nvSpPr>
            <p:spPr bwMode="auto">
              <a:xfrm>
                <a:off x="737235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75" name="Oval 132"/>
              <p:cNvSpPr>
                <a:spLocks noChangeArrowheads="1"/>
              </p:cNvSpPr>
              <p:nvPr/>
            </p:nvSpPr>
            <p:spPr bwMode="auto">
              <a:xfrm>
                <a:off x="745807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76" name="Oval 133"/>
              <p:cNvSpPr>
                <a:spLocks noChangeArrowheads="1"/>
              </p:cNvSpPr>
              <p:nvPr/>
            </p:nvSpPr>
            <p:spPr bwMode="auto">
              <a:xfrm>
                <a:off x="753427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77" name="Oval 134"/>
              <p:cNvSpPr>
                <a:spLocks noChangeArrowheads="1"/>
              </p:cNvSpPr>
              <p:nvPr/>
            </p:nvSpPr>
            <p:spPr bwMode="auto">
              <a:xfrm>
                <a:off x="762000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78" name="Oval 135"/>
              <p:cNvSpPr>
                <a:spLocks noChangeArrowheads="1"/>
              </p:cNvSpPr>
              <p:nvPr/>
            </p:nvSpPr>
            <p:spPr bwMode="auto">
              <a:xfrm>
                <a:off x="770572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79" name="Oval 136"/>
              <p:cNvSpPr>
                <a:spLocks noChangeArrowheads="1"/>
              </p:cNvSpPr>
              <p:nvPr/>
            </p:nvSpPr>
            <p:spPr bwMode="auto">
              <a:xfrm>
                <a:off x="779145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80" name="Oval 137"/>
              <p:cNvSpPr>
                <a:spLocks noChangeArrowheads="1"/>
              </p:cNvSpPr>
              <p:nvPr/>
            </p:nvSpPr>
            <p:spPr bwMode="auto">
              <a:xfrm>
                <a:off x="786765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81" name="Oval 138"/>
              <p:cNvSpPr>
                <a:spLocks noChangeArrowheads="1"/>
              </p:cNvSpPr>
              <p:nvPr/>
            </p:nvSpPr>
            <p:spPr bwMode="auto">
              <a:xfrm>
                <a:off x="795337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82" name="Oval 139"/>
              <p:cNvSpPr>
                <a:spLocks noChangeArrowheads="1"/>
              </p:cNvSpPr>
              <p:nvPr/>
            </p:nvSpPr>
            <p:spPr bwMode="auto">
              <a:xfrm>
                <a:off x="803910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83" name="Oval 140"/>
              <p:cNvSpPr>
                <a:spLocks noChangeArrowheads="1"/>
              </p:cNvSpPr>
              <p:nvPr/>
            </p:nvSpPr>
            <p:spPr bwMode="auto">
              <a:xfrm>
                <a:off x="812482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84" name="Oval 141"/>
              <p:cNvSpPr>
                <a:spLocks noChangeArrowheads="1"/>
              </p:cNvSpPr>
              <p:nvPr/>
            </p:nvSpPr>
            <p:spPr bwMode="auto">
              <a:xfrm>
                <a:off x="8201025" y="3248025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85" name="Line 142"/>
              <p:cNvSpPr>
                <a:spLocks noChangeShapeType="1"/>
              </p:cNvSpPr>
              <p:nvPr/>
            </p:nvSpPr>
            <p:spPr bwMode="auto">
              <a:xfrm flipV="1">
                <a:off x="3248025" y="3286125"/>
                <a:ext cx="1588" cy="390525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86" name="Oval 143"/>
              <p:cNvSpPr>
                <a:spLocks noChangeArrowheads="1"/>
              </p:cNvSpPr>
              <p:nvPr/>
            </p:nvSpPr>
            <p:spPr bwMode="auto">
              <a:xfrm>
                <a:off x="331470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87" name="Oval 144"/>
              <p:cNvSpPr>
                <a:spLocks noChangeArrowheads="1"/>
              </p:cNvSpPr>
              <p:nvPr/>
            </p:nvSpPr>
            <p:spPr bwMode="auto">
              <a:xfrm>
                <a:off x="340042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88" name="Oval 145"/>
              <p:cNvSpPr>
                <a:spLocks noChangeArrowheads="1"/>
              </p:cNvSpPr>
              <p:nvPr/>
            </p:nvSpPr>
            <p:spPr bwMode="auto">
              <a:xfrm>
                <a:off x="348615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89" name="Oval 146"/>
              <p:cNvSpPr>
                <a:spLocks noChangeArrowheads="1"/>
              </p:cNvSpPr>
              <p:nvPr/>
            </p:nvSpPr>
            <p:spPr bwMode="auto">
              <a:xfrm>
                <a:off x="356235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90" name="Oval 147"/>
              <p:cNvSpPr>
                <a:spLocks noChangeArrowheads="1"/>
              </p:cNvSpPr>
              <p:nvPr/>
            </p:nvSpPr>
            <p:spPr bwMode="auto">
              <a:xfrm>
                <a:off x="364807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91" name="Line 148"/>
              <p:cNvSpPr>
                <a:spLocks noChangeShapeType="1"/>
              </p:cNvSpPr>
              <p:nvPr/>
            </p:nvSpPr>
            <p:spPr bwMode="auto">
              <a:xfrm flipV="1">
                <a:off x="3743325" y="3286125"/>
                <a:ext cx="1588" cy="390525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92" name="Oval 149"/>
              <p:cNvSpPr>
                <a:spLocks noChangeArrowheads="1"/>
              </p:cNvSpPr>
              <p:nvPr/>
            </p:nvSpPr>
            <p:spPr bwMode="auto">
              <a:xfrm>
                <a:off x="381952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93" name="Oval 150"/>
              <p:cNvSpPr>
                <a:spLocks noChangeArrowheads="1"/>
              </p:cNvSpPr>
              <p:nvPr/>
            </p:nvSpPr>
            <p:spPr bwMode="auto">
              <a:xfrm>
                <a:off x="389572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94" name="Oval 151"/>
              <p:cNvSpPr>
                <a:spLocks noChangeArrowheads="1"/>
              </p:cNvSpPr>
              <p:nvPr/>
            </p:nvSpPr>
            <p:spPr bwMode="auto">
              <a:xfrm>
                <a:off x="398145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95" name="Oval 152"/>
              <p:cNvSpPr>
                <a:spLocks noChangeArrowheads="1"/>
              </p:cNvSpPr>
              <p:nvPr/>
            </p:nvSpPr>
            <p:spPr bwMode="auto">
              <a:xfrm>
                <a:off x="406717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96" name="Oval 153"/>
              <p:cNvSpPr>
                <a:spLocks noChangeArrowheads="1"/>
              </p:cNvSpPr>
              <p:nvPr/>
            </p:nvSpPr>
            <p:spPr bwMode="auto">
              <a:xfrm>
                <a:off x="415290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97" name="Oval 154"/>
              <p:cNvSpPr>
                <a:spLocks noChangeArrowheads="1"/>
              </p:cNvSpPr>
              <p:nvPr/>
            </p:nvSpPr>
            <p:spPr bwMode="auto">
              <a:xfrm>
                <a:off x="422910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98" name="Line 155"/>
              <p:cNvSpPr>
                <a:spLocks noChangeShapeType="1"/>
              </p:cNvSpPr>
              <p:nvPr/>
            </p:nvSpPr>
            <p:spPr bwMode="auto">
              <a:xfrm flipV="1">
                <a:off x="4324350" y="3286125"/>
                <a:ext cx="1588" cy="390525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99" name="Oval 156"/>
              <p:cNvSpPr>
                <a:spLocks noChangeArrowheads="1"/>
              </p:cNvSpPr>
              <p:nvPr/>
            </p:nvSpPr>
            <p:spPr bwMode="auto">
              <a:xfrm>
                <a:off x="440055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00" name="Oval 157"/>
              <p:cNvSpPr>
                <a:spLocks noChangeArrowheads="1"/>
              </p:cNvSpPr>
              <p:nvPr/>
            </p:nvSpPr>
            <p:spPr bwMode="auto">
              <a:xfrm>
                <a:off x="448627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01" name="Oval 158"/>
              <p:cNvSpPr>
                <a:spLocks noChangeArrowheads="1"/>
              </p:cNvSpPr>
              <p:nvPr/>
            </p:nvSpPr>
            <p:spPr bwMode="auto">
              <a:xfrm>
                <a:off x="456247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02" name="Oval 159"/>
              <p:cNvSpPr>
                <a:spLocks noChangeArrowheads="1"/>
              </p:cNvSpPr>
              <p:nvPr/>
            </p:nvSpPr>
            <p:spPr bwMode="auto">
              <a:xfrm>
                <a:off x="464820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03" name="Oval 160"/>
              <p:cNvSpPr>
                <a:spLocks noChangeArrowheads="1"/>
              </p:cNvSpPr>
              <p:nvPr/>
            </p:nvSpPr>
            <p:spPr bwMode="auto">
              <a:xfrm>
                <a:off x="473392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04" name="Oval 161"/>
              <p:cNvSpPr>
                <a:spLocks noChangeArrowheads="1"/>
              </p:cNvSpPr>
              <p:nvPr/>
            </p:nvSpPr>
            <p:spPr bwMode="auto">
              <a:xfrm>
                <a:off x="481965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05" name="Oval 162"/>
              <p:cNvSpPr>
                <a:spLocks noChangeArrowheads="1"/>
              </p:cNvSpPr>
              <p:nvPr/>
            </p:nvSpPr>
            <p:spPr bwMode="auto">
              <a:xfrm>
                <a:off x="489585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06" name="Oval 163"/>
              <p:cNvSpPr>
                <a:spLocks noChangeArrowheads="1"/>
              </p:cNvSpPr>
              <p:nvPr/>
            </p:nvSpPr>
            <p:spPr bwMode="auto">
              <a:xfrm>
                <a:off x="498157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07" name="Oval 164"/>
              <p:cNvSpPr>
                <a:spLocks noChangeArrowheads="1"/>
              </p:cNvSpPr>
              <p:nvPr/>
            </p:nvSpPr>
            <p:spPr bwMode="auto">
              <a:xfrm>
                <a:off x="506730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08" name="Oval 165"/>
              <p:cNvSpPr>
                <a:spLocks noChangeArrowheads="1"/>
              </p:cNvSpPr>
              <p:nvPr/>
            </p:nvSpPr>
            <p:spPr bwMode="auto">
              <a:xfrm>
                <a:off x="515302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09" name="Oval 166"/>
              <p:cNvSpPr>
                <a:spLocks noChangeArrowheads="1"/>
              </p:cNvSpPr>
              <p:nvPr/>
            </p:nvSpPr>
            <p:spPr bwMode="auto">
              <a:xfrm>
                <a:off x="522922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10" name="Oval 167"/>
              <p:cNvSpPr>
                <a:spLocks noChangeArrowheads="1"/>
              </p:cNvSpPr>
              <p:nvPr/>
            </p:nvSpPr>
            <p:spPr bwMode="auto">
              <a:xfrm>
                <a:off x="531495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11" name="Oval 168"/>
              <p:cNvSpPr>
                <a:spLocks noChangeArrowheads="1"/>
              </p:cNvSpPr>
              <p:nvPr/>
            </p:nvSpPr>
            <p:spPr bwMode="auto">
              <a:xfrm>
                <a:off x="540067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12" name="Oval 169"/>
              <p:cNvSpPr>
                <a:spLocks noChangeArrowheads="1"/>
              </p:cNvSpPr>
              <p:nvPr/>
            </p:nvSpPr>
            <p:spPr bwMode="auto">
              <a:xfrm>
                <a:off x="548640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13" name="Oval 170"/>
              <p:cNvSpPr>
                <a:spLocks noChangeArrowheads="1"/>
              </p:cNvSpPr>
              <p:nvPr/>
            </p:nvSpPr>
            <p:spPr bwMode="auto">
              <a:xfrm>
                <a:off x="556260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14" name="Oval 171"/>
              <p:cNvSpPr>
                <a:spLocks noChangeArrowheads="1"/>
              </p:cNvSpPr>
              <p:nvPr/>
            </p:nvSpPr>
            <p:spPr bwMode="auto">
              <a:xfrm>
                <a:off x="564832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15" name="Oval 172"/>
              <p:cNvSpPr>
                <a:spLocks noChangeArrowheads="1"/>
              </p:cNvSpPr>
              <p:nvPr/>
            </p:nvSpPr>
            <p:spPr bwMode="auto">
              <a:xfrm>
                <a:off x="573405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16" name="Oval 173"/>
              <p:cNvSpPr>
                <a:spLocks noChangeArrowheads="1"/>
              </p:cNvSpPr>
              <p:nvPr/>
            </p:nvSpPr>
            <p:spPr bwMode="auto">
              <a:xfrm>
                <a:off x="581977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17" name="Oval 174"/>
              <p:cNvSpPr>
                <a:spLocks noChangeArrowheads="1"/>
              </p:cNvSpPr>
              <p:nvPr/>
            </p:nvSpPr>
            <p:spPr bwMode="auto">
              <a:xfrm>
                <a:off x="589597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18" name="Oval 175"/>
              <p:cNvSpPr>
                <a:spLocks noChangeArrowheads="1"/>
              </p:cNvSpPr>
              <p:nvPr/>
            </p:nvSpPr>
            <p:spPr bwMode="auto">
              <a:xfrm>
                <a:off x="598170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19" name="Oval 176"/>
              <p:cNvSpPr>
                <a:spLocks noChangeArrowheads="1"/>
              </p:cNvSpPr>
              <p:nvPr/>
            </p:nvSpPr>
            <p:spPr bwMode="auto">
              <a:xfrm>
                <a:off x="606742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20" name="Oval 177"/>
              <p:cNvSpPr>
                <a:spLocks noChangeArrowheads="1"/>
              </p:cNvSpPr>
              <p:nvPr/>
            </p:nvSpPr>
            <p:spPr bwMode="auto">
              <a:xfrm>
                <a:off x="615315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21" name="Oval 178"/>
              <p:cNvSpPr>
                <a:spLocks noChangeArrowheads="1"/>
              </p:cNvSpPr>
              <p:nvPr/>
            </p:nvSpPr>
            <p:spPr bwMode="auto">
              <a:xfrm>
                <a:off x="622935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22" name="Oval 179"/>
              <p:cNvSpPr>
                <a:spLocks noChangeArrowheads="1"/>
              </p:cNvSpPr>
              <p:nvPr/>
            </p:nvSpPr>
            <p:spPr bwMode="auto">
              <a:xfrm>
                <a:off x="631507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23" name="Oval 180"/>
              <p:cNvSpPr>
                <a:spLocks noChangeArrowheads="1"/>
              </p:cNvSpPr>
              <p:nvPr/>
            </p:nvSpPr>
            <p:spPr bwMode="auto">
              <a:xfrm>
                <a:off x="640080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24" name="Oval 181"/>
              <p:cNvSpPr>
                <a:spLocks noChangeArrowheads="1"/>
              </p:cNvSpPr>
              <p:nvPr/>
            </p:nvSpPr>
            <p:spPr bwMode="auto">
              <a:xfrm>
                <a:off x="648652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25" name="Line 182"/>
              <p:cNvSpPr>
                <a:spLocks noChangeShapeType="1"/>
              </p:cNvSpPr>
              <p:nvPr/>
            </p:nvSpPr>
            <p:spPr bwMode="auto">
              <a:xfrm flipV="1">
                <a:off x="6572250" y="3286125"/>
                <a:ext cx="1588" cy="390525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26" name="Oval 183"/>
              <p:cNvSpPr>
                <a:spLocks noChangeArrowheads="1"/>
              </p:cNvSpPr>
              <p:nvPr/>
            </p:nvSpPr>
            <p:spPr bwMode="auto">
              <a:xfrm>
                <a:off x="664845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27" name="Oval 184"/>
              <p:cNvSpPr>
                <a:spLocks noChangeArrowheads="1"/>
              </p:cNvSpPr>
              <p:nvPr/>
            </p:nvSpPr>
            <p:spPr bwMode="auto">
              <a:xfrm>
                <a:off x="673417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28" name="Oval 185"/>
              <p:cNvSpPr>
                <a:spLocks noChangeArrowheads="1"/>
              </p:cNvSpPr>
              <p:nvPr/>
            </p:nvSpPr>
            <p:spPr bwMode="auto">
              <a:xfrm>
                <a:off x="681990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29" name="Oval 186"/>
              <p:cNvSpPr>
                <a:spLocks noChangeArrowheads="1"/>
              </p:cNvSpPr>
              <p:nvPr/>
            </p:nvSpPr>
            <p:spPr bwMode="auto">
              <a:xfrm>
                <a:off x="689610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30" name="Oval 187"/>
              <p:cNvSpPr>
                <a:spLocks noChangeArrowheads="1"/>
              </p:cNvSpPr>
              <p:nvPr/>
            </p:nvSpPr>
            <p:spPr bwMode="auto">
              <a:xfrm>
                <a:off x="698182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31" name="Oval 188"/>
              <p:cNvSpPr>
                <a:spLocks noChangeArrowheads="1"/>
              </p:cNvSpPr>
              <p:nvPr/>
            </p:nvSpPr>
            <p:spPr bwMode="auto">
              <a:xfrm>
                <a:off x="706755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32" name="Oval 189"/>
              <p:cNvSpPr>
                <a:spLocks noChangeArrowheads="1"/>
              </p:cNvSpPr>
              <p:nvPr/>
            </p:nvSpPr>
            <p:spPr bwMode="auto">
              <a:xfrm>
                <a:off x="715327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33" name="Oval 190"/>
              <p:cNvSpPr>
                <a:spLocks noChangeArrowheads="1"/>
              </p:cNvSpPr>
              <p:nvPr/>
            </p:nvSpPr>
            <p:spPr bwMode="auto">
              <a:xfrm>
                <a:off x="722947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34" name="Oval 191"/>
              <p:cNvSpPr>
                <a:spLocks noChangeArrowheads="1"/>
              </p:cNvSpPr>
              <p:nvPr/>
            </p:nvSpPr>
            <p:spPr bwMode="auto">
              <a:xfrm>
                <a:off x="731520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35" name="Oval 192"/>
              <p:cNvSpPr>
                <a:spLocks noChangeArrowheads="1"/>
              </p:cNvSpPr>
              <p:nvPr/>
            </p:nvSpPr>
            <p:spPr bwMode="auto">
              <a:xfrm>
                <a:off x="740092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36" name="Oval 193"/>
              <p:cNvSpPr>
                <a:spLocks noChangeArrowheads="1"/>
              </p:cNvSpPr>
              <p:nvPr/>
            </p:nvSpPr>
            <p:spPr bwMode="auto">
              <a:xfrm>
                <a:off x="748665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37" name="Oval 194"/>
              <p:cNvSpPr>
                <a:spLocks noChangeArrowheads="1"/>
              </p:cNvSpPr>
              <p:nvPr/>
            </p:nvSpPr>
            <p:spPr bwMode="auto">
              <a:xfrm>
                <a:off x="756285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38" name="Oval 195"/>
              <p:cNvSpPr>
                <a:spLocks noChangeArrowheads="1"/>
              </p:cNvSpPr>
              <p:nvPr/>
            </p:nvSpPr>
            <p:spPr bwMode="auto">
              <a:xfrm>
                <a:off x="764857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39" name="Oval 196"/>
              <p:cNvSpPr>
                <a:spLocks noChangeArrowheads="1"/>
              </p:cNvSpPr>
              <p:nvPr/>
            </p:nvSpPr>
            <p:spPr bwMode="auto">
              <a:xfrm>
                <a:off x="773430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40" name="Oval 197"/>
              <p:cNvSpPr>
                <a:spLocks noChangeArrowheads="1"/>
              </p:cNvSpPr>
              <p:nvPr/>
            </p:nvSpPr>
            <p:spPr bwMode="auto">
              <a:xfrm>
                <a:off x="782002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41" name="Oval 198"/>
              <p:cNvSpPr>
                <a:spLocks noChangeArrowheads="1"/>
              </p:cNvSpPr>
              <p:nvPr/>
            </p:nvSpPr>
            <p:spPr bwMode="auto">
              <a:xfrm>
                <a:off x="789622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42" name="Oval 199"/>
              <p:cNvSpPr>
                <a:spLocks noChangeArrowheads="1"/>
              </p:cNvSpPr>
              <p:nvPr/>
            </p:nvSpPr>
            <p:spPr bwMode="auto">
              <a:xfrm>
                <a:off x="798195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43" name="Oval 200"/>
              <p:cNvSpPr>
                <a:spLocks noChangeArrowheads="1"/>
              </p:cNvSpPr>
              <p:nvPr/>
            </p:nvSpPr>
            <p:spPr bwMode="auto">
              <a:xfrm>
                <a:off x="806767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44" name="Oval 201"/>
              <p:cNvSpPr>
                <a:spLocks noChangeArrowheads="1"/>
              </p:cNvSpPr>
              <p:nvPr/>
            </p:nvSpPr>
            <p:spPr bwMode="auto">
              <a:xfrm>
                <a:off x="815340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45" name="Line 202"/>
              <p:cNvSpPr>
                <a:spLocks noChangeShapeType="1"/>
              </p:cNvSpPr>
              <p:nvPr/>
            </p:nvSpPr>
            <p:spPr bwMode="auto">
              <a:xfrm flipV="1">
                <a:off x="8239125" y="3286125"/>
                <a:ext cx="1588" cy="390525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46" name="Line 203"/>
              <p:cNvSpPr>
                <a:spLocks noChangeShapeType="1"/>
              </p:cNvSpPr>
              <p:nvPr/>
            </p:nvSpPr>
            <p:spPr bwMode="auto">
              <a:xfrm>
                <a:off x="3248025" y="3676650"/>
                <a:ext cx="5248275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</p:grpSp>
      <p:grpSp>
        <p:nvGrpSpPr>
          <p:cNvPr id="6" name="群組 685"/>
          <p:cNvGrpSpPr>
            <a:grpSpLocks/>
          </p:cNvGrpSpPr>
          <p:nvPr/>
        </p:nvGrpSpPr>
        <p:grpSpPr bwMode="auto">
          <a:xfrm>
            <a:off x="3926768" y="3848100"/>
            <a:ext cx="4832167" cy="952500"/>
            <a:chOff x="3209925" y="3971925"/>
            <a:chExt cx="5324475" cy="952500"/>
          </a:xfrm>
        </p:grpSpPr>
        <p:sp>
          <p:nvSpPr>
            <p:cNvPr id="28728" name="Rectangle 204"/>
            <p:cNvSpPr>
              <a:spLocks noChangeArrowheads="1"/>
            </p:cNvSpPr>
            <p:nvPr/>
          </p:nvSpPr>
          <p:spPr bwMode="auto">
            <a:xfrm>
              <a:off x="3248025" y="3971925"/>
              <a:ext cx="5248275" cy="7715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29" name="Rectangle 205"/>
            <p:cNvSpPr>
              <a:spLocks noChangeArrowheads="1"/>
            </p:cNvSpPr>
            <p:nvPr/>
          </p:nvSpPr>
          <p:spPr bwMode="auto">
            <a:xfrm>
              <a:off x="3248025" y="3971925"/>
              <a:ext cx="5248275" cy="771525"/>
            </a:xfrm>
            <a:prstGeom prst="rect">
              <a:avLst/>
            </a:prstGeom>
            <a:noFill/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30" name="Line 207"/>
            <p:cNvSpPr>
              <a:spLocks noChangeShapeType="1"/>
            </p:cNvSpPr>
            <p:nvPr/>
          </p:nvSpPr>
          <p:spPr bwMode="auto">
            <a:xfrm>
              <a:off x="3248025" y="3971925"/>
              <a:ext cx="52482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31" name="Line 208"/>
            <p:cNvSpPr>
              <a:spLocks noChangeShapeType="1"/>
            </p:cNvSpPr>
            <p:nvPr/>
          </p:nvSpPr>
          <p:spPr bwMode="auto">
            <a:xfrm>
              <a:off x="3248025" y="4743450"/>
              <a:ext cx="52482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32" name="Line 209"/>
            <p:cNvSpPr>
              <a:spLocks noChangeShapeType="1"/>
            </p:cNvSpPr>
            <p:nvPr/>
          </p:nvSpPr>
          <p:spPr bwMode="auto">
            <a:xfrm flipV="1">
              <a:off x="8496300" y="3971925"/>
              <a:ext cx="1588" cy="771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33" name="Line 210"/>
            <p:cNvSpPr>
              <a:spLocks noChangeShapeType="1"/>
            </p:cNvSpPr>
            <p:nvPr/>
          </p:nvSpPr>
          <p:spPr bwMode="auto">
            <a:xfrm flipV="1">
              <a:off x="3248025" y="3971925"/>
              <a:ext cx="1588" cy="771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34" name="Line 211"/>
            <p:cNvSpPr>
              <a:spLocks noChangeShapeType="1"/>
            </p:cNvSpPr>
            <p:nvPr/>
          </p:nvSpPr>
          <p:spPr bwMode="auto">
            <a:xfrm>
              <a:off x="3248025" y="4743450"/>
              <a:ext cx="52482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35" name="Line 212"/>
            <p:cNvSpPr>
              <a:spLocks noChangeShapeType="1"/>
            </p:cNvSpPr>
            <p:nvPr/>
          </p:nvSpPr>
          <p:spPr bwMode="auto">
            <a:xfrm flipV="1">
              <a:off x="3248025" y="3971925"/>
              <a:ext cx="1588" cy="771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36" name="Line 213"/>
            <p:cNvSpPr>
              <a:spLocks noChangeShapeType="1"/>
            </p:cNvSpPr>
            <p:nvPr/>
          </p:nvSpPr>
          <p:spPr bwMode="auto">
            <a:xfrm flipV="1">
              <a:off x="3248025" y="4686300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37" name="Line 214"/>
            <p:cNvSpPr>
              <a:spLocks noChangeShapeType="1"/>
            </p:cNvSpPr>
            <p:nvPr/>
          </p:nvSpPr>
          <p:spPr bwMode="auto">
            <a:xfrm>
              <a:off x="3248025" y="3971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38" name="Rectangle 215"/>
            <p:cNvSpPr>
              <a:spLocks noChangeArrowheads="1"/>
            </p:cNvSpPr>
            <p:nvPr/>
          </p:nvSpPr>
          <p:spPr bwMode="auto">
            <a:xfrm>
              <a:off x="3219450" y="4772025"/>
              <a:ext cx="12382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0</a:t>
              </a:r>
              <a:endParaRPr lang="zh-TW" altLang="zh-TW"/>
            </a:p>
          </p:txBody>
        </p:sp>
        <p:sp>
          <p:nvSpPr>
            <p:cNvPr id="28739" name="Line 216"/>
            <p:cNvSpPr>
              <a:spLocks noChangeShapeType="1"/>
            </p:cNvSpPr>
            <p:nvPr/>
          </p:nvSpPr>
          <p:spPr bwMode="auto">
            <a:xfrm flipV="1">
              <a:off x="4076700" y="4686300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40" name="Line 217"/>
            <p:cNvSpPr>
              <a:spLocks noChangeShapeType="1"/>
            </p:cNvSpPr>
            <p:nvPr/>
          </p:nvSpPr>
          <p:spPr bwMode="auto">
            <a:xfrm>
              <a:off x="4076700" y="3971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41" name="Rectangle 218"/>
            <p:cNvSpPr>
              <a:spLocks noChangeArrowheads="1"/>
            </p:cNvSpPr>
            <p:nvPr/>
          </p:nvSpPr>
          <p:spPr bwMode="auto">
            <a:xfrm>
              <a:off x="4010025" y="47720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10</a:t>
              </a:r>
              <a:endParaRPr lang="zh-TW" altLang="zh-TW"/>
            </a:p>
          </p:txBody>
        </p:sp>
        <p:sp>
          <p:nvSpPr>
            <p:cNvPr id="28742" name="Line 219"/>
            <p:cNvSpPr>
              <a:spLocks noChangeShapeType="1"/>
            </p:cNvSpPr>
            <p:nvPr/>
          </p:nvSpPr>
          <p:spPr bwMode="auto">
            <a:xfrm flipV="1">
              <a:off x="4905375" y="4686300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43" name="Line 220"/>
            <p:cNvSpPr>
              <a:spLocks noChangeShapeType="1"/>
            </p:cNvSpPr>
            <p:nvPr/>
          </p:nvSpPr>
          <p:spPr bwMode="auto">
            <a:xfrm>
              <a:off x="4905375" y="3971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44" name="Rectangle 221"/>
            <p:cNvSpPr>
              <a:spLocks noChangeArrowheads="1"/>
            </p:cNvSpPr>
            <p:nvPr/>
          </p:nvSpPr>
          <p:spPr bwMode="auto">
            <a:xfrm>
              <a:off x="4838700" y="47720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20</a:t>
              </a:r>
              <a:endParaRPr lang="zh-TW" altLang="zh-TW"/>
            </a:p>
          </p:txBody>
        </p:sp>
        <p:sp>
          <p:nvSpPr>
            <p:cNvPr id="28745" name="Line 222"/>
            <p:cNvSpPr>
              <a:spLocks noChangeShapeType="1"/>
            </p:cNvSpPr>
            <p:nvPr/>
          </p:nvSpPr>
          <p:spPr bwMode="auto">
            <a:xfrm flipV="1">
              <a:off x="5743575" y="4686300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46" name="Line 223"/>
            <p:cNvSpPr>
              <a:spLocks noChangeShapeType="1"/>
            </p:cNvSpPr>
            <p:nvPr/>
          </p:nvSpPr>
          <p:spPr bwMode="auto">
            <a:xfrm>
              <a:off x="5743575" y="3971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47" name="Rectangle 224"/>
            <p:cNvSpPr>
              <a:spLocks noChangeArrowheads="1"/>
            </p:cNvSpPr>
            <p:nvPr/>
          </p:nvSpPr>
          <p:spPr bwMode="auto">
            <a:xfrm>
              <a:off x="5676900" y="47720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30</a:t>
              </a:r>
              <a:endParaRPr lang="zh-TW" altLang="zh-TW"/>
            </a:p>
          </p:txBody>
        </p:sp>
        <p:sp>
          <p:nvSpPr>
            <p:cNvPr id="28748" name="Line 225"/>
            <p:cNvSpPr>
              <a:spLocks noChangeShapeType="1"/>
            </p:cNvSpPr>
            <p:nvPr/>
          </p:nvSpPr>
          <p:spPr bwMode="auto">
            <a:xfrm flipV="1">
              <a:off x="6572250" y="4686300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49" name="Line 226"/>
            <p:cNvSpPr>
              <a:spLocks noChangeShapeType="1"/>
            </p:cNvSpPr>
            <p:nvPr/>
          </p:nvSpPr>
          <p:spPr bwMode="auto">
            <a:xfrm>
              <a:off x="6572250" y="3971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50" name="Rectangle 227"/>
            <p:cNvSpPr>
              <a:spLocks noChangeArrowheads="1"/>
            </p:cNvSpPr>
            <p:nvPr/>
          </p:nvSpPr>
          <p:spPr bwMode="auto">
            <a:xfrm>
              <a:off x="6505575" y="47720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40</a:t>
              </a:r>
              <a:endParaRPr lang="zh-TW" altLang="zh-TW"/>
            </a:p>
          </p:txBody>
        </p:sp>
        <p:sp>
          <p:nvSpPr>
            <p:cNvPr id="28751" name="Line 228"/>
            <p:cNvSpPr>
              <a:spLocks noChangeShapeType="1"/>
            </p:cNvSpPr>
            <p:nvPr/>
          </p:nvSpPr>
          <p:spPr bwMode="auto">
            <a:xfrm flipV="1">
              <a:off x="7410450" y="4686300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52" name="Line 229"/>
            <p:cNvSpPr>
              <a:spLocks noChangeShapeType="1"/>
            </p:cNvSpPr>
            <p:nvPr/>
          </p:nvSpPr>
          <p:spPr bwMode="auto">
            <a:xfrm>
              <a:off x="7410450" y="3971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53" name="Rectangle 230"/>
            <p:cNvSpPr>
              <a:spLocks noChangeArrowheads="1"/>
            </p:cNvSpPr>
            <p:nvPr/>
          </p:nvSpPr>
          <p:spPr bwMode="auto">
            <a:xfrm>
              <a:off x="7343775" y="47720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50</a:t>
              </a:r>
              <a:endParaRPr lang="zh-TW" altLang="zh-TW"/>
            </a:p>
          </p:txBody>
        </p:sp>
        <p:sp>
          <p:nvSpPr>
            <p:cNvPr id="28754" name="Line 231"/>
            <p:cNvSpPr>
              <a:spLocks noChangeShapeType="1"/>
            </p:cNvSpPr>
            <p:nvPr/>
          </p:nvSpPr>
          <p:spPr bwMode="auto">
            <a:xfrm flipV="1">
              <a:off x="8239125" y="4686300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55" name="Line 232"/>
            <p:cNvSpPr>
              <a:spLocks noChangeShapeType="1"/>
            </p:cNvSpPr>
            <p:nvPr/>
          </p:nvSpPr>
          <p:spPr bwMode="auto">
            <a:xfrm>
              <a:off x="8239125" y="3971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56" name="Rectangle 233"/>
            <p:cNvSpPr>
              <a:spLocks noChangeArrowheads="1"/>
            </p:cNvSpPr>
            <p:nvPr/>
          </p:nvSpPr>
          <p:spPr bwMode="auto">
            <a:xfrm>
              <a:off x="8172450" y="47720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60</a:t>
              </a:r>
              <a:endParaRPr lang="zh-TW" altLang="zh-TW"/>
            </a:p>
          </p:txBody>
        </p:sp>
        <p:sp>
          <p:nvSpPr>
            <p:cNvPr id="28757" name="Line 234"/>
            <p:cNvSpPr>
              <a:spLocks noChangeShapeType="1"/>
            </p:cNvSpPr>
            <p:nvPr/>
          </p:nvSpPr>
          <p:spPr bwMode="auto">
            <a:xfrm>
              <a:off x="3248025" y="3971925"/>
              <a:ext cx="52482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58" name="Line 235"/>
            <p:cNvSpPr>
              <a:spLocks noChangeShapeType="1"/>
            </p:cNvSpPr>
            <p:nvPr/>
          </p:nvSpPr>
          <p:spPr bwMode="auto">
            <a:xfrm>
              <a:off x="3248025" y="4743450"/>
              <a:ext cx="52482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59" name="Line 236"/>
            <p:cNvSpPr>
              <a:spLocks noChangeShapeType="1"/>
            </p:cNvSpPr>
            <p:nvPr/>
          </p:nvSpPr>
          <p:spPr bwMode="auto">
            <a:xfrm flipV="1">
              <a:off x="8496300" y="3971925"/>
              <a:ext cx="1588" cy="771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60" name="Line 237"/>
            <p:cNvSpPr>
              <a:spLocks noChangeShapeType="1"/>
            </p:cNvSpPr>
            <p:nvPr/>
          </p:nvSpPr>
          <p:spPr bwMode="auto">
            <a:xfrm flipV="1">
              <a:off x="3248025" y="3971925"/>
              <a:ext cx="1588" cy="771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61" name="Oval 238"/>
            <p:cNvSpPr>
              <a:spLocks noChangeArrowheads="1"/>
            </p:cNvSpPr>
            <p:nvPr/>
          </p:nvSpPr>
          <p:spPr bwMode="auto">
            <a:xfrm>
              <a:off x="3209925" y="43148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62" name="Oval 239"/>
            <p:cNvSpPr>
              <a:spLocks noChangeArrowheads="1"/>
            </p:cNvSpPr>
            <p:nvPr/>
          </p:nvSpPr>
          <p:spPr bwMode="auto">
            <a:xfrm>
              <a:off x="3286125" y="43148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63" name="Oval 240"/>
            <p:cNvSpPr>
              <a:spLocks noChangeArrowheads="1"/>
            </p:cNvSpPr>
            <p:nvPr/>
          </p:nvSpPr>
          <p:spPr bwMode="auto">
            <a:xfrm>
              <a:off x="3371850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64" name="Oval 241"/>
            <p:cNvSpPr>
              <a:spLocks noChangeArrowheads="1"/>
            </p:cNvSpPr>
            <p:nvPr/>
          </p:nvSpPr>
          <p:spPr bwMode="auto">
            <a:xfrm>
              <a:off x="3457575" y="43148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65" name="Oval 242"/>
            <p:cNvSpPr>
              <a:spLocks noChangeArrowheads="1"/>
            </p:cNvSpPr>
            <p:nvPr/>
          </p:nvSpPr>
          <p:spPr bwMode="auto">
            <a:xfrm>
              <a:off x="3533775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66" name="Oval 243"/>
            <p:cNvSpPr>
              <a:spLocks noChangeArrowheads="1"/>
            </p:cNvSpPr>
            <p:nvPr/>
          </p:nvSpPr>
          <p:spPr bwMode="auto">
            <a:xfrm>
              <a:off x="3619500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67" name="Oval 244"/>
            <p:cNvSpPr>
              <a:spLocks noChangeArrowheads="1"/>
            </p:cNvSpPr>
            <p:nvPr/>
          </p:nvSpPr>
          <p:spPr bwMode="auto">
            <a:xfrm>
              <a:off x="3705225" y="43148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68" name="Oval 245"/>
            <p:cNvSpPr>
              <a:spLocks noChangeArrowheads="1"/>
            </p:cNvSpPr>
            <p:nvPr/>
          </p:nvSpPr>
          <p:spPr bwMode="auto">
            <a:xfrm>
              <a:off x="3790950" y="43148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69" name="Oval 246"/>
            <p:cNvSpPr>
              <a:spLocks noChangeArrowheads="1"/>
            </p:cNvSpPr>
            <p:nvPr/>
          </p:nvSpPr>
          <p:spPr bwMode="auto">
            <a:xfrm>
              <a:off x="3867150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70" name="Oval 247"/>
            <p:cNvSpPr>
              <a:spLocks noChangeArrowheads="1"/>
            </p:cNvSpPr>
            <p:nvPr/>
          </p:nvSpPr>
          <p:spPr bwMode="auto">
            <a:xfrm>
              <a:off x="3952875" y="43148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71" name="Oval 248"/>
            <p:cNvSpPr>
              <a:spLocks noChangeArrowheads="1"/>
            </p:cNvSpPr>
            <p:nvPr/>
          </p:nvSpPr>
          <p:spPr bwMode="auto">
            <a:xfrm>
              <a:off x="4038600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72" name="Oval 249"/>
            <p:cNvSpPr>
              <a:spLocks noChangeArrowheads="1"/>
            </p:cNvSpPr>
            <p:nvPr/>
          </p:nvSpPr>
          <p:spPr bwMode="auto">
            <a:xfrm>
              <a:off x="4124325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73" name="Oval 250"/>
            <p:cNvSpPr>
              <a:spLocks noChangeArrowheads="1"/>
            </p:cNvSpPr>
            <p:nvPr/>
          </p:nvSpPr>
          <p:spPr bwMode="auto">
            <a:xfrm>
              <a:off x="4200525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74" name="Oval 251"/>
            <p:cNvSpPr>
              <a:spLocks noChangeArrowheads="1"/>
            </p:cNvSpPr>
            <p:nvPr/>
          </p:nvSpPr>
          <p:spPr bwMode="auto">
            <a:xfrm>
              <a:off x="4286250" y="43148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75" name="Oval 252"/>
            <p:cNvSpPr>
              <a:spLocks noChangeArrowheads="1"/>
            </p:cNvSpPr>
            <p:nvPr/>
          </p:nvSpPr>
          <p:spPr bwMode="auto">
            <a:xfrm>
              <a:off x="4371975" y="43148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76" name="Oval 253"/>
            <p:cNvSpPr>
              <a:spLocks noChangeArrowheads="1"/>
            </p:cNvSpPr>
            <p:nvPr/>
          </p:nvSpPr>
          <p:spPr bwMode="auto">
            <a:xfrm>
              <a:off x="4457700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77" name="Oval 254"/>
            <p:cNvSpPr>
              <a:spLocks noChangeArrowheads="1"/>
            </p:cNvSpPr>
            <p:nvPr/>
          </p:nvSpPr>
          <p:spPr bwMode="auto">
            <a:xfrm>
              <a:off x="4533900" y="43148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78" name="Oval 255"/>
            <p:cNvSpPr>
              <a:spLocks noChangeArrowheads="1"/>
            </p:cNvSpPr>
            <p:nvPr/>
          </p:nvSpPr>
          <p:spPr bwMode="auto">
            <a:xfrm>
              <a:off x="4619625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79" name="Oval 256"/>
            <p:cNvSpPr>
              <a:spLocks noChangeArrowheads="1"/>
            </p:cNvSpPr>
            <p:nvPr/>
          </p:nvSpPr>
          <p:spPr bwMode="auto">
            <a:xfrm>
              <a:off x="4705350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80" name="Oval 257"/>
            <p:cNvSpPr>
              <a:spLocks noChangeArrowheads="1"/>
            </p:cNvSpPr>
            <p:nvPr/>
          </p:nvSpPr>
          <p:spPr bwMode="auto">
            <a:xfrm>
              <a:off x="4791075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81" name="Oval 258"/>
            <p:cNvSpPr>
              <a:spLocks noChangeArrowheads="1"/>
            </p:cNvSpPr>
            <p:nvPr/>
          </p:nvSpPr>
          <p:spPr bwMode="auto">
            <a:xfrm>
              <a:off x="4867275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82" name="Oval 259"/>
            <p:cNvSpPr>
              <a:spLocks noChangeArrowheads="1"/>
            </p:cNvSpPr>
            <p:nvPr/>
          </p:nvSpPr>
          <p:spPr bwMode="auto">
            <a:xfrm>
              <a:off x="4953000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83" name="Oval 260"/>
            <p:cNvSpPr>
              <a:spLocks noChangeArrowheads="1"/>
            </p:cNvSpPr>
            <p:nvPr/>
          </p:nvSpPr>
          <p:spPr bwMode="auto">
            <a:xfrm>
              <a:off x="5038725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84" name="Oval 261"/>
            <p:cNvSpPr>
              <a:spLocks noChangeArrowheads="1"/>
            </p:cNvSpPr>
            <p:nvPr/>
          </p:nvSpPr>
          <p:spPr bwMode="auto">
            <a:xfrm>
              <a:off x="5124450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85" name="Oval 262"/>
            <p:cNvSpPr>
              <a:spLocks noChangeArrowheads="1"/>
            </p:cNvSpPr>
            <p:nvPr/>
          </p:nvSpPr>
          <p:spPr bwMode="auto">
            <a:xfrm>
              <a:off x="5200650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86" name="Oval 263"/>
            <p:cNvSpPr>
              <a:spLocks noChangeArrowheads="1"/>
            </p:cNvSpPr>
            <p:nvPr/>
          </p:nvSpPr>
          <p:spPr bwMode="auto">
            <a:xfrm>
              <a:off x="5286375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87" name="Oval 264"/>
            <p:cNvSpPr>
              <a:spLocks noChangeArrowheads="1"/>
            </p:cNvSpPr>
            <p:nvPr/>
          </p:nvSpPr>
          <p:spPr bwMode="auto">
            <a:xfrm>
              <a:off x="5372100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88" name="Oval 265"/>
            <p:cNvSpPr>
              <a:spLocks noChangeArrowheads="1"/>
            </p:cNvSpPr>
            <p:nvPr/>
          </p:nvSpPr>
          <p:spPr bwMode="auto">
            <a:xfrm>
              <a:off x="5457825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89" name="Oval 266"/>
            <p:cNvSpPr>
              <a:spLocks noChangeArrowheads="1"/>
            </p:cNvSpPr>
            <p:nvPr/>
          </p:nvSpPr>
          <p:spPr bwMode="auto">
            <a:xfrm>
              <a:off x="5534025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90" name="Oval 267"/>
            <p:cNvSpPr>
              <a:spLocks noChangeArrowheads="1"/>
            </p:cNvSpPr>
            <p:nvPr/>
          </p:nvSpPr>
          <p:spPr bwMode="auto">
            <a:xfrm>
              <a:off x="5619750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91" name="Oval 268"/>
            <p:cNvSpPr>
              <a:spLocks noChangeArrowheads="1"/>
            </p:cNvSpPr>
            <p:nvPr/>
          </p:nvSpPr>
          <p:spPr bwMode="auto">
            <a:xfrm>
              <a:off x="5705475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92" name="Oval 269"/>
            <p:cNvSpPr>
              <a:spLocks noChangeArrowheads="1"/>
            </p:cNvSpPr>
            <p:nvPr/>
          </p:nvSpPr>
          <p:spPr bwMode="auto">
            <a:xfrm>
              <a:off x="5791200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93" name="Oval 270"/>
            <p:cNvSpPr>
              <a:spLocks noChangeArrowheads="1"/>
            </p:cNvSpPr>
            <p:nvPr/>
          </p:nvSpPr>
          <p:spPr bwMode="auto">
            <a:xfrm>
              <a:off x="5867400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94" name="Oval 271"/>
            <p:cNvSpPr>
              <a:spLocks noChangeArrowheads="1"/>
            </p:cNvSpPr>
            <p:nvPr/>
          </p:nvSpPr>
          <p:spPr bwMode="auto">
            <a:xfrm>
              <a:off x="5953125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95" name="Oval 272"/>
            <p:cNvSpPr>
              <a:spLocks noChangeArrowheads="1"/>
            </p:cNvSpPr>
            <p:nvPr/>
          </p:nvSpPr>
          <p:spPr bwMode="auto">
            <a:xfrm>
              <a:off x="6038850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96" name="Oval 273"/>
            <p:cNvSpPr>
              <a:spLocks noChangeArrowheads="1"/>
            </p:cNvSpPr>
            <p:nvPr/>
          </p:nvSpPr>
          <p:spPr bwMode="auto">
            <a:xfrm>
              <a:off x="6124575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97" name="Oval 274"/>
            <p:cNvSpPr>
              <a:spLocks noChangeArrowheads="1"/>
            </p:cNvSpPr>
            <p:nvPr/>
          </p:nvSpPr>
          <p:spPr bwMode="auto">
            <a:xfrm>
              <a:off x="6200775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98" name="Oval 275"/>
            <p:cNvSpPr>
              <a:spLocks noChangeArrowheads="1"/>
            </p:cNvSpPr>
            <p:nvPr/>
          </p:nvSpPr>
          <p:spPr bwMode="auto">
            <a:xfrm>
              <a:off x="6286500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99" name="Oval 276"/>
            <p:cNvSpPr>
              <a:spLocks noChangeArrowheads="1"/>
            </p:cNvSpPr>
            <p:nvPr/>
          </p:nvSpPr>
          <p:spPr bwMode="auto">
            <a:xfrm>
              <a:off x="6372225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00" name="Oval 277"/>
            <p:cNvSpPr>
              <a:spLocks noChangeArrowheads="1"/>
            </p:cNvSpPr>
            <p:nvPr/>
          </p:nvSpPr>
          <p:spPr bwMode="auto">
            <a:xfrm>
              <a:off x="6457950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01" name="Oval 278"/>
            <p:cNvSpPr>
              <a:spLocks noChangeArrowheads="1"/>
            </p:cNvSpPr>
            <p:nvPr/>
          </p:nvSpPr>
          <p:spPr bwMode="auto">
            <a:xfrm>
              <a:off x="6534150" y="43148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02" name="Oval 279"/>
            <p:cNvSpPr>
              <a:spLocks noChangeArrowheads="1"/>
            </p:cNvSpPr>
            <p:nvPr/>
          </p:nvSpPr>
          <p:spPr bwMode="auto">
            <a:xfrm>
              <a:off x="6619875" y="43148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03" name="Oval 280"/>
            <p:cNvSpPr>
              <a:spLocks noChangeArrowheads="1"/>
            </p:cNvSpPr>
            <p:nvPr/>
          </p:nvSpPr>
          <p:spPr bwMode="auto">
            <a:xfrm>
              <a:off x="6705600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04" name="Oval 281"/>
            <p:cNvSpPr>
              <a:spLocks noChangeArrowheads="1"/>
            </p:cNvSpPr>
            <p:nvPr/>
          </p:nvSpPr>
          <p:spPr bwMode="auto">
            <a:xfrm>
              <a:off x="6791325" y="43148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05" name="Oval 282"/>
            <p:cNvSpPr>
              <a:spLocks noChangeArrowheads="1"/>
            </p:cNvSpPr>
            <p:nvPr/>
          </p:nvSpPr>
          <p:spPr bwMode="auto">
            <a:xfrm>
              <a:off x="6867525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06" name="Oval 283"/>
            <p:cNvSpPr>
              <a:spLocks noChangeArrowheads="1"/>
            </p:cNvSpPr>
            <p:nvPr/>
          </p:nvSpPr>
          <p:spPr bwMode="auto">
            <a:xfrm>
              <a:off x="6953250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07" name="Oval 284"/>
            <p:cNvSpPr>
              <a:spLocks noChangeArrowheads="1"/>
            </p:cNvSpPr>
            <p:nvPr/>
          </p:nvSpPr>
          <p:spPr bwMode="auto">
            <a:xfrm>
              <a:off x="7038975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08" name="Oval 285"/>
            <p:cNvSpPr>
              <a:spLocks noChangeArrowheads="1"/>
            </p:cNvSpPr>
            <p:nvPr/>
          </p:nvSpPr>
          <p:spPr bwMode="auto">
            <a:xfrm>
              <a:off x="7124700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09" name="Oval 286"/>
            <p:cNvSpPr>
              <a:spLocks noChangeArrowheads="1"/>
            </p:cNvSpPr>
            <p:nvPr/>
          </p:nvSpPr>
          <p:spPr bwMode="auto">
            <a:xfrm>
              <a:off x="7200900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10" name="Oval 287"/>
            <p:cNvSpPr>
              <a:spLocks noChangeArrowheads="1"/>
            </p:cNvSpPr>
            <p:nvPr/>
          </p:nvSpPr>
          <p:spPr bwMode="auto">
            <a:xfrm>
              <a:off x="7286625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11" name="Oval 288"/>
            <p:cNvSpPr>
              <a:spLocks noChangeArrowheads="1"/>
            </p:cNvSpPr>
            <p:nvPr/>
          </p:nvSpPr>
          <p:spPr bwMode="auto">
            <a:xfrm>
              <a:off x="7372350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12" name="Oval 289"/>
            <p:cNvSpPr>
              <a:spLocks noChangeArrowheads="1"/>
            </p:cNvSpPr>
            <p:nvPr/>
          </p:nvSpPr>
          <p:spPr bwMode="auto">
            <a:xfrm>
              <a:off x="7458075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13" name="Oval 290"/>
            <p:cNvSpPr>
              <a:spLocks noChangeArrowheads="1"/>
            </p:cNvSpPr>
            <p:nvPr/>
          </p:nvSpPr>
          <p:spPr bwMode="auto">
            <a:xfrm>
              <a:off x="7534275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14" name="Oval 291"/>
            <p:cNvSpPr>
              <a:spLocks noChangeArrowheads="1"/>
            </p:cNvSpPr>
            <p:nvPr/>
          </p:nvSpPr>
          <p:spPr bwMode="auto">
            <a:xfrm>
              <a:off x="7620000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15" name="Oval 292"/>
            <p:cNvSpPr>
              <a:spLocks noChangeArrowheads="1"/>
            </p:cNvSpPr>
            <p:nvPr/>
          </p:nvSpPr>
          <p:spPr bwMode="auto">
            <a:xfrm>
              <a:off x="7705725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16" name="Oval 293"/>
            <p:cNvSpPr>
              <a:spLocks noChangeArrowheads="1"/>
            </p:cNvSpPr>
            <p:nvPr/>
          </p:nvSpPr>
          <p:spPr bwMode="auto">
            <a:xfrm>
              <a:off x="7791450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17" name="Oval 294"/>
            <p:cNvSpPr>
              <a:spLocks noChangeArrowheads="1"/>
            </p:cNvSpPr>
            <p:nvPr/>
          </p:nvSpPr>
          <p:spPr bwMode="auto">
            <a:xfrm>
              <a:off x="7867650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18" name="Oval 295"/>
            <p:cNvSpPr>
              <a:spLocks noChangeArrowheads="1"/>
            </p:cNvSpPr>
            <p:nvPr/>
          </p:nvSpPr>
          <p:spPr bwMode="auto">
            <a:xfrm>
              <a:off x="7953375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19" name="Oval 296"/>
            <p:cNvSpPr>
              <a:spLocks noChangeArrowheads="1"/>
            </p:cNvSpPr>
            <p:nvPr/>
          </p:nvSpPr>
          <p:spPr bwMode="auto">
            <a:xfrm>
              <a:off x="8039100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20" name="Oval 297"/>
            <p:cNvSpPr>
              <a:spLocks noChangeArrowheads="1"/>
            </p:cNvSpPr>
            <p:nvPr/>
          </p:nvSpPr>
          <p:spPr bwMode="auto">
            <a:xfrm>
              <a:off x="8124825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21" name="Oval 298"/>
            <p:cNvSpPr>
              <a:spLocks noChangeArrowheads="1"/>
            </p:cNvSpPr>
            <p:nvPr/>
          </p:nvSpPr>
          <p:spPr bwMode="auto">
            <a:xfrm>
              <a:off x="8201025" y="43148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22" name="Oval 299"/>
            <p:cNvSpPr>
              <a:spLocks noChangeArrowheads="1"/>
            </p:cNvSpPr>
            <p:nvPr/>
          </p:nvSpPr>
          <p:spPr bwMode="auto">
            <a:xfrm>
              <a:off x="8286750" y="43148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23" name="Oval 300"/>
            <p:cNvSpPr>
              <a:spLocks noChangeArrowheads="1"/>
            </p:cNvSpPr>
            <p:nvPr/>
          </p:nvSpPr>
          <p:spPr bwMode="auto">
            <a:xfrm>
              <a:off x="8372475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24" name="Oval 301"/>
            <p:cNvSpPr>
              <a:spLocks noChangeArrowheads="1"/>
            </p:cNvSpPr>
            <p:nvPr/>
          </p:nvSpPr>
          <p:spPr bwMode="auto">
            <a:xfrm>
              <a:off x="8458200" y="43148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25" name="Line 302"/>
            <p:cNvSpPr>
              <a:spLocks noChangeShapeType="1"/>
            </p:cNvSpPr>
            <p:nvPr/>
          </p:nvSpPr>
          <p:spPr bwMode="auto">
            <a:xfrm flipV="1">
              <a:off x="3248025" y="4352925"/>
              <a:ext cx="1588" cy="3905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26" name="Line 303"/>
            <p:cNvSpPr>
              <a:spLocks noChangeShapeType="1"/>
            </p:cNvSpPr>
            <p:nvPr/>
          </p:nvSpPr>
          <p:spPr bwMode="auto">
            <a:xfrm flipV="1">
              <a:off x="3324225" y="4352925"/>
              <a:ext cx="1588" cy="3905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27" name="Oval 304"/>
            <p:cNvSpPr>
              <a:spLocks noChangeArrowheads="1"/>
            </p:cNvSpPr>
            <p:nvPr/>
          </p:nvSpPr>
          <p:spPr bwMode="auto">
            <a:xfrm>
              <a:off x="3400425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28" name="Line 305"/>
            <p:cNvSpPr>
              <a:spLocks noChangeShapeType="1"/>
            </p:cNvSpPr>
            <p:nvPr/>
          </p:nvSpPr>
          <p:spPr bwMode="auto">
            <a:xfrm flipV="1">
              <a:off x="3495675" y="4352925"/>
              <a:ext cx="1588" cy="3905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29" name="Oval 306"/>
            <p:cNvSpPr>
              <a:spLocks noChangeArrowheads="1"/>
            </p:cNvSpPr>
            <p:nvPr/>
          </p:nvSpPr>
          <p:spPr bwMode="auto">
            <a:xfrm>
              <a:off x="3562350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30" name="Oval 307"/>
            <p:cNvSpPr>
              <a:spLocks noChangeArrowheads="1"/>
            </p:cNvSpPr>
            <p:nvPr/>
          </p:nvSpPr>
          <p:spPr bwMode="auto">
            <a:xfrm>
              <a:off x="3648075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31" name="Line 308"/>
            <p:cNvSpPr>
              <a:spLocks noChangeShapeType="1"/>
            </p:cNvSpPr>
            <p:nvPr/>
          </p:nvSpPr>
          <p:spPr bwMode="auto">
            <a:xfrm flipV="1">
              <a:off x="3743325" y="4352925"/>
              <a:ext cx="1588" cy="3905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32" name="Line 309"/>
            <p:cNvSpPr>
              <a:spLocks noChangeShapeType="1"/>
            </p:cNvSpPr>
            <p:nvPr/>
          </p:nvSpPr>
          <p:spPr bwMode="auto">
            <a:xfrm flipV="1">
              <a:off x="3829050" y="4352925"/>
              <a:ext cx="1588" cy="3905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33" name="Oval 310"/>
            <p:cNvSpPr>
              <a:spLocks noChangeArrowheads="1"/>
            </p:cNvSpPr>
            <p:nvPr/>
          </p:nvSpPr>
          <p:spPr bwMode="auto">
            <a:xfrm>
              <a:off x="3895725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34" name="Line 311"/>
            <p:cNvSpPr>
              <a:spLocks noChangeShapeType="1"/>
            </p:cNvSpPr>
            <p:nvPr/>
          </p:nvSpPr>
          <p:spPr bwMode="auto">
            <a:xfrm flipV="1">
              <a:off x="3990975" y="4352925"/>
              <a:ext cx="1588" cy="3905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35" name="Oval 312"/>
            <p:cNvSpPr>
              <a:spLocks noChangeArrowheads="1"/>
            </p:cNvSpPr>
            <p:nvPr/>
          </p:nvSpPr>
          <p:spPr bwMode="auto">
            <a:xfrm>
              <a:off x="4067175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36" name="Oval 313"/>
            <p:cNvSpPr>
              <a:spLocks noChangeArrowheads="1"/>
            </p:cNvSpPr>
            <p:nvPr/>
          </p:nvSpPr>
          <p:spPr bwMode="auto">
            <a:xfrm>
              <a:off x="4152900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37" name="Oval 314"/>
            <p:cNvSpPr>
              <a:spLocks noChangeArrowheads="1"/>
            </p:cNvSpPr>
            <p:nvPr/>
          </p:nvSpPr>
          <p:spPr bwMode="auto">
            <a:xfrm>
              <a:off x="4229100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38" name="Line 315"/>
            <p:cNvSpPr>
              <a:spLocks noChangeShapeType="1"/>
            </p:cNvSpPr>
            <p:nvPr/>
          </p:nvSpPr>
          <p:spPr bwMode="auto">
            <a:xfrm flipV="1">
              <a:off x="4324350" y="4352925"/>
              <a:ext cx="1588" cy="3905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39" name="Line 316"/>
            <p:cNvSpPr>
              <a:spLocks noChangeShapeType="1"/>
            </p:cNvSpPr>
            <p:nvPr/>
          </p:nvSpPr>
          <p:spPr bwMode="auto">
            <a:xfrm flipV="1">
              <a:off x="4410075" y="4352925"/>
              <a:ext cx="1588" cy="3905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40" name="Oval 317"/>
            <p:cNvSpPr>
              <a:spLocks noChangeArrowheads="1"/>
            </p:cNvSpPr>
            <p:nvPr/>
          </p:nvSpPr>
          <p:spPr bwMode="auto">
            <a:xfrm>
              <a:off x="4486275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41" name="Line 318"/>
            <p:cNvSpPr>
              <a:spLocks noChangeShapeType="1"/>
            </p:cNvSpPr>
            <p:nvPr/>
          </p:nvSpPr>
          <p:spPr bwMode="auto">
            <a:xfrm flipV="1">
              <a:off x="4572000" y="4352925"/>
              <a:ext cx="1588" cy="3905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42" name="Oval 319"/>
            <p:cNvSpPr>
              <a:spLocks noChangeArrowheads="1"/>
            </p:cNvSpPr>
            <p:nvPr/>
          </p:nvSpPr>
          <p:spPr bwMode="auto">
            <a:xfrm>
              <a:off x="4648200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43" name="Oval 320"/>
            <p:cNvSpPr>
              <a:spLocks noChangeArrowheads="1"/>
            </p:cNvSpPr>
            <p:nvPr/>
          </p:nvSpPr>
          <p:spPr bwMode="auto">
            <a:xfrm>
              <a:off x="4733925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44" name="Oval 321"/>
            <p:cNvSpPr>
              <a:spLocks noChangeArrowheads="1"/>
            </p:cNvSpPr>
            <p:nvPr/>
          </p:nvSpPr>
          <p:spPr bwMode="auto">
            <a:xfrm>
              <a:off x="4819650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45" name="Oval 322"/>
            <p:cNvSpPr>
              <a:spLocks noChangeArrowheads="1"/>
            </p:cNvSpPr>
            <p:nvPr/>
          </p:nvSpPr>
          <p:spPr bwMode="auto">
            <a:xfrm>
              <a:off x="4895850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46" name="Oval 323"/>
            <p:cNvSpPr>
              <a:spLocks noChangeArrowheads="1"/>
            </p:cNvSpPr>
            <p:nvPr/>
          </p:nvSpPr>
          <p:spPr bwMode="auto">
            <a:xfrm>
              <a:off x="4981575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47" name="Oval 324"/>
            <p:cNvSpPr>
              <a:spLocks noChangeArrowheads="1"/>
            </p:cNvSpPr>
            <p:nvPr/>
          </p:nvSpPr>
          <p:spPr bwMode="auto">
            <a:xfrm>
              <a:off x="5067300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48" name="Oval 325"/>
            <p:cNvSpPr>
              <a:spLocks noChangeArrowheads="1"/>
            </p:cNvSpPr>
            <p:nvPr/>
          </p:nvSpPr>
          <p:spPr bwMode="auto">
            <a:xfrm>
              <a:off x="5153025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49" name="Oval 326"/>
            <p:cNvSpPr>
              <a:spLocks noChangeArrowheads="1"/>
            </p:cNvSpPr>
            <p:nvPr/>
          </p:nvSpPr>
          <p:spPr bwMode="auto">
            <a:xfrm>
              <a:off x="5229225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50" name="Oval 327"/>
            <p:cNvSpPr>
              <a:spLocks noChangeArrowheads="1"/>
            </p:cNvSpPr>
            <p:nvPr/>
          </p:nvSpPr>
          <p:spPr bwMode="auto">
            <a:xfrm>
              <a:off x="5314950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51" name="Oval 328"/>
            <p:cNvSpPr>
              <a:spLocks noChangeArrowheads="1"/>
            </p:cNvSpPr>
            <p:nvPr/>
          </p:nvSpPr>
          <p:spPr bwMode="auto">
            <a:xfrm>
              <a:off x="5400675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52" name="Oval 329"/>
            <p:cNvSpPr>
              <a:spLocks noChangeArrowheads="1"/>
            </p:cNvSpPr>
            <p:nvPr/>
          </p:nvSpPr>
          <p:spPr bwMode="auto">
            <a:xfrm>
              <a:off x="5486400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53" name="Oval 330"/>
            <p:cNvSpPr>
              <a:spLocks noChangeArrowheads="1"/>
            </p:cNvSpPr>
            <p:nvPr/>
          </p:nvSpPr>
          <p:spPr bwMode="auto">
            <a:xfrm>
              <a:off x="5562600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54" name="Oval 331"/>
            <p:cNvSpPr>
              <a:spLocks noChangeArrowheads="1"/>
            </p:cNvSpPr>
            <p:nvPr/>
          </p:nvSpPr>
          <p:spPr bwMode="auto">
            <a:xfrm>
              <a:off x="5648325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55" name="Oval 332"/>
            <p:cNvSpPr>
              <a:spLocks noChangeArrowheads="1"/>
            </p:cNvSpPr>
            <p:nvPr/>
          </p:nvSpPr>
          <p:spPr bwMode="auto">
            <a:xfrm>
              <a:off x="5734050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56" name="Oval 333"/>
            <p:cNvSpPr>
              <a:spLocks noChangeArrowheads="1"/>
            </p:cNvSpPr>
            <p:nvPr/>
          </p:nvSpPr>
          <p:spPr bwMode="auto">
            <a:xfrm>
              <a:off x="5819775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57" name="Oval 334"/>
            <p:cNvSpPr>
              <a:spLocks noChangeArrowheads="1"/>
            </p:cNvSpPr>
            <p:nvPr/>
          </p:nvSpPr>
          <p:spPr bwMode="auto">
            <a:xfrm>
              <a:off x="5895975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58" name="Oval 335"/>
            <p:cNvSpPr>
              <a:spLocks noChangeArrowheads="1"/>
            </p:cNvSpPr>
            <p:nvPr/>
          </p:nvSpPr>
          <p:spPr bwMode="auto">
            <a:xfrm>
              <a:off x="5981700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59" name="Oval 336"/>
            <p:cNvSpPr>
              <a:spLocks noChangeArrowheads="1"/>
            </p:cNvSpPr>
            <p:nvPr/>
          </p:nvSpPr>
          <p:spPr bwMode="auto">
            <a:xfrm>
              <a:off x="6067425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60" name="Oval 337"/>
            <p:cNvSpPr>
              <a:spLocks noChangeArrowheads="1"/>
            </p:cNvSpPr>
            <p:nvPr/>
          </p:nvSpPr>
          <p:spPr bwMode="auto">
            <a:xfrm>
              <a:off x="6153150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61" name="Oval 338"/>
            <p:cNvSpPr>
              <a:spLocks noChangeArrowheads="1"/>
            </p:cNvSpPr>
            <p:nvPr/>
          </p:nvSpPr>
          <p:spPr bwMode="auto">
            <a:xfrm>
              <a:off x="6229350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62" name="Oval 339"/>
            <p:cNvSpPr>
              <a:spLocks noChangeArrowheads="1"/>
            </p:cNvSpPr>
            <p:nvPr/>
          </p:nvSpPr>
          <p:spPr bwMode="auto">
            <a:xfrm>
              <a:off x="6315075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63" name="Oval 340"/>
            <p:cNvSpPr>
              <a:spLocks noChangeArrowheads="1"/>
            </p:cNvSpPr>
            <p:nvPr/>
          </p:nvSpPr>
          <p:spPr bwMode="auto">
            <a:xfrm>
              <a:off x="6400800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64" name="Oval 341"/>
            <p:cNvSpPr>
              <a:spLocks noChangeArrowheads="1"/>
            </p:cNvSpPr>
            <p:nvPr/>
          </p:nvSpPr>
          <p:spPr bwMode="auto">
            <a:xfrm>
              <a:off x="6486525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65" name="Line 342"/>
            <p:cNvSpPr>
              <a:spLocks noChangeShapeType="1"/>
            </p:cNvSpPr>
            <p:nvPr/>
          </p:nvSpPr>
          <p:spPr bwMode="auto">
            <a:xfrm flipV="1">
              <a:off x="6572250" y="4352925"/>
              <a:ext cx="1588" cy="3905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66" name="Line 343"/>
            <p:cNvSpPr>
              <a:spLocks noChangeShapeType="1"/>
            </p:cNvSpPr>
            <p:nvPr/>
          </p:nvSpPr>
          <p:spPr bwMode="auto">
            <a:xfrm flipV="1">
              <a:off x="6657975" y="4352925"/>
              <a:ext cx="1588" cy="3905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67" name="Oval 344"/>
            <p:cNvSpPr>
              <a:spLocks noChangeArrowheads="1"/>
            </p:cNvSpPr>
            <p:nvPr/>
          </p:nvSpPr>
          <p:spPr bwMode="auto">
            <a:xfrm>
              <a:off x="6734175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68" name="Line 345"/>
            <p:cNvSpPr>
              <a:spLocks noChangeShapeType="1"/>
            </p:cNvSpPr>
            <p:nvPr/>
          </p:nvSpPr>
          <p:spPr bwMode="auto">
            <a:xfrm flipV="1">
              <a:off x="6829425" y="4352925"/>
              <a:ext cx="1588" cy="3905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69" name="Oval 346"/>
            <p:cNvSpPr>
              <a:spLocks noChangeArrowheads="1"/>
            </p:cNvSpPr>
            <p:nvPr/>
          </p:nvSpPr>
          <p:spPr bwMode="auto">
            <a:xfrm>
              <a:off x="6896100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70" name="Oval 347"/>
            <p:cNvSpPr>
              <a:spLocks noChangeArrowheads="1"/>
            </p:cNvSpPr>
            <p:nvPr/>
          </p:nvSpPr>
          <p:spPr bwMode="auto">
            <a:xfrm>
              <a:off x="6981825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71" name="Oval 348"/>
            <p:cNvSpPr>
              <a:spLocks noChangeArrowheads="1"/>
            </p:cNvSpPr>
            <p:nvPr/>
          </p:nvSpPr>
          <p:spPr bwMode="auto">
            <a:xfrm>
              <a:off x="7067550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72" name="Oval 349"/>
            <p:cNvSpPr>
              <a:spLocks noChangeArrowheads="1"/>
            </p:cNvSpPr>
            <p:nvPr/>
          </p:nvSpPr>
          <p:spPr bwMode="auto">
            <a:xfrm>
              <a:off x="7153275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73" name="Oval 350"/>
            <p:cNvSpPr>
              <a:spLocks noChangeArrowheads="1"/>
            </p:cNvSpPr>
            <p:nvPr/>
          </p:nvSpPr>
          <p:spPr bwMode="auto">
            <a:xfrm>
              <a:off x="7229475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74" name="Oval 351"/>
            <p:cNvSpPr>
              <a:spLocks noChangeArrowheads="1"/>
            </p:cNvSpPr>
            <p:nvPr/>
          </p:nvSpPr>
          <p:spPr bwMode="auto">
            <a:xfrm>
              <a:off x="7315200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75" name="Oval 352"/>
            <p:cNvSpPr>
              <a:spLocks noChangeArrowheads="1"/>
            </p:cNvSpPr>
            <p:nvPr/>
          </p:nvSpPr>
          <p:spPr bwMode="auto">
            <a:xfrm>
              <a:off x="7400925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76" name="Oval 353"/>
            <p:cNvSpPr>
              <a:spLocks noChangeArrowheads="1"/>
            </p:cNvSpPr>
            <p:nvPr/>
          </p:nvSpPr>
          <p:spPr bwMode="auto">
            <a:xfrm>
              <a:off x="7486650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77" name="Oval 354"/>
            <p:cNvSpPr>
              <a:spLocks noChangeArrowheads="1"/>
            </p:cNvSpPr>
            <p:nvPr/>
          </p:nvSpPr>
          <p:spPr bwMode="auto">
            <a:xfrm>
              <a:off x="7562850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78" name="Oval 355"/>
            <p:cNvSpPr>
              <a:spLocks noChangeArrowheads="1"/>
            </p:cNvSpPr>
            <p:nvPr/>
          </p:nvSpPr>
          <p:spPr bwMode="auto">
            <a:xfrm>
              <a:off x="7648575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79" name="Oval 356"/>
            <p:cNvSpPr>
              <a:spLocks noChangeArrowheads="1"/>
            </p:cNvSpPr>
            <p:nvPr/>
          </p:nvSpPr>
          <p:spPr bwMode="auto">
            <a:xfrm>
              <a:off x="7734300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80" name="Oval 357"/>
            <p:cNvSpPr>
              <a:spLocks noChangeArrowheads="1"/>
            </p:cNvSpPr>
            <p:nvPr/>
          </p:nvSpPr>
          <p:spPr bwMode="auto">
            <a:xfrm>
              <a:off x="7820025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81" name="Oval 358"/>
            <p:cNvSpPr>
              <a:spLocks noChangeArrowheads="1"/>
            </p:cNvSpPr>
            <p:nvPr/>
          </p:nvSpPr>
          <p:spPr bwMode="auto">
            <a:xfrm>
              <a:off x="7896225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82" name="Oval 359"/>
            <p:cNvSpPr>
              <a:spLocks noChangeArrowheads="1"/>
            </p:cNvSpPr>
            <p:nvPr/>
          </p:nvSpPr>
          <p:spPr bwMode="auto">
            <a:xfrm>
              <a:off x="7981950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83" name="Oval 360"/>
            <p:cNvSpPr>
              <a:spLocks noChangeArrowheads="1"/>
            </p:cNvSpPr>
            <p:nvPr/>
          </p:nvSpPr>
          <p:spPr bwMode="auto">
            <a:xfrm>
              <a:off x="8067675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84" name="Oval 361"/>
            <p:cNvSpPr>
              <a:spLocks noChangeArrowheads="1"/>
            </p:cNvSpPr>
            <p:nvPr/>
          </p:nvSpPr>
          <p:spPr bwMode="auto">
            <a:xfrm>
              <a:off x="8153400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85" name="Line 362"/>
            <p:cNvSpPr>
              <a:spLocks noChangeShapeType="1"/>
            </p:cNvSpPr>
            <p:nvPr/>
          </p:nvSpPr>
          <p:spPr bwMode="auto">
            <a:xfrm flipV="1">
              <a:off x="8239125" y="4352925"/>
              <a:ext cx="1588" cy="3905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86" name="Line 363"/>
            <p:cNvSpPr>
              <a:spLocks noChangeShapeType="1"/>
            </p:cNvSpPr>
            <p:nvPr/>
          </p:nvSpPr>
          <p:spPr bwMode="auto">
            <a:xfrm flipV="1">
              <a:off x="8324850" y="4352925"/>
              <a:ext cx="1588" cy="3905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87" name="Oval 364"/>
            <p:cNvSpPr>
              <a:spLocks noChangeArrowheads="1"/>
            </p:cNvSpPr>
            <p:nvPr/>
          </p:nvSpPr>
          <p:spPr bwMode="auto">
            <a:xfrm>
              <a:off x="8401050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88" name="Line 365"/>
            <p:cNvSpPr>
              <a:spLocks noChangeShapeType="1"/>
            </p:cNvSpPr>
            <p:nvPr/>
          </p:nvSpPr>
          <p:spPr bwMode="auto">
            <a:xfrm flipV="1">
              <a:off x="8496300" y="4352925"/>
              <a:ext cx="1588" cy="3905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89" name="Line 366"/>
            <p:cNvSpPr>
              <a:spLocks noChangeShapeType="1"/>
            </p:cNvSpPr>
            <p:nvPr/>
          </p:nvSpPr>
          <p:spPr bwMode="auto">
            <a:xfrm>
              <a:off x="3248025" y="4743450"/>
              <a:ext cx="52482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28680" name="文字方塊 686"/>
          <p:cNvSpPr txBox="1">
            <a:spLocks noChangeArrowheads="1"/>
          </p:cNvSpPr>
          <p:nvPr/>
        </p:nvSpPr>
        <p:spPr bwMode="auto">
          <a:xfrm>
            <a:off x="496888" y="1876425"/>
            <a:ext cx="14414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Receiver</a:t>
            </a:r>
          </a:p>
          <a:p>
            <a:r>
              <a:rPr lang="en-US" altLang="zh-TW" sz="2000" b="1" i="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3 elements</a:t>
            </a:r>
            <a:endParaRPr lang="zh-TW" altLang="en-US" sz="2000" b="1" i="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688" name="文字方塊 687"/>
          <p:cNvSpPr txBox="1">
            <a:spLocks noChangeArrowheads="1"/>
          </p:cNvSpPr>
          <p:nvPr/>
        </p:nvSpPr>
        <p:spPr bwMode="auto">
          <a:xfrm>
            <a:off x="496888" y="2976563"/>
            <a:ext cx="148309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Transmitter</a:t>
            </a:r>
          </a:p>
          <a:p>
            <a:r>
              <a:rPr lang="en-US" altLang="zh-TW" sz="2000" b="1" i="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5 elements</a:t>
            </a:r>
            <a:endParaRPr lang="zh-TW" altLang="en-US" sz="2000" b="1" i="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689" name="文字方塊 688"/>
          <p:cNvSpPr txBox="1">
            <a:spLocks noChangeArrowheads="1"/>
          </p:cNvSpPr>
          <p:nvPr/>
        </p:nvSpPr>
        <p:spPr bwMode="auto">
          <a:xfrm>
            <a:off x="496888" y="4048125"/>
            <a:ext cx="156966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Virtual </a:t>
            </a:r>
            <a:r>
              <a:rPr lang="en-US" altLang="zh-TW" sz="2000" b="1" i="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array</a:t>
            </a:r>
          </a:p>
          <a:p>
            <a:r>
              <a:rPr lang="en-US" altLang="zh-TW" sz="2000" b="1" i="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15 elements</a:t>
            </a:r>
            <a:endParaRPr lang="zh-TW" altLang="en-US" sz="2000" b="1" i="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graphicFrame>
        <p:nvGraphicFramePr>
          <p:cNvPr id="29089" name="Object 2"/>
          <p:cNvGraphicFramePr>
            <a:graphicFrameLocks noChangeAspect="1"/>
          </p:cNvGraphicFramePr>
          <p:nvPr/>
        </p:nvGraphicFramePr>
        <p:xfrm>
          <a:off x="2103432" y="4071931"/>
          <a:ext cx="1649401" cy="522212"/>
        </p:xfrm>
        <a:graphic>
          <a:graphicData uri="http://schemas.openxmlformats.org/presentationml/2006/ole">
            <p:oleObj spid="_x0000_s68610" name="方程式" r:id="rId3" imgW="761760" imgH="241200" progId="Equation.3">
              <p:embed/>
            </p:oleObj>
          </a:graphicData>
        </a:graphic>
      </p:graphicFrame>
      <p:graphicFrame>
        <p:nvGraphicFramePr>
          <p:cNvPr id="29090" name="Object 2"/>
          <p:cNvGraphicFramePr>
            <a:graphicFrameLocks noChangeAspect="1"/>
          </p:cNvGraphicFramePr>
          <p:nvPr/>
        </p:nvGraphicFramePr>
        <p:xfrm>
          <a:off x="2087540" y="3000365"/>
          <a:ext cx="879475" cy="522287"/>
        </p:xfrm>
        <a:graphic>
          <a:graphicData uri="http://schemas.openxmlformats.org/presentationml/2006/ole">
            <p:oleObj spid="_x0000_s68611" name="方程式" r:id="rId4" imgW="406080" imgH="241200" progId="Equation.3">
              <p:embed/>
            </p:oleObj>
          </a:graphicData>
        </a:graphic>
      </p:graphicFrame>
      <p:graphicFrame>
        <p:nvGraphicFramePr>
          <p:cNvPr id="29091" name="Object 2"/>
          <p:cNvGraphicFramePr>
            <a:graphicFrameLocks noChangeAspect="1"/>
          </p:cNvGraphicFramePr>
          <p:nvPr/>
        </p:nvGraphicFramePr>
        <p:xfrm>
          <a:off x="2071665" y="1928802"/>
          <a:ext cx="823912" cy="522288"/>
        </p:xfrm>
        <a:graphic>
          <a:graphicData uri="http://schemas.openxmlformats.org/presentationml/2006/ole">
            <p:oleObj spid="_x0000_s68612" name="方程式" r:id="rId5" imgW="380880" imgH="2412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標題 1"/>
          <p:cNvSpPr>
            <a:spLocks noGrp="1"/>
          </p:cNvSpPr>
          <p:nvPr>
            <p:ph type="title"/>
          </p:nvPr>
        </p:nvSpPr>
        <p:spPr>
          <a:xfrm>
            <a:off x="304800" y="157163"/>
            <a:ext cx="8610600" cy="914400"/>
          </a:xfrm>
        </p:spPr>
        <p:txBody>
          <a:bodyPr/>
          <a:lstStyle/>
          <a:p>
            <a:r>
              <a:rPr lang="en-US" altLang="zh-TW" sz="3600" smtClean="0"/>
              <a:t>Example of the minimum redundancy MIMO Radar</a:t>
            </a:r>
            <a:endParaRPr lang="zh-TW" altLang="en-US" sz="360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15B88C-6BD9-4E58-B3F9-0627C5FA6D5E}" type="slidenum">
              <a:rPr lang="en-US" altLang="ja-JP" smtClean="0"/>
              <a:pPr>
                <a:defRPr/>
              </a:pPr>
              <a:t>25</a:t>
            </a:fld>
            <a:endParaRPr lang="en-US" altLang="ja-JP"/>
          </a:p>
        </p:txBody>
      </p:sp>
      <p:sp>
        <p:nvSpPr>
          <p:cNvPr id="28676" name="頁尾版面配置區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ISCAS 2008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grpSp>
        <p:nvGrpSpPr>
          <p:cNvPr id="2" name="群組 683"/>
          <p:cNvGrpSpPr>
            <a:grpSpLocks/>
          </p:cNvGrpSpPr>
          <p:nvPr/>
        </p:nvGrpSpPr>
        <p:grpSpPr bwMode="auto">
          <a:xfrm>
            <a:off x="3929058" y="1714500"/>
            <a:ext cx="4799031" cy="952500"/>
            <a:chOff x="3209925" y="1838325"/>
            <a:chExt cx="5287963" cy="952500"/>
          </a:xfrm>
        </p:grpSpPr>
        <p:sp>
          <p:nvSpPr>
            <p:cNvPr id="29047" name="Rectangle 6"/>
            <p:cNvSpPr>
              <a:spLocks noChangeArrowheads="1"/>
            </p:cNvSpPr>
            <p:nvPr/>
          </p:nvSpPr>
          <p:spPr bwMode="auto">
            <a:xfrm>
              <a:off x="3248025" y="1838325"/>
              <a:ext cx="5248275" cy="7715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48" name="Rectangle 7"/>
            <p:cNvSpPr>
              <a:spLocks noChangeArrowheads="1"/>
            </p:cNvSpPr>
            <p:nvPr/>
          </p:nvSpPr>
          <p:spPr bwMode="auto">
            <a:xfrm>
              <a:off x="3248025" y="1838325"/>
              <a:ext cx="5248275" cy="771525"/>
            </a:xfrm>
            <a:prstGeom prst="rect">
              <a:avLst/>
            </a:prstGeom>
            <a:noFill/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49" name="Line 8"/>
            <p:cNvSpPr>
              <a:spLocks noChangeShapeType="1"/>
            </p:cNvSpPr>
            <p:nvPr/>
          </p:nvSpPr>
          <p:spPr bwMode="auto">
            <a:xfrm>
              <a:off x="3248025" y="1838325"/>
              <a:ext cx="52482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50" name="Line 9"/>
            <p:cNvSpPr>
              <a:spLocks noChangeShapeType="1"/>
            </p:cNvSpPr>
            <p:nvPr/>
          </p:nvSpPr>
          <p:spPr bwMode="auto">
            <a:xfrm>
              <a:off x="3248025" y="2609850"/>
              <a:ext cx="52482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51" name="Line 10"/>
            <p:cNvSpPr>
              <a:spLocks noChangeShapeType="1"/>
            </p:cNvSpPr>
            <p:nvPr/>
          </p:nvSpPr>
          <p:spPr bwMode="auto">
            <a:xfrm flipV="1">
              <a:off x="8496300" y="1838325"/>
              <a:ext cx="1588" cy="771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52" name="Line 11"/>
            <p:cNvSpPr>
              <a:spLocks noChangeShapeType="1"/>
            </p:cNvSpPr>
            <p:nvPr/>
          </p:nvSpPr>
          <p:spPr bwMode="auto">
            <a:xfrm flipV="1">
              <a:off x="3248025" y="1838325"/>
              <a:ext cx="1588" cy="771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53" name="Line 12"/>
            <p:cNvSpPr>
              <a:spLocks noChangeShapeType="1"/>
            </p:cNvSpPr>
            <p:nvPr/>
          </p:nvSpPr>
          <p:spPr bwMode="auto">
            <a:xfrm>
              <a:off x="3248025" y="2609850"/>
              <a:ext cx="52482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54" name="Line 13"/>
            <p:cNvSpPr>
              <a:spLocks noChangeShapeType="1"/>
            </p:cNvSpPr>
            <p:nvPr/>
          </p:nvSpPr>
          <p:spPr bwMode="auto">
            <a:xfrm flipV="1">
              <a:off x="3248025" y="1838325"/>
              <a:ext cx="1588" cy="771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55" name="Line 14"/>
            <p:cNvSpPr>
              <a:spLocks noChangeShapeType="1"/>
            </p:cNvSpPr>
            <p:nvPr/>
          </p:nvSpPr>
          <p:spPr bwMode="auto">
            <a:xfrm flipV="1">
              <a:off x="3248025" y="2552700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56" name="Line 15"/>
            <p:cNvSpPr>
              <a:spLocks noChangeShapeType="1"/>
            </p:cNvSpPr>
            <p:nvPr/>
          </p:nvSpPr>
          <p:spPr bwMode="auto">
            <a:xfrm>
              <a:off x="3248025" y="18383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57" name="Rectangle 16"/>
            <p:cNvSpPr>
              <a:spLocks noChangeArrowheads="1"/>
            </p:cNvSpPr>
            <p:nvPr/>
          </p:nvSpPr>
          <p:spPr bwMode="auto">
            <a:xfrm>
              <a:off x="3219450" y="2638425"/>
              <a:ext cx="12382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0</a:t>
              </a:r>
              <a:endParaRPr lang="zh-TW" altLang="zh-TW"/>
            </a:p>
          </p:txBody>
        </p:sp>
        <p:sp>
          <p:nvSpPr>
            <p:cNvPr id="29058" name="Line 17"/>
            <p:cNvSpPr>
              <a:spLocks noChangeShapeType="1"/>
            </p:cNvSpPr>
            <p:nvPr/>
          </p:nvSpPr>
          <p:spPr bwMode="auto">
            <a:xfrm flipV="1">
              <a:off x="4076700" y="2552700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59" name="Line 18"/>
            <p:cNvSpPr>
              <a:spLocks noChangeShapeType="1"/>
            </p:cNvSpPr>
            <p:nvPr/>
          </p:nvSpPr>
          <p:spPr bwMode="auto">
            <a:xfrm>
              <a:off x="4076700" y="18383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60" name="Rectangle 19"/>
            <p:cNvSpPr>
              <a:spLocks noChangeArrowheads="1"/>
            </p:cNvSpPr>
            <p:nvPr/>
          </p:nvSpPr>
          <p:spPr bwMode="auto">
            <a:xfrm>
              <a:off x="4010025" y="26384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10</a:t>
              </a:r>
              <a:endParaRPr lang="zh-TW" altLang="zh-TW"/>
            </a:p>
          </p:txBody>
        </p:sp>
        <p:sp>
          <p:nvSpPr>
            <p:cNvPr id="29061" name="Line 20"/>
            <p:cNvSpPr>
              <a:spLocks noChangeShapeType="1"/>
            </p:cNvSpPr>
            <p:nvPr/>
          </p:nvSpPr>
          <p:spPr bwMode="auto">
            <a:xfrm flipV="1">
              <a:off x="4905375" y="2552700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62" name="Line 21"/>
            <p:cNvSpPr>
              <a:spLocks noChangeShapeType="1"/>
            </p:cNvSpPr>
            <p:nvPr/>
          </p:nvSpPr>
          <p:spPr bwMode="auto">
            <a:xfrm>
              <a:off x="4905375" y="18383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63" name="Rectangle 22"/>
            <p:cNvSpPr>
              <a:spLocks noChangeArrowheads="1"/>
            </p:cNvSpPr>
            <p:nvPr/>
          </p:nvSpPr>
          <p:spPr bwMode="auto">
            <a:xfrm>
              <a:off x="4838700" y="26384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20</a:t>
              </a:r>
              <a:endParaRPr lang="zh-TW" altLang="zh-TW"/>
            </a:p>
          </p:txBody>
        </p:sp>
        <p:sp>
          <p:nvSpPr>
            <p:cNvPr id="29064" name="Line 23"/>
            <p:cNvSpPr>
              <a:spLocks noChangeShapeType="1"/>
            </p:cNvSpPr>
            <p:nvPr/>
          </p:nvSpPr>
          <p:spPr bwMode="auto">
            <a:xfrm flipV="1">
              <a:off x="5743575" y="2552700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65" name="Line 24"/>
            <p:cNvSpPr>
              <a:spLocks noChangeShapeType="1"/>
            </p:cNvSpPr>
            <p:nvPr/>
          </p:nvSpPr>
          <p:spPr bwMode="auto">
            <a:xfrm>
              <a:off x="5743575" y="18383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66" name="Rectangle 25"/>
            <p:cNvSpPr>
              <a:spLocks noChangeArrowheads="1"/>
            </p:cNvSpPr>
            <p:nvPr/>
          </p:nvSpPr>
          <p:spPr bwMode="auto">
            <a:xfrm>
              <a:off x="5676900" y="26384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30</a:t>
              </a:r>
              <a:endParaRPr lang="zh-TW" altLang="zh-TW"/>
            </a:p>
          </p:txBody>
        </p:sp>
        <p:sp>
          <p:nvSpPr>
            <p:cNvPr id="29067" name="Line 26"/>
            <p:cNvSpPr>
              <a:spLocks noChangeShapeType="1"/>
            </p:cNvSpPr>
            <p:nvPr/>
          </p:nvSpPr>
          <p:spPr bwMode="auto">
            <a:xfrm flipV="1">
              <a:off x="6572250" y="2552700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68" name="Line 27"/>
            <p:cNvSpPr>
              <a:spLocks noChangeShapeType="1"/>
            </p:cNvSpPr>
            <p:nvPr/>
          </p:nvSpPr>
          <p:spPr bwMode="auto">
            <a:xfrm>
              <a:off x="6572250" y="18383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69" name="Rectangle 28"/>
            <p:cNvSpPr>
              <a:spLocks noChangeArrowheads="1"/>
            </p:cNvSpPr>
            <p:nvPr/>
          </p:nvSpPr>
          <p:spPr bwMode="auto">
            <a:xfrm>
              <a:off x="6505575" y="26384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40</a:t>
              </a:r>
              <a:endParaRPr lang="zh-TW" altLang="zh-TW"/>
            </a:p>
          </p:txBody>
        </p:sp>
        <p:sp>
          <p:nvSpPr>
            <p:cNvPr id="29070" name="Line 29"/>
            <p:cNvSpPr>
              <a:spLocks noChangeShapeType="1"/>
            </p:cNvSpPr>
            <p:nvPr/>
          </p:nvSpPr>
          <p:spPr bwMode="auto">
            <a:xfrm flipV="1">
              <a:off x="7410450" y="2552700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71" name="Line 30"/>
            <p:cNvSpPr>
              <a:spLocks noChangeShapeType="1"/>
            </p:cNvSpPr>
            <p:nvPr/>
          </p:nvSpPr>
          <p:spPr bwMode="auto">
            <a:xfrm>
              <a:off x="7410450" y="18383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72" name="Rectangle 31"/>
            <p:cNvSpPr>
              <a:spLocks noChangeArrowheads="1"/>
            </p:cNvSpPr>
            <p:nvPr/>
          </p:nvSpPr>
          <p:spPr bwMode="auto">
            <a:xfrm>
              <a:off x="7343775" y="26384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50</a:t>
              </a:r>
              <a:endParaRPr lang="zh-TW" altLang="zh-TW"/>
            </a:p>
          </p:txBody>
        </p:sp>
        <p:sp>
          <p:nvSpPr>
            <p:cNvPr id="29073" name="Line 32"/>
            <p:cNvSpPr>
              <a:spLocks noChangeShapeType="1"/>
            </p:cNvSpPr>
            <p:nvPr/>
          </p:nvSpPr>
          <p:spPr bwMode="auto">
            <a:xfrm flipV="1">
              <a:off x="8239125" y="2552700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74" name="Line 33"/>
            <p:cNvSpPr>
              <a:spLocks noChangeShapeType="1"/>
            </p:cNvSpPr>
            <p:nvPr/>
          </p:nvSpPr>
          <p:spPr bwMode="auto">
            <a:xfrm>
              <a:off x="8239125" y="18383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75" name="Rectangle 34"/>
            <p:cNvSpPr>
              <a:spLocks noChangeArrowheads="1"/>
            </p:cNvSpPr>
            <p:nvPr/>
          </p:nvSpPr>
          <p:spPr bwMode="auto">
            <a:xfrm>
              <a:off x="8172450" y="26384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60</a:t>
              </a:r>
              <a:endParaRPr lang="zh-TW" altLang="zh-TW"/>
            </a:p>
          </p:txBody>
        </p:sp>
        <p:sp>
          <p:nvSpPr>
            <p:cNvPr id="29076" name="Line 35"/>
            <p:cNvSpPr>
              <a:spLocks noChangeShapeType="1"/>
            </p:cNvSpPr>
            <p:nvPr/>
          </p:nvSpPr>
          <p:spPr bwMode="auto">
            <a:xfrm>
              <a:off x="3248025" y="1838325"/>
              <a:ext cx="52482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77" name="Line 36"/>
            <p:cNvSpPr>
              <a:spLocks noChangeShapeType="1"/>
            </p:cNvSpPr>
            <p:nvPr/>
          </p:nvSpPr>
          <p:spPr bwMode="auto">
            <a:xfrm>
              <a:off x="3248025" y="2609850"/>
              <a:ext cx="52482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78" name="Line 37"/>
            <p:cNvSpPr>
              <a:spLocks noChangeShapeType="1"/>
            </p:cNvSpPr>
            <p:nvPr/>
          </p:nvSpPr>
          <p:spPr bwMode="auto">
            <a:xfrm flipV="1">
              <a:off x="8496300" y="1838325"/>
              <a:ext cx="1588" cy="771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79" name="Line 38"/>
            <p:cNvSpPr>
              <a:spLocks noChangeShapeType="1"/>
            </p:cNvSpPr>
            <p:nvPr/>
          </p:nvSpPr>
          <p:spPr bwMode="auto">
            <a:xfrm flipV="1">
              <a:off x="3248025" y="1838325"/>
              <a:ext cx="1588" cy="771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80" name="Oval 39"/>
            <p:cNvSpPr>
              <a:spLocks noChangeArrowheads="1"/>
            </p:cNvSpPr>
            <p:nvPr/>
          </p:nvSpPr>
          <p:spPr bwMode="auto">
            <a:xfrm>
              <a:off x="3209925" y="21812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81" name="Oval 40"/>
            <p:cNvSpPr>
              <a:spLocks noChangeArrowheads="1"/>
            </p:cNvSpPr>
            <p:nvPr/>
          </p:nvSpPr>
          <p:spPr bwMode="auto">
            <a:xfrm>
              <a:off x="3286125" y="21812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82" name="Oval 41"/>
            <p:cNvSpPr>
              <a:spLocks noChangeArrowheads="1"/>
            </p:cNvSpPr>
            <p:nvPr/>
          </p:nvSpPr>
          <p:spPr bwMode="auto">
            <a:xfrm>
              <a:off x="3371850" y="25717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83" name="Oval 42"/>
            <p:cNvSpPr>
              <a:spLocks noChangeArrowheads="1"/>
            </p:cNvSpPr>
            <p:nvPr/>
          </p:nvSpPr>
          <p:spPr bwMode="auto">
            <a:xfrm>
              <a:off x="3457575" y="21812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84" name="Line 43"/>
            <p:cNvSpPr>
              <a:spLocks noChangeShapeType="1"/>
            </p:cNvSpPr>
            <p:nvPr/>
          </p:nvSpPr>
          <p:spPr bwMode="auto">
            <a:xfrm flipV="1">
              <a:off x="3248025" y="2219325"/>
              <a:ext cx="1588" cy="3905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85" name="Line 44"/>
            <p:cNvSpPr>
              <a:spLocks noChangeShapeType="1"/>
            </p:cNvSpPr>
            <p:nvPr/>
          </p:nvSpPr>
          <p:spPr bwMode="auto">
            <a:xfrm flipV="1">
              <a:off x="3324225" y="2219325"/>
              <a:ext cx="1588" cy="3905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86" name="Oval 45"/>
            <p:cNvSpPr>
              <a:spLocks noChangeArrowheads="1"/>
            </p:cNvSpPr>
            <p:nvPr/>
          </p:nvSpPr>
          <p:spPr bwMode="auto">
            <a:xfrm>
              <a:off x="3400425" y="26003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87" name="Line 46"/>
            <p:cNvSpPr>
              <a:spLocks noChangeShapeType="1"/>
            </p:cNvSpPr>
            <p:nvPr/>
          </p:nvSpPr>
          <p:spPr bwMode="auto">
            <a:xfrm flipV="1">
              <a:off x="3495675" y="2219325"/>
              <a:ext cx="1588" cy="3905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088" name="Line 47"/>
            <p:cNvSpPr>
              <a:spLocks noChangeShapeType="1"/>
            </p:cNvSpPr>
            <p:nvPr/>
          </p:nvSpPr>
          <p:spPr bwMode="auto">
            <a:xfrm>
              <a:off x="3248025" y="2609850"/>
              <a:ext cx="52482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3" name="群組 689"/>
          <p:cNvGrpSpPr>
            <a:grpSpLocks/>
          </p:cNvGrpSpPr>
          <p:nvPr/>
        </p:nvGrpSpPr>
        <p:grpSpPr bwMode="auto">
          <a:xfrm>
            <a:off x="3929058" y="2781300"/>
            <a:ext cx="4799031" cy="952500"/>
            <a:chOff x="2676549" y="2905125"/>
            <a:chExt cx="5287963" cy="952500"/>
          </a:xfrm>
        </p:grpSpPr>
        <p:sp>
          <p:nvSpPr>
            <p:cNvPr id="28890" name="Rectangle 58"/>
            <p:cNvSpPr>
              <a:spLocks noChangeArrowheads="1"/>
            </p:cNvSpPr>
            <p:nvPr/>
          </p:nvSpPr>
          <p:spPr bwMode="auto">
            <a:xfrm>
              <a:off x="2686074" y="3705225"/>
              <a:ext cx="12382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0</a:t>
              </a:r>
              <a:endParaRPr lang="zh-TW" altLang="zh-TW"/>
            </a:p>
          </p:txBody>
        </p:sp>
        <p:sp>
          <p:nvSpPr>
            <p:cNvPr id="28891" name="Rectangle 61"/>
            <p:cNvSpPr>
              <a:spLocks noChangeArrowheads="1"/>
            </p:cNvSpPr>
            <p:nvPr/>
          </p:nvSpPr>
          <p:spPr bwMode="auto">
            <a:xfrm>
              <a:off x="3476649" y="37052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10</a:t>
              </a:r>
              <a:endParaRPr lang="zh-TW" altLang="zh-TW"/>
            </a:p>
          </p:txBody>
        </p:sp>
        <p:sp>
          <p:nvSpPr>
            <p:cNvPr id="28892" name="Rectangle 64"/>
            <p:cNvSpPr>
              <a:spLocks noChangeArrowheads="1"/>
            </p:cNvSpPr>
            <p:nvPr/>
          </p:nvSpPr>
          <p:spPr bwMode="auto">
            <a:xfrm>
              <a:off x="4305324" y="37052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20</a:t>
              </a:r>
              <a:endParaRPr lang="zh-TW" altLang="zh-TW"/>
            </a:p>
          </p:txBody>
        </p:sp>
        <p:sp>
          <p:nvSpPr>
            <p:cNvPr id="28893" name="Rectangle 67"/>
            <p:cNvSpPr>
              <a:spLocks noChangeArrowheads="1"/>
            </p:cNvSpPr>
            <p:nvPr/>
          </p:nvSpPr>
          <p:spPr bwMode="auto">
            <a:xfrm>
              <a:off x="5143524" y="37052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30</a:t>
              </a:r>
              <a:endParaRPr lang="zh-TW" altLang="zh-TW"/>
            </a:p>
          </p:txBody>
        </p:sp>
        <p:sp>
          <p:nvSpPr>
            <p:cNvPr id="28894" name="Rectangle 70"/>
            <p:cNvSpPr>
              <a:spLocks noChangeArrowheads="1"/>
            </p:cNvSpPr>
            <p:nvPr/>
          </p:nvSpPr>
          <p:spPr bwMode="auto">
            <a:xfrm>
              <a:off x="5972199" y="37052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40</a:t>
              </a:r>
              <a:endParaRPr lang="zh-TW" altLang="zh-TW"/>
            </a:p>
          </p:txBody>
        </p:sp>
        <p:sp>
          <p:nvSpPr>
            <p:cNvPr id="28895" name="Rectangle 73"/>
            <p:cNvSpPr>
              <a:spLocks noChangeArrowheads="1"/>
            </p:cNvSpPr>
            <p:nvPr/>
          </p:nvSpPr>
          <p:spPr bwMode="auto">
            <a:xfrm>
              <a:off x="6810399" y="37052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50</a:t>
              </a:r>
              <a:endParaRPr lang="zh-TW" altLang="zh-TW"/>
            </a:p>
          </p:txBody>
        </p:sp>
        <p:sp>
          <p:nvSpPr>
            <p:cNvPr id="28896" name="Rectangle 76"/>
            <p:cNvSpPr>
              <a:spLocks noChangeArrowheads="1"/>
            </p:cNvSpPr>
            <p:nvPr/>
          </p:nvSpPr>
          <p:spPr bwMode="auto">
            <a:xfrm>
              <a:off x="7639074" y="37052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60</a:t>
              </a:r>
              <a:endParaRPr lang="zh-TW" altLang="zh-TW"/>
            </a:p>
          </p:txBody>
        </p:sp>
        <p:grpSp>
          <p:nvGrpSpPr>
            <p:cNvPr id="5" name="群組 684"/>
            <p:cNvGrpSpPr>
              <a:grpSpLocks/>
            </p:cNvGrpSpPr>
            <p:nvPr/>
          </p:nvGrpSpPr>
          <p:grpSpPr bwMode="auto">
            <a:xfrm>
              <a:off x="2676549" y="2905125"/>
              <a:ext cx="5287963" cy="809625"/>
              <a:chOff x="3209925" y="2905125"/>
              <a:chExt cx="5287963" cy="809625"/>
            </a:xfrm>
          </p:grpSpPr>
          <p:sp>
            <p:nvSpPr>
              <p:cNvPr id="28898" name="Rectangle 48"/>
              <p:cNvSpPr>
                <a:spLocks noChangeArrowheads="1"/>
              </p:cNvSpPr>
              <p:nvPr/>
            </p:nvSpPr>
            <p:spPr bwMode="auto">
              <a:xfrm>
                <a:off x="3248025" y="2905125"/>
                <a:ext cx="5248275" cy="77152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899" name="Rectangle 49"/>
              <p:cNvSpPr>
                <a:spLocks noChangeArrowheads="1"/>
              </p:cNvSpPr>
              <p:nvPr/>
            </p:nvSpPr>
            <p:spPr bwMode="auto">
              <a:xfrm>
                <a:off x="3248025" y="2905125"/>
                <a:ext cx="5248275" cy="771525"/>
              </a:xfrm>
              <a:prstGeom prst="rect">
                <a:avLst/>
              </a:prstGeom>
              <a:noFill/>
              <a:ln w="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00" name="Line 50"/>
              <p:cNvSpPr>
                <a:spLocks noChangeShapeType="1"/>
              </p:cNvSpPr>
              <p:nvPr/>
            </p:nvSpPr>
            <p:spPr bwMode="auto">
              <a:xfrm>
                <a:off x="3248025" y="2905125"/>
                <a:ext cx="5248275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01" name="Line 51"/>
              <p:cNvSpPr>
                <a:spLocks noChangeShapeType="1"/>
              </p:cNvSpPr>
              <p:nvPr/>
            </p:nvSpPr>
            <p:spPr bwMode="auto">
              <a:xfrm>
                <a:off x="3248025" y="3676650"/>
                <a:ext cx="5248275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02" name="Line 52"/>
              <p:cNvSpPr>
                <a:spLocks noChangeShapeType="1"/>
              </p:cNvSpPr>
              <p:nvPr/>
            </p:nvSpPr>
            <p:spPr bwMode="auto">
              <a:xfrm flipV="1">
                <a:off x="8496300" y="2905125"/>
                <a:ext cx="1588" cy="7715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03" name="Line 53"/>
              <p:cNvSpPr>
                <a:spLocks noChangeShapeType="1"/>
              </p:cNvSpPr>
              <p:nvPr/>
            </p:nvSpPr>
            <p:spPr bwMode="auto">
              <a:xfrm flipV="1">
                <a:off x="3248025" y="2905125"/>
                <a:ext cx="1588" cy="7715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04" name="Line 54"/>
              <p:cNvSpPr>
                <a:spLocks noChangeShapeType="1"/>
              </p:cNvSpPr>
              <p:nvPr/>
            </p:nvSpPr>
            <p:spPr bwMode="auto">
              <a:xfrm>
                <a:off x="3248025" y="3676650"/>
                <a:ext cx="5248275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05" name="Line 55"/>
              <p:cNvSpPr>
                <a:spLocks noChangeShapeType="1"/>
              </p:cNvSpPr>
              <p:nvPr/>
            </p:nvSpPr>
            <p:spPr bwMode="auto">
              <a:xfrm flipV="1">
                <a:off x="3248025" y="2905125"/>
                <a:ext cx="1588" cy="7715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06" name="Line 56"/>
              <p:cNvSpPr>
                <a:spLocks noChangeShapeType="1"/>
              </p:cNvSpPr>
              <p:nvPr/>
            </p:nvSpPr>
            <p:spPr bwMode="auto">
              <a:xfrm flipV="1">
                <a:off x="3248025" y="3619500"/>
                <a:ext cx="1588" cy="5715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07" name="Line 57"/>
              <p:cNvSpPr>
                <a:spLocks noChangeShapeType="1"/>
              </p:cNvSpPr>
              <p:nvPr/>
            </p:nvSpPr>
            <p:spPr bwMode="auto">
              <a:xfrm>
                <a:off x="3248025" y="2905125"/>
                <a:ext cx="1588" cy="476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08" name="Line 59"/>
              <p:cNvSpPr>
                <a:spLocks noChangeShapeType="1"/>
              </p:cNvSpPr>
              <p:nvPr/>
            </p:nvSpPr>
            <p:spPr bwMode="auto">
              <a:xfrm flipV="1">
                <a:off x="4076700" y="3619500"/>
                <a:ext cx="1588" cy="5715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09" name="Line 60"/>
              <p:cNvSpPr>
                <a:spLocks noChangeShapeType="1"/>
              </p:cNvSpPr>
              <p:nvPr/>
            </p:nvSpPr>
            <p:spPr bwMode="auto">
              <a:xfrm>
                <a:off x="4076700" y="2905125"/>
                <a:ext cx="1588" cy="476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10" name="Line 62"/>
              <p:cNvSpPr>
                <a:spLocks noChangeShapeType="1"/>
              </p:cNvSpPr>
              <p:nvPr/>
            </p:nvSpPr>
            <p:spPr bwMode="auto">
              <a:xfrm flipV="1">
                <a:off x="4905375" y="3619500"/>
                <a:ext cx="1588" cy="5715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11" name="Line 63"/>
              <p:cNvSpPr>
                <a:spLocks noChangeShapeType="1"/>
              </p:cNvSpPr>
              <p:nvPr/>
            </p:nvSpPr>
            <p:spPr bwMode="auto">
              <a:xfrm>
                <a:off x="4905375" y="2905125"/>
                <a:ext cx="1588" cy="476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12" name="Line 65"/>
              <p:cNvSpPr>
                <a:spLocks noChangeShapeType="1"/>
              </p:cNvSpPr>
              <p:nvPr/>
            </p:nvSpPr>
            <p:spPr bwMode="auto">
              <a:xfrm flipV="1">
                <a:off x="5743575" y="3619500"/>
                <a:ext cx="1588" cy="5715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13" name="Line 66"/>
              <p:cNvSpPr>
                <a:spLocks noChangeShapeType="1"/>
              </p:cNvSpPr>
              <p:nvPr/>
            </p:nvSpPr>
            <p:spPr bwMode="auto">
              <a:xfrm>
                <a:off x="5743575" y="2905125"/>
                <a:ext cx="1588" cy="476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14" name="Line 68"/>
              <p:cNvSpPr>
                <a:spLocks noChangeShapeType="1"/>
              </p:cNvSpPr>
              <p:nvPr/>
            </p:nvSpPr>
            <p:spPr bwMode="auto">
              <a:xfrm flipV="1">
                <a:off x="6572250" y="3619500"/>
                <a:ext cx="1588" cy="5715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15" name="Line 69"/>
              <p:cNvSpPr>
                <a:spLocks noChangeShapeType="1"/>
              </p:cNvSpPr>
              <p:nvPr/>
            </p:nvSpPr>
            <p:spPr bwMode="auto">
              <a:xfrm>
                <a:off x="6572250" y="2905125"/>
                <a:ext cx="1588" cy="476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16" name="Line 71"/>
              <p:cNvSpPr>
                <a:spLocks noChangeShapeType="1"/>
              </p:cNvSpPr>
              <p:nvPr/>
            </p:nvSpPr>
            <p:spPr bwMode="auto">
              <a:xfrm flipV="1">
                <a:off x="7410450" y="3619500"/>
                <a:ext cx="1588" cy="5715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17" name="Line 72"/>
              <p:cNvSpPr>
                <a:spLocks noChangeShapeType="1"/>
              </p:cNvSpPr>
              <p:nvPr/>
            </p:nvSpPr>
            <p:spPr bwMode="auto">
              <a:xfrm>
                <a:off x="7410450" y="2905125"/>
                <a:ext cx="1588" cy="476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18" name="Line 74"/>
              <p:cNvSpPr>
                <a:spLocks noChangeShapeType="1"/>
              </p:cNvSpPr>
              <p:nvPr/>
            </p:nvSpPr>
            <p:spPr bwMode="auto">
              <a:xfrm flipV="1">
                <a:off x="8239125" y="3619500"/>
                <a:ext cx="1588" cy="5715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19" name="Line 75"/>
              <p:cNvSpPr>
                <a:spLocks noChangeShapeType="1"/>
              </p:cNvSpPr>
              <p:nvPr/>
            </p:nvSpPr>
            <p:spPr bwMode="auto">
              <a:xfrm>
                <a:off x="8239125" y="2905125"/>
                <a:ext cx="1588" cy="476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20" name="Line 77"/>
              <p:cNvSpPr>
                <a:spLocks noChangeShapeType="1"/>
              </p:cNvSpPr>
              <p:nvPr/>
            </p:nvSpPr>
            <p:spPr bwMode="auto">
              <a:xfrm>
                <a:off x="3248025" y="2905125"/>
                <a:ext cx="5248275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21" name="Line 78"/>
              <p:cNvSpPr>
                <a:spLocks noChangeShapeType="1"/>
              </p:cNvSpPr>
              <p:nvPr/>
            </p:nvSpPr>
            <p:spPr bwMode="auto">
              <a:xfrm>
                <a:off x="3248025" y="3676650"/>
                <a:ext cx="5248275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22" name="Line 79"/>
              <p:cNvSpPr>
                <a:spLocks noChangeShapeType="1"/>
              </p:cNvSpPr>
              <p:nvPr/>
            </p:nvSpPr>
            <p:spPr bwMode="auto">
              <a:xfrm flipV="1">
                <a:off x="8496300" y="2905125"/>
                <a:ext cx="1588" cy="7715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23" name="Line 80"/>
              <p:cNvSpPr>
                <a:spLocks noChangeShapeType="1"/>
              </p:cNvSpPr>
              <p:nvPr/>
            </p:nvSpPr>
            <p:spPr bwMode="auto">
              <a:xfrm flipV="1">
                <a:off x="3248025" y="2905125"/>
                <a:ext cx="1588" cy="7715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24" name="Oval 81"/>
              <p:cNvSpPr>
                <a:spLocks noChangeArrowheads="1"/>
              </p:cNvSpPr>
              <p:nvPr/>
            </p:nvSpPr>
            <p:spPr bwMode="auto">
              <a:xfrm>
                <a:off x="3209925" y="3248025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25" name="Oval 82"/>
              <p:cNvSpPr>
                <a:spLocks noChangeArrowheads="1"/>
              </p:cNvSpPr>
              <p:nvPr/>
            </p:nvSpPr>
            <p:spPr bwMode="auto">
              <a:xfrm>
                <a:off x="328612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26" name="Oval 83"/>
              <p:cNvSpPr>
                <a:spLocks noChangeArrowheads="1"/>
              </p:cNvSpPr>
              <p:nvPr/>
            </p:nvSpPr>
            <p:spPr bwMode="auto">
              <a:xfrm>
                <a:off x="337185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27" name="Oval 84"/>
              <p:cNvSpPr>
                <a:spLocks noChangeArrowheads="1"/>
              </p:cNvSpPr>
              <p:nvPr/>
            </p:nvSpPr>
            <p:spPr bwMode="auto">
              <a:xfrm>
                <a:off x="345757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28" name="Oval 85"/>
              <p:cNvSpPr>
                <a:spLocks noChangeArrowheads="1"/>
              </p:cNvSpPr>
              <p:nvPr/>
            </p:nvSpPr>
            <p:spPr bwMode="auto">
              <a:xfrm>
                <a:off x="353377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29" name="Oval 86"/>
              <p:cNvSpPr>
                <a:spLocks noChangeArrowheads="1"/>
              </p:cNvSpPr>
              <p:nvPr/>
            </p:nvSpPr>
            <p:spPr bwMode="auto">
              <a:xfrm>
                <a:off x="361950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30" name="Oval 87"/>
              <p:cNvSpPr>
                <a:spLocks noChangeArrowheads="1"/>
              </p:cNvSpPr>
              <p:nvPr/>
            </p:nvSpPr>
            <p:spPr bwMode="auto">
              <a:xfrm>
                <a:off x="3705225" y="3248025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31" name="Oval 88"/>
              <p:cNvSpPr>
                <a:spLocks noChangeArrowheads="1"/>
              </p:cNvSpPr>
              <p:nvPr/>
            </p:nvSpPr>
            <p:spPr bwMode="auto">
              <a:xfrm>
                <a:off x="379095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32" name="Oval 89"/>
              <p:cNvSpPr>
                <a:spLocks noChangeArrowheads="1"/>
              </p:cNvSpPr>
              <p:nvPr/>
            </p:nvSpPr>
            <p:spPr bwMode="auto">
              <a:xfrm>
                <a:off x="386715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33" name="Oval 90"/>
              <p:cNvSpPr>
                <a:spLocks noChangeArrowheads="1"/>
              </p:cNvSpPr>
              <p:nvPr/>
            </p:nvSpPr>
            <p:spPr bwMode="auto">
              <a:xfrm>
                <a:off x="395287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34" name="Oval 91"/>
              <p:cNvSpPr>
                <a:spLocks noChangeArrowheads="1"/>
              </p:cNvSpPr>
              <p:nvPr/>
            </p:nvSpPr>
            <p:spPr bwMode="auto">
              <a:xfrm>
                <a:off x="403860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35" name="Oval 92"/>
              <p:cNvSpPr>
                <a:spLocks noChangeArrowheads="1"/>
              </p:cNvSpPr>
              <p:nvPr/>
            </p:nvSpPr>
            <p:spPr bwMode="auto">
              <a:xfrm>
                <a:off x="412432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36" name="Oval 93"/>
              <p:cNvSpPr>
                <a:spLocks noChangeArrowheads="1"/>
              </p:cNvSpPr>
              <p:nvPr/>
            </p:nvSpPr>
            <p:spPr bwMode="auto">
              <a:xfrm>
                <a:off x="420052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37" name="Oval 94"/>
              <p:cNvSpPr>
                <a:spLocks noChangeArrowheads="1"/>
              </p:cNvSpPr>
              <p:nvPr/>
            </p:nvSpPr>
            <p:spPr bwMode="auto">
              <a:xfrm>
                <a:off x="4286250" y="3248025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38" name="Oval 95"/>
              <p:cNvSpPr>
                <a:spLocks noChangeArrowheads="1"/>
              </p:cNvSpPr>
              <p:nvPr/>
            </p:nvSpPr>
            <p:spPr bwMode="auto">
              <a:xfrm>
                <a:off x="437197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39" name="Oval 96"/>
              <p:cNvSpPr>
                <a:spLocks noChangeArrowheads="1"/>
              </p:cNvSpPr>
              <p:nvPr/>
            </p:nvSpPr>
            <p:spPr bwMode="auto">
              <a:xfrm>
                <a:off x="445770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40" name="Oval 97"/>
              <p:cNvSpPr>
                <a:spLocks noChangeArrowheads="1"/>
              </p:cNvSpPr>
              <p:nvPr/>
            </p:nvSpPr>
            <p:spPr bwMode="auto">
              <a:xfrm>
                <a:off x="453390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41" name="Oval 98"/>
              <p:cNvSpPr>
                <a:spLocks noChangeArrowheads="1"/>
              </p:cNvSpPr>
              <p:nvPr/>
            </p:nvSpPr>
            <p:spPr bwMode="auto">
              <a:xfrm>
                <a:off x="461962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42" name="Oval 99"/>
              <p:cNvSpPr>
                <a:spLocks noChangeArrowheads="1"/>
              </p:cNvSpPr>
              <p:nvPr/>
            </p:nvSpPr>
            <p:spPr bwMode="auto">
              <a:xfrm>
                <a:off x="470535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43" name="Oval 100"/>
              <p:cNvSpPr>
                <a:spLocks noChangeArrowheads="1"/>
              </p:cNvSpPr>
              <p:nvPr/>
            </p:nvSpPr>
            <p:spPr bwMode="auto">
              <a:xfrm>
                <a:off x="479107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44" name="Oval 101"/>
              <p:cNvSpPr>
                <a:spLocks noChangeArrowheads="1"/>
              </p:cNvSpPr>
              <p:nvPr/>
            </p:nvSpPr>
            <p:spPr bwMode="auto">
              <a:xfrm>
                <a:off x="486727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45" name="Oval 102"/>
              <p:cNvSpPr>
                <a:spLocks noChangeArrowheads="1"/>
              </p:cNvSpPr>
              <p:nvPr/>
            </p:nvSpPr>
            <p:spPr bwMode="auto">
              <a:xfrm>
                <a:off x="495300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46" name="Oval 103"/>
              <p:cNvSpPr>
                <a:spLocks noChangeArrowheads="1"/>
              </p:cNvSpPr>
              <p:nvPr/>
            </p:nvSpPr>
            <p:spPr bwMode="auto">
              <a:xfrm>
                <a:off x="503872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47" name="Oval 104"/>
              <p:cNvSpPr>
                <a:spLocks noChangeArrowheads="1"/>
              </p:cNvSpPr>
              <p:nvPr/>
            </p:nvSpPr>
            <p:spPr bwMode="auto">
              <a:xfrm>
                <a:off x="512445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48" name="Oval 105"/>
              <p:cNvSpPr>
                <a:spLocks noChangeArrowheads="1"/>
              </p:cNvSpPr>
              <p:nvPr/>
            </p:nvSpPr>
            <p:spPr bwMode="auto">
              <a:xfrm>
                <a:off x="520065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49" name="Oval 106"/>
              <p:cNvSpPr>
                <a:spLocks noChangeArrowheads="1"/>
              </p:cNvSpPr>
              <p:nvPr/>
            </p:nvSpPr>
            <p:spPr bwMode="auto">
              <a:xfrm>
                <a:off x="528637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50" name="Oval 107"/>
              <p:cNvSpPr>
                <a:spLocks noChangeArrowheads="1"/>
              </p:cNvSpPr>
              <p:nvPr/>
            </p:nvSpPr>
            <p:spPr bwMode="auto">
              <a:xfrm>
                <a:off x="537210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51" name="Oval 108"/>
              <p:cNvSpPr>
                <a:spLocks noChangeArrowheads="1"/>
              </p:cNvSpPr>
              <p:nvPr/>
            </p:nvSpPr>
            <p:spPr bwMode="auto">
              <a:xfrm>
                <a:off x="545782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52" name="Oval 109"/>
              <p:cNvSpPr>
                <a:spLocks noChangeArrowheads="1"/>
              </p:cNvSpPr>
              <p:nvPr/>
            </p:nvSpPr>
            <p:spPr bwMode="auto">
              <a:xfrm>
                <a:off x="553402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53" name="Oval 110"/>
              <p:cNvSpPr>
                <a:spLocks noChangeArrowheads="1"/>
              </p:cNvSpPr>
              <p:nvPr/>
            </p:nvSpPr>
            <p:spPr bwMode="auto">
              <a:xfrm>
                <a:off x="561975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54" name="Oval 111"/>
              <p:cNvSpPr>
                <a:spLocks noChangeArrowheads="1"/>
              </p:cNvSpPr>
              <p:nvPr/>
            </p:nvSpPr>
            <p:spPr bwMode="auto">
              <a:xfrm>
                <a:off x="570547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55" name="Oval 112"/>
              <p:cNvSpPr>
                <a:spLocks noChangeArrowheads="1"/>
              </p:cNvSpPr>
              <p:nvPr/>
            </p:nvSpPr>
            <p:spPr bwMode="auto">
              <a:xfrm>
                <a:off x="579120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56" name="Oval 113"/>
              <p:cNvSpPr>
                <a:spLocks noChangeArrowheads="1"/>
              </p:cNvSpPr>
              <p:nvPr/>
            </p:nvSpPr>
            <p:spPr bwMode="auto">
              <a:xfrm>
                <a:off x="586740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57" name="Oval 114"/>
              <p:cNvSpPr>
                <a:spLocks noChangeArrowheads="1"/>
              </p:cNvSpPr>
              <p:nvPr/>
            </p:nvSpPr>
            <p:spPr bwMode="auto">
              <a:xfrm>
                <a:off x="595312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58" name="Oval 115"/>
              <p:cNvSpPr>
                <a:spLocks noChangeArrowheads="1"/>
              </p:cNvSpPr>
              <p:nvPr/>
            </p:nvSpPr>
            <p:spPr bwMode="auto">
              <a:xfrm>
                <a:off x="603885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59" name="Oval 116"/>
              <p:cNvSpPr>
                <a:spLocks noChangeArrowheads="1"/>
              </p:cNvSpPr>
              <p:nvPr/>
            </p:nvSpPr>
            <p:spPr bwMode="auto">
              <a:xfrm>
                <a:off x="612457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60" name="Oval 117"/>
              <p:cNvSpPr>
                <a:spLocks noChangeArrowheads="1"/>
              </p:cNvSpPr>
              <p:nvPr/>
            </p:nvSpPr>
            <p:spPr bwMode="auto">
              <a:xfrm>
                <a:off x="620077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61" name="Oval 118"/>
              <p:cNvSpPr>
                <a:spLocks noChangeArrowheads="1"/>
              </p:cNvSpPr>
              <p:nvPr/>
            </p:nvSpPr>
            <p:spPr bwMode="auto">
              <a:xfrm>
                <a:off x="628650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62" name="Oval 119"/>
              <p:cNvSpPr>
                <a:spLocks noChangeArrowheads="1"/>
              </p:cNvSpPr>
              <p:nvPr/>
            </p:nvSpPr>
            <p:spPr bwMode="auto">
              <a:xfrm>
                <a:off x="637222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63" name="Oval 120"/>
              <p:cNvSpPr>
                <a:spLocks noChangeArrowheads="1"/>
              </p:cNvSpPr>
              <p:nvPr/>
            </p:nvSpPr>
            <p:spPr bwMode="auto">
              <a:xfrm>
                <a:off x="645795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64" name="Oval 121"/>
              <p:cNvSpPr>
                <a:spLocks noChangeArrowheads="1"/>
              </p:cNvSpPr>
              <p:nvPr/>
            </p:nvSpPr>
            <p:spPr bwMode="auto">
              <a:xfrm>
                <a:off x="6534150" y="3248025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65" name="Oval 122"/>
              <p:cNvSpPr>
                <a:spLocks noChangeArrowheads="1"/>
              </p:cNvSpPr>
              <p:nvPr/>
            </p:nvSpPr>
            <p:spPr bwMode="auto">
              <a:xfrm>
                <a:off x="661987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66" name="Oval 123"/>
              <p:cNvSpPr>
                <a:spLocks noChangeArrowheads="1"/>
              </p:cNvSpPr>
              <p:nvPr/>
            </p:nvSpPr>
            <p:spPr bwMode="auto">
              <a:xfrm>
                <a:off x="670560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67" name="Oval 124"/>
              <p:cNvSpPr>
                <a:spLocks noChangeArrowheads="1"/>
              </p:cNvSpPr>
              <p:nvPr/>
            </p:nvSpPr>
            <p:spPr bwMode="auto">
              <a:xfrm>
                <a:off x="679132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68" name="Oval 125"/>
              <p:cNvSpPr>
                <a:spLocks noChangeArrowheads="1"/>
              </p:cNvSpPr>
              <p:nvPr/>
            </p:nvSpPr>
            <p:spPr bwMode="auto">
              <a:xfrm>
                <a:off x="686752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69" name="Oval 126"/>
              <p:cNvSpPr>
                <a:spLocks noChangeArrowheads="1"/>
              </p:cNvSpPr>
              <p:nvPr/>
            </p:nvSpPr>
            <p:spPr bwMode="auto">
              <a:xfrm>
                <a:off x="695325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70" name="Oval 127"/>
              <p:cNvSpPr>
                <a:spLocks noChangeArrowheads="1"/>
              </p:cNvSpPr>
              <p:nvPr/>
            </p:nvSpPr>
            <p:spPr bwMode="auto">
              <a:xfrm>
                <a:off x="703897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71" name="Oval 128"/>
              <p:cNvSpPr>
                <a:spLocks noChangeArrowheads="1"/>
              </p:cNvSpPr>
              <p:nvPr/>
            </p:nvSpPr>
            <p:spPr bwMode="auto">
              <a:xfrm>
                <a:off x="712470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72" name="Oval 129"/>
              <p:cNvSpPr>
                <a:spLocks noChangeArrowheads="1"/>
              </p:cNvSpPr>
              <p:nvPr/>
            </p:nvSpPr>
            <p:spPr bwMode="auto">
              <a:xfrm>
                <a:off x="720090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73" name="Oval 130"/>
              <p:cNvSpPr>
                <a:spLocks noChangeArrowheads="1"/>
              </p:cNvSpPr>
              <p:nvPr/>
            </p:nvSpPr>
            <p:spPr bwMode="auto">
              <a:xfrm>
                <a:off x="728662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74" name="Oval 131"/>
              <p:cNvSpPr>
                <a:spLocks noChangeArrowheads="1"/>
              </p:cNvSpPr>
              <p:nvPr/>
            </p:nvSpPr>
            <p:spPr bwMode="auto">
              <a:xfrm>
                <a:off x="737235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75" name="Oval 132"/>
              <p:cNvSpPr>
                <a:spLocks noChangeArrowheads="1"/>
              </p:cNvSpPr>
              <p:nvPr/>
            </p:nvSpPr>
            <p:spPr bwMode="auto">
              <a:xfrm>
                <a:off x="745807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76" name="Oval 133"/>
              <p:cNvSpPr>
                <a:spLocks noChangeArrowheads="1"/>
              </p:cNvSpPr>
              <p:nvPr/>
            </p:nvSpPr>
            <p:spPr bwMode="auto">
              <a:xfrm>
                <a:off x="753427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77" name="Oval 134"/>
              <p:cNvSpPr>
                <a:spLocks noChangeArrowheads="1"/>
              </p:cNvSpPr>
              <p:nvPr/>
            </p:nvSpPr>
            <p:spPr bwMode="auto">
              <a:xfrm>
                <a:off x="762000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78" name="Oval 135"/>
              <p:cNvSpPr>
                <a:spLocks noChangeArrowheads="1"/>
              </p:cNvSpPr>
              <p:nvPr/>
            </p:nvSpPr>
            <p:spPr bwMode="auto">
              <a:xfrm>
                <a:off x="770572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79" name="Oval 136"/>
              <p:cNvSpPr>
                <a:spLocks noChangeArrowheads="1"/>
              </p:cNvSpPr>
              <p:nvPr/>
            </p:nvSpPr>
            <p:spPr bwMode="auto">
              <a:xfrm>
                <a:off x="779145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80" name="Oval 137"/>
              <p:cNvSpPr>
                <a:spLocks noChangeArrowheads="1"/>
              </p:cNvSpPr>
              <p:nvPr/>
            </p:nvSpPr>
            <p:spPr bwMode="auto">
              <a:xfrm>
                <a:off x="786765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81" name="Oval 138"/>
              <p:cNvSpPr>
                <a:spLocks noChangeArrowheads="1"/>
              </p:cNvSpPr>
              <p:nvPr/>
            </p:nvSpPr>
            <p:spPr bwMode="auto">
              <a:xfrm>
                <a:off x="795337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82" name="Oval 139"/>
              <p:cNvSpPr>
                <a:spLocks noChangeArrowheads="1"/>
              </p:cNvSpPr>
              <p:nvPr/>
            </p:nvSpPr>
            <p:spPr bwMode="auto">
              <a:xfrm>
                <a:off x="8039100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83" name="Oval 140"/>
              <p:cNvSpPr>
                <a:spLocks noChangeArrowheads="1"/>
              </p:cNvSpPr>
              <p:nvPr/>
            </p:nvSpPr>
            <p:spPr bwMode="auto">
              <a:xfrm>
                <a:off x="8124825" y="3638550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84" name="Oval 141"/>
              <p:cNvSpPr>
                <a:spLocks noChangeArrowheads="1"/>
              </p:cNvSpPr>
              <p:nvPr/>
            </p:nvSpPr>
            <p:spPr bwMode="auto">
              <a:xfrm>
                <a:off x="8201025" y="3248025"/>
                <a:ext cx="76200" cy="76200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85" name="Line 142"/>
              <p:cNvSpPr>
                <a:spLocks noChangeShapeType="1"/>
              </p:cNvSpPr>
              <p:nvPr/>
            </p:nvSpPr>
            <p:spPr bwMode="auto">
              <a:xfrm flipV="1">
                <a:off x="3248025" y="3286125"/>
                <a:ext cx="1588" cy="390525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86" name="Oval 143"/>
              <p:cNvSpPr>
                <a:spLocks noChangeArrowheads="1"/>
              </p:cNvSpPr>
              <p:nvPr/>
            </p:nvSpPr>
            <p:spPr bwMode="auto">
              <a:xfrm>
                <a:off x="331470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87" name="Oval 144"/>
              <p:cNvSpPr>
                <a:spLocks noChangeArrowheads="1"/>
              </p:cNvSpPr>
              <p:nvPr/>
            </p:nvSpPr>
            <p:spPr bwMode="auto">
              <a:xfrm>
                <a:off x="340042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88" name="Oval 145"/>
              <p:cNvSpPr>
                <a:spLocks noChangeArrowheads="1"/>
              </p:cNvSpPr>
              <p:nvPr/>
            </p:nvSpPr>
            <p:spPr bwMode="auto">
              <a:xfrm>
                <a:off x="348615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89" name="Oval 146"/>
              <p:cNvSpPr>
                <a:spLocks noChangeArrowheads="1"/>
              </p:cNvSpPr>
              <p:nvPr/>
            </p:nvSpPr>
            <p:spPr bwMode="auto">
              <a:xfrm>
                <a:off x="356235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90" name="Oval 147"/>
              <p:cNvSpPr>
                <a:spLocks noChangeArrowheads="1"/>
              </p:cNvSpPr>
              <p:nvPr/>
            </p:nvSpPr>
            <p:spPr bwMode="auto">
              <a:xfrm>
                <a:off x="364807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91" name="Line 148"/>
              <p:cNvSpPr>
                <a:spLocks noChangeShapeType="1"/>
              </p:cNvSpPr>
              <p:nvPr/>
            </p:nvSpPr>
            <p:spPr bwMode="auto">
              <a:xfrm flipV="1">
                <a:off x="3743325" y="3286125"/>
                <a:ext cx="1588" cy="390525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92" name="Oval 149"/>
              <p:cNvSpPr>
                <a:spLocks noChangeArrowheads="1"/>
              </p:cNvSpPr>
              <p:nvPr/>
            </p:nvSpPr>
            <p:spPr bwMode="auto">
              <a:xfrm>
                <a:off x="381952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93" name="Oval 150"/>
              <p:cNvSpPr>
                <a:spLocks noChangeArrowheads="1"/>
              </p:cNvSpPr>
              <p:nvPr/>
            </p:nvSpPr>
            <p:spPr bwMode="auto">
              <a:xfrm>
                <a:off x="389572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94" name="Oval 151"/>
              <p:cNvSpPr>
                <a:spLocks noChangeArrowheads="1"/>
              </p:cNvSpPr>
              <p:nvPr/>
            </p:nvSpPr>
            <p:spPr bwMode="auto">
              <a:xfrm>
                <a:off x="398145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95" name="Oval 152"/>
              <p:cNvSpPr>
                <a:spLocks noChangeArrowheads="1"/>
              </p:cNvSpPr>
              <p:nvPr/>
            </p:nvSpPr>
            <p:spPr bwMode="auto">
              <a:xfrm>
                <a:off x="406717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96" name="Oval 153"/>
              <p:cNvSpPr>
                <a:spLocks noChangeArrowheads="1"/>
              </p:cNvSpPr>
              <p:nvPr/>
            </p:nvSpPr>
            <p:spPr bwMode="auto">
              <a:xfrm>
                <a:off x="415290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97" name="Oval 154"/>
              <p:cNvSpPr>
                <a:spLocks noChangeArrowheads="1"/>
              </p:cNvSpPr>
              <p:nvPr/>
            </p:nvSpPr>
            <p:spPr bwMode="auto">
              <a:xfrm>
                <a:off x="422910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98" name="Line 155"/>
              <p:cNvSpPr>
                <a:spLocks noChangeShapeType="1"/>
              </p:cNvSpPr>
              <p:nvPr/>
            </p:nvSpPr>
            <p:spPr bwMode="auto">
              <a:xfrm flipV="1">
                <a:off x="4324350" y="3286125"/>
                <a:ext cx="1588" cy="390525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999" name="Oval 156"/>
              <p:cNvSpPr>
                <a:spLocks noChangeArrowheads="1"/>
              </p:cNvSpPr>
              <p:nvPr/>
            </p:nvSpPr>
            <p:spPr bwMode="auto">
              <a:xfrm>
                <a:off x="440055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00" name="Oval 157"/>
              <p:cNvSpPr>
                <a:spLocks noChangeArrowheads="1"/>
              </p:cNvSpPr>
              <p:nvPr/>
            </p:nvSpPr>
            <p:spPr bwMode="auto">
              <a:xfrm>
                <a:off x="448627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01" name="Oval 158"/>
              <p:cNvSpPr>
                <a:spLocks noChangeArrowheads="1"/>
              </p:cNvSpPr>
              <p:nvPr/>
            </p:nvSpPr>
            <p:spPr bwMode="auto">
              <a:xfrm>
                <a:off x="456247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02" name="Oval 159"/>
              <p:cNvSpPr>
                <a:spLocks noChangeArrowheads="1"/>
              </p:cNvSpPr>
              <p:nvPr/>
            </p:nvSpPr>
            <p:spPr bwMode="auto">
              <a:xfrm>
                <a:off x="464820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03" name="Oval 160"/>
              <p:cNvSpPr>
                <a:spLocks noChangeArrowheads="1"/>
              </p:cNvSpPr>
              <p:nvPr/>
            </p:nvSpPr>
            <p:spPr bwMode="auto">
              <a:xfrm>
                <a:off x="473392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04" name="Oval 161"/>
              <p:cNvSpPr>
                <a:spLocks noChangeArrowheads="1"/>
              </p:cNvSpPr>
              <p:nvPr/>
            </p:nvSpPr>
            <p:spPr bwMode="auto">
              <a:xfrm>
                <a:off x="481965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05" name="Oval 162"/>
              <p:cNvSpPr>
                <a:spLocks noChangeArrowheads="1"/>
              </p:cNvSpPr>
              <p:nvPr/>
            </p:nvSpPr>
            <p:spPr bwMode="auto">
              <a:xfrm>
                <a:off x="489585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06" name="Oval 163"/>
              <p:cNvSpPr>
                <a:spLocks noChangeArrowheads="1"/>
              </p:cNvSpPr>
              <p:nvPr/>
            </p:nvSpPr>
            <p:spPr bwMode="auto">
              <a:xfrm>
                <a:off x="498157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07" name="Oval 164"/>
              <p:cNvSpPr>
                <a:spLocks noChangeArrowheads="1"/>
              </p:cNvSpPr>
              <p:nvPr/>
            </p:nvSpPr>
            <p:spPr bwMode="auto">
              <a:xfrm>
                <a:off x="506730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08" name="Oval 165"/>
              <p:cNvSpPr>
                <a:spLocks noChangeArrowheads="1"/>
              </p:cNvSpPr>
              <p:nvPr/>
            </p:nvSpPr>
            <p:spPr bwMode="auto">
              <a:xfrm>
                <a:off x="515302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09" name="Oval 166"/>
              <p:cNvSpPr>
                <a:spLocks noChangeArrowheads="1"/>
              </p:cNvSpPr>
              <p:nvPr/>
            </p:nvSpPr>
            <p:spPr bwMode="auto">
              <a:xfrm>
                <a:off x="522922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10" name="Oval 167"/>
              <p:cNvSpPr>
                <a:spLocks noChangeArrowheads="1"/>
              </p:cNvSpPr>
              <p:nvPr/>
            </p:nvSpPr>
            <p:spPr bwMode="auto">
              <a:xfrm>
                <a:off x="531495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11" name="Oval 168"/>
              <p:cNvSpPr>
                <a:spLocks noChangeArrowheads="1"/>
              </p:cNvSpPr>
              <p:nvPr/>
            </p:nvSpPr>
            <p:spPr bwMode="auto">
              <a:xfrm>
                <a:off x="540067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12" name="Oval 169"/>
              <p:cNvSpPr>
                <a:spLocks noChangeArrowheads="1"/>
              </p:cNvSpPr>
              <p:nvPr/>
            </p:nvSpPr>
            <p:spPr bwMode="auto">
              <a:xfrm>
                <a:off x="548640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13" name="Oval 170"/>
              <p:cNvSpPr>
                <a:spLocks noChangeArrowheads="1"/>
              </p:cNvSpPr>
              <p:nvPr/>
            </p:nvSpPr>
            <p:spPr bwMode="auto">
              <a:xfrm>
                <a:off x="556260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14" name="Oval 171"/>
              <p:cNvSpPr>
                <a:spLocks noChangeArrowheads="1"/>
              </p:cNvSpPr>
              <p:nvPr/>
            </p:nvSpPr>
            <p:spPr bwMode="auto">
              <a:xfrm>
                <a:off x="564832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15" name="Oval 172"/>
              <p:cNvSpPr>
                <a:spLocks noChangeArrowheads="1"/>
              </p:cNvSpPr>
              <p:nvPr/>
            </p:nvSpPr>
            <p:spPr bwMode="auto">
              <a:xfrm>
                <a:off x="573405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16" name="Oval 173"/>
              <p:cNvSpPr>
                <a:spLocks noChangeArrowheads="1"/>
              </p:cNvSpPr>
              <p:nvPr/>
            </p:nvSpPr>
            <p:spPr bwMode="auto">
              <a:xfrm>
                <a:off x="581977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17" name="Oval 174"/>
              <p:cNvSpPr>
                <a:spLocks noChangeArrowheads="1"/>
              </p:cNvSpPr>
              <p:nvPr/>
            </p:nvSpPr>
            <p:spPr bwMode="auto">
              <a:xfrm>
                <a:off x="589597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18" name="Oval 175"/>
              <p:cNvSpPr>
                <a:spLocks noChangeArrowheads="1"/>
              </p:cNvSpPr>
              <p:nvPr/>
            </p:nvSpPr>
            <p:spPr bwMode="auto">
              <a:xfrm>
                <a:off x="598170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19" name="Oval 176"/>
              <p:cNvSpPr>
                <a:spLocks noChangeArrowheads="1"/>
              </p:cNvSpPr>
              <p:nvPr/>
            </p:nvSpPr>
            <p:spPr bwMode="auto">
              <a:xfrm>
                <a:off x="606742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20" name="Oval 177"/>
              <p:cNvSpPr>
                <a:spLocks noChangeArrowheads="1"/>
              </p:cNvSpPr>
              <p:nvPr/>
            </p:nvSpPr>
            <p:spPr bwMode="auto">
              <a:xfrm>
                <a:off x="615315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21" name="Oval 178"/>
              <p:cNvSpPr>
                <a:spLocks noChangeArrowheads="1"/>
              </p:cNvSpPr>
              <p:nvPr/>
            </p:nvSpPr>
            <p:spPr bwMode="auto">
              <a:xfrm>
                <a:off x="622935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22" name="Oval 179"/>
              <p:cNvSpPr>
                <a:spLocks noChangeArrowheads="1"/>
              </p:cNvSpPr>
              <p:nvPr/>
            </p:nvSpPr>
            <p:spPr bwMode="auto">
              <a:xfrm>
                <a:off x="631507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23" name="Oval 180"/>
              <p:cNvSpPr>
                <a:spLocks noChangeArrowheads="1"/>
              </p:cNvSpPr>
              <p:nvPr/>
            </p:nvSpPr>
            <p:spPr bwMode="auto">
              <a:xfrm>
                <a:off x="640080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24" name="Oval 181"/>
              <p:cNvSpPr>
                <a:spLocks noChangeArrowheads="1"/>
              </p:cNvSpPr>
              <p:nvPr/>
            </p:nvSpPr>
            <p:spPr bwMode="auto">
              <a:xfrm>
                <a:off x="648652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25" name="Line 182"/>
              <p:cNvSpPr>
                <a:spLocks noChangeShapeType="1"/>
              </p:cNvSpPr>
              <p:nvPr/>
            </p:nvSpPr>
            <p:spPr bwMode="auto">
              <a:xfrm flipV="1">
                <a:off x="6572250" y="3286125"/>
                <a:ext cx="1588" cy="390525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26" name="Oval 183"/>
              <p:cNvSpPr>
                <a:spLocks noChangeArrowheads="1"/>
              </p:cNvSpPr>
              <p:nvPr/>
            </p:nvSpPr>
            <p:spPr bwMode="auto">
              <a:xfrm>
                <a:off x="664845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27" name="Oval 184"/>
              <p:cNvSpPr>
                <a:spLocks noChangeArrowheads="1"/>
              </p:cNvSpPr>
              <p:nvPr/>
            </p:nvSpPr>
            <p:spPr bwMode="auto">
              <a:xfrm>
                <a:off x="673417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28" name="Oval 185"/>
              <p:cNvSpPr>
                <a:spLocks noChangeArrowheads="1"/>
              </p:cNvSpPr>
              <p:nvPr/>
            </p:nvSpPr>
            <p:spPr bwMode="auto">
              <a:xfrm>
                <a:off x="681990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29" name="Oval 186"/>
              <p:cNvSpPr>
                <a:spLocks noChangeArrowheads="1"/>
              </p:cNvSpPr>
              <p:nvPr/>
            </p:nvSpPr>
            <p:spPr bwMode="auto">
              <a:xfrm>
                <a:off x="689610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30" name="Oval 187"/>
              <p:cNvSpPr>
                <a:spLocks noChangeArrowheads="1"/>
              </p:cNvSpPr>
              <p:nvPr/>
            </p:nvSpPr>
            <p:spPr bwMode="auto">
              <a:xfrm>
                <a:off x="698182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31" name="Oval 188"/>
              <p:cNvSpPr>
                <a:spLocks noChangeArrowheads="1"/>
              </p:cNvSpPr>
              <p:nvPr/>
            </p:nvSpPr>
            <p:spPr bwMode="auto">
              <a:xfrm>
                <a:off x="706755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32" name="Oval 189"/>
              <p:cNvSpPr>
                <a:spLocks noChangeArrowheads="1"/>
              </p:cNvSpPr>
              <p:nvPr/>
            </p:nvSpPr>
            <p:spPr bwMode="auto">
              <a:xfrm>
                <a:off x="715327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33" name="Oval 190"/>
              <p:cNvSpPr>
                <a:spLocks noChangeArrowheads="1"/>
              </p:cNvSpPr>
              <p:nvPr/>
            </p:nvSpPr>
            <p:spPr bwMode="auto">
              <a:xfrm>
                <a:off x="722947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34" name="Oval 191"/>
              <p:cNvSpPr>
                <a:spLocks noChangeArrowheads="1"/>
              </p:cNvSpPr>
              <p:nvPr/>
            </p:nvSpPr>
            <p:spPr bwMode="auto">
              <a:xfrm>
                <a:off x="731520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35" name="Oval 192"/>
              <p:cNvSpPr>
                <a:spLocks noChangeArrowheads="1"/>
              </p:cNvSpPr>
              <p:nvPr/>
            </p:nvSpPr>
            <p:spPr bwMode="auto">
              <a:xfrm>
                <a:off x="740092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36" name="Oval 193"/>
              <p:cNvSpPr>
                <a:spLocks noChangeArrowheads="1"/>
              </p:cNvSpPr>
              <p:nvPr/>
            </p:nvSpPr>
            <p:spPr bwMode="auto">
              <a:xfrm>
                <a:off x="748665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37" name="Oval 194"/>
              <p:cNvSpPr>
                <a:spLocks noChangeArrowheads="1"/>
              </p:cNvSpPr>
              <p:nvPr/>
            </p:nvSpPr>
            <p:spPr bwMode="auto">
              <a:xfrm>
                <a:off x="756285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38" name="Oval 195"/>
              <p:cNvSpPr>
                <a:spLocks noChangeArrowheads="1"/>
              </p:cNvSpPr>
              <p:nvPr/>
            </p:nvSpPr>
            <p:spPr bwMode="auto">
              <a:xfrm>
                <a:off x="764857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39" name="Oval 196"/>
              <p:cNvSpPr>
                <a:spLocks noChangeArrowheads="1"/>
              </p:cNvSpPr>
              <p:nvPr/>
            </p:nvSpPr>
            <p:spPr bwMode="auto">
              <a:xfrm>
                <a:off x="773430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40" name="Oval 197"/>
              <p:cNvSpPr>
                <a:spLocks noChangeArrowheads="1"/>
              </p:cNvSpPr>
              <p:nvPr/>
            </p:nvSpPr>
            <p:spPr bwMode="auto">
              <a:xfrm>
                <a:off x="782002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41" name="Oval 198"/>
              <p:cNvSpPr>
                <a:spLocks noChangeArrowheads="1"/>
              </p:cNvSpPr>
              <p:nvPr/>
            </p:nvSpPr>
            <p:spPr bwMode="auto">
              <a:xfrm>
                <a:off x="789622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42" name="Oval 199"/>
              <p:cNvSpPr>
                <a:spLocks noChangeArrowheads="1"/>
              </p:cNvSpPr>
              <p:nvPr/>
            </p:nvSpPr>
            <p:spPr bwMode="auto">
              <a:xfrm>
                <a:off x="798195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43" name="Oval 200"/>
              <p:cNvSpPr>
                <a:spLocks noChangeArrowheads="1"/>
              </p:cNvSpPr>
              <p:nvPr/>
            </p:nvSpPr>
            <p:spPr bwMode="auto">
              <a:xfrm>
                <a:off x="8067675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44" name="Oval 201"/>
              <p:cNvSpPr>
                <a:spLocks noChangeArrowheads="1"/>
              </p:cNvSpPr>
              <p:nvPr/>
            </p:nvSpPr>
            <p:spPr bwMode="auto">
              <a:xfrm>
                <a:off x="8153400" y="3667125"/>
                <a:ext cx="28575" cy="28575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45" name="Line 202"/>
              <p:cNvSpPr>
                <a:spLocks noChangeShapeType="1"/>
              </p:cNvSpPr>
              <p:nvPr/>
            </p:nvSpPr>
            <p:spPr bwMode="auto">
              <a:xfrm flipV="1">
                <a:off x="8239125" y="3286125"/>
                <a:ext cx="1588" cy="390525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046" name="Line 203"/>
              <p:cNvSpPr>
                <a:spLocks noChangeShapeType="1"/>
              </p:cNvSpPr>
              <p:nvPr/>
            </p:nvSpPr>
            <p:spPr bwMode="auto">
              <a:xfrm>
                <a:off x="3248025" y="3676650"/>
                <a:ext cx="5248275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</p:grpSp>
      <p:grpSp>
        <p:nvGrpSpPr>
          <p:cNvPr id="6" name="群組 685"/>
          <p:cNvGrpSpPr>
            <a:grpSpLocks/>
          </p:cNvGrpSpPr>
          <p:nvPr/>
        </p:nvGrpSpPr>
        <p:grpSpPr bwMode="auto">
          <a:xfrm>
            <a:off x="3926768" y="3848100"/>
            <a:ext cx="4832167" cy="952500"/>
            <a:chOff x="3209925" y="3971925"/>
            <a:chExt cx="5324475" cy="952500"/>
          </a:xfrm>
        </p:grpSpPr>
        <p:sp>
          <p:nvSpPr>
            <p:cNvPr id="28728" name="Rectangle 204"/>
            <p:cNvSpPr>
              <a:spLocks noChangeArrowheads="1"/>
            </p:cNvSpPr>
            <p:nvPr/>
          </p:nvSpPr>
          <p:spPr bwMode="auto">
            <a:xfrm>
              <a:off x="3248025" y="3971925"/>
              <a:ext cx="5248275" cy="7715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29" name="Rectangle 205"/>
            <p:cNvSpPr>
              <a:spLocks noChangeArrowheads="1"/>
            </p:cNvSpPr>
            <p:nvPr/>
          </p:nvSpPr>
          <p:spPr bwMode="auto">
            <a:xfrm>
              <a:off x="3248025" y="3971925"/>
              <a:ext cx="5248275" cy="771525"/>
            </a:xfrm>
            <a:prstGeom prst="rect">
              <a:avLst/>
            </a:prstGeom>
            <a:noFill/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30" name="Line 207"/>
            <p:cNvSpPr>
              <a:spLocks noChangeShapeType="1"/>
            </p:cNvSpPr>
            <p:nvPr/>
          </p:nvSpPr>
          <p:spPr bwMode="auto">
            <a:xfrm>
              <a:off x="3248025" y="3971925"/>
              <a:ext cx="52482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31" name="Line 208"/>
            <p:cNvSpPr>
              <a:spLocks noChangeShapeType="1"/>
            </p:cNvSpPr>
            <p:nvPr/>
          </p:nvSpPr>
          <p:spPr bwMode="auto">
            <a:xfrm>
              <a:off x="3248025" y="4743450"/>
              <a:ext cx="52482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32" name="Line 209"/>
            <p:cNvSpPr>
              <a:spLocks noChangeShapeType="1"/>
            </p:cNvSpPr>
            <p:nvPr/>
          </p:nvSpPr>
          <p:spPr bwMode="auto">
            <a:xfrm flipV="1">
              <a:off x="8496300" y="3971925"/>
              <a:ext cx="1588" cy="771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33" name="Line 210"/>
            <p:cNvSpPr>
              <a:spLocks noChangeShapeType="1"/>
            </p:cNvSpPr>
            <p:nvPr/>
          </p:nvSpPr>
          <p:spPr bwMode="auto">
            <a:xfrm flipV="1">
              <a:off x="3248025" y="3971925"/>
              <a:ext cx="1588" cy="771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34" name="Line 211"/>
            <p:cNvSpPr>
              <a:spLocks noChangeShapeType="1"/>
            </p:cNvSpPr>
            <p:nvPr/>
          </p:nvSpPr>
          <p:spPr bwMode="auto">
            <a:xfrm>
              <a:off x="3248025" y="4743450"/>
              <a:ext cx="52482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35" name="Line 212"/>
            <p:cNvSpPr>
              <a:spLocks noChangeShapeType="1"/>
            </p:cNvSpPr>
            <p:nvPr/>
          </p:nvSpPr>
          <p:spPr bwMode="auto">
            <a:xfrm flipV="1">
              <a:off x="3248025" y="3971925"/>
              <a:ext cx="1588" cy="771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36" name="Line 213"/>
            <p:cNvSpPr>
              <a:spLocks noChangeShapeType="1"/>
            </p:cNvSpPr>
            <p:nvPr/>
          </p:nvSpPr>
          <p:spPr bwMode="auto">
            <a:xfrm flipV="1">
              <a:off x="3248025" y="4686300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37" name="Line 214"/>
            <p:cNvSpPr>
              <a:spLocks noChangeShapeType="1"/>
            </p:cNvSpPr>
            <p:nvPr/>
          </p:nvSpPr>
          <p:spPr bwMode="auto">
            <a:xfrm>
              <a:off x="3248025" y="3971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38" name="Rectangle 215"/>
            <p:cNvSpPr>
              <a:spLocks noChangeArrowheads="1"/>
            </p:cNvSpPr>
            <p:nvPr/>
          </p:nvSpPr>
          <p:spPr bwMode="auto">
            <a:xfrm>
              <a:off x="3219450" y="4772025"/>
              <a:ext cx="12382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0</a:t>
              </a:r>
              <a:endParaRPr lang="zh-TW" altLang="zh-TW"/>
            </a:p>
          </p:txBody>
        </p:sp>
        <p:sp>
          <p:nvSpPr>
            <p:cNvPr id="28739" name="Line 216"/>
            <p:cNvSpPr>
              <a:spLocks noChangeShapeType="1"/>
            </p:cNvSpPr>
            <p:nvPr/>
          </p:nvSpPr>
          <p:spPr bwMode="auto">
            <a:xfrm flipV="1">
              <a:off x="4076700" y="4686300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40" name="Line 217"/>
            <p:cNvSpPr>
              <a:spLocks noChangeShapeType="1"/>
            </p:cNvSpPr>
            <p:nvPr/>
          </p:nvSpPr>
          <p:spPr bwMode="auto">
            <a:xfrm>
              <a:off x="4076700" y="3971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41" name="Rectangle 218"/>
            <p:cNvSpPr>
              <a:spLocks noChangeArrowheads="1"/>
            </p:cNvSpPr>
            <p:nvPr/>
          </p:nvSpPr>
          <p:spPr bwMode="auto">
            <a:xfrm>
              <a:off x="4010025" y="47720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10</a:t>
              </a:r>
              <a:endParaRPr lang="zh-TW" altLang="zh-TW"/>
            </a:p>
          </p:txBody>
        </p:sp>
        <p:sp>
          <p:nvSpPr>
            <p:cNvPr id="28742" name="Line 219"/>
            <p:cNvSpPr>
              <a:spLocks noChangeShapeType="1"/>
            </p:cNvSpPr>
            <p:nvPr/>
          </p:nvSpPr>
          <p:spPr bwMode="auto">
            <a:xfrm flipV="1">
              <a:off x="4905375" y="4686300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43" name="Line 220"/>
            <p:cNvSpPr>
              <a:spLocks noChangeShapeType="1"/>
            </p:cNvSpPr>
            <p:nvPr/>
          </p:nvSpPr>
          <p:spPr bwMode="auto">
            <a:xfrm>
              <a:off x="4905375" y="3971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44" name="Rectangle 221"/>
            <p:cNvSpPr>
              <a:spLocks noChangeArrowheads="1"/>
            </p:cNvSpPr>
            <p:nvPr/>
          </p:nvSpPr>
          <p:spPr bwMode="auto">
            <a:xfrm>
              <a:off x="4838700" y="47720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20</a:t>
              </a:r>
              <a:endParaRPr lang="zh-TW" altLang="zh-TW"/>
            </a:p>
          </p:txBody>
        </p:sp>
        <p:sp>
          <p:nvSpPr>
            <p:cNvPr id="28745" name="Line 222"/>
            <p:cNvSpPr>
              <a:spLocks noChangeShapeType="1"/>
            </p:cNvSpPr>
            <p:nvPr/>
          </p:nvSpPr>
          <p:spPr bwMode="auto">
            <a:xfrm flipV="1">
              <a:off x="5743575" y="4686300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46" name="Line 223"/>
            <p:cNvSpPr>
              <a:spLocks noChangeShapeType="1"/>
            </p:cNvSpPr>
            <p:nvPr/>
          </p:nvSpPr>
          <p:spPr bwMode="auto">
            <a:xfrm>
              <a:off x="5743575" y="3971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47" name="Rectangle 224"/>
            <p:cNvSpPr>
              <a:spLocks noChangeArrowheads="1"/>
            </p:cNvSpPr>
            <p:nvPr/>
          </p:nvSpPr>
          <p:spPr bwMode="auto">
            <a:xfrm>
              <a:off x="5676900" y="47720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30</a:t>
              </a:r>
              <a:endParaRPr lang="zh-TW" altLang="zh-TW"/>
            </a:p>
          </p:txBody>
        </p:sp>
        <p:sp>
          <p:nvSpPr>
            <p:cNvPr id="28748" name="Line 225"/>
            <p:cNvSpPr>
              <a:spLocks noChangeShapeType="1"/>
            </p:cNvSpPr>
            <p:nvPr/>
          </p:nvSpPr>
          <p:spPr bwMode="auto">
            <a:xfrm flipV="1">
              <a:off x="6572250" y="4686300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49" name="Line 226"/>
            <p:cNvSpPr>
              <a:spLocks noChangeShapeType="1"/>
            </p:cNvSpPr>
            <p:nvPr/>
          </p:nvSpPr>
          <p:spPr bwMode="auto">
            <a:xfrm>
              <a:off x="6572250" y="3971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50" name="Rectangle 227"/>
            <p:cNvSpPr>
              <a:spLocks noChangeArrowheads="1"/>
            </p:cNvSpPr>
            <p:nvPr/>
          </p:nvSpPr>
          <p:spPr bwMode="auto">
            <a:xfrm>
              <a:off x="6505575" y="47720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40</a:t>
              </a:r>
              <a:endParaRPr lang="zh-TW" altLang="zh-TW"/>
            </a:p>
          </p:txBody>
        </p:sp>
        <p:sp>
          <p:nvSpPr>
            <p:cNvPr id="28751" name="Line 228"/>
            <p:cNvSpPr>
              <a:spLocks noChangeShapeType="1"/>
            </p:cNvSpPr>
            <p:nvPr/>
          </p:nvSpPr>
          <p:spPr bwMode="auto">
            <a:xfrm flipV="1">
              <a:off x="7410450" y="4686300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52" name="Line 229"/>
            <p:cNvSpPr>
              <a:spLocks noChangeShapeType="1"/>
            </p:cNvSpPr>
            <p:nvPr/>
          </p:nvSpPr>
          <p:spPr bwMode="auto">
            <a:xfrm>
              <a:off x="7410450" y="3971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53" name="Rectangle 230"/>
            <p:cNvSpPr>
              <a:spLocks noChangeArrowheads="1"/>
            </p:cNvSpPr>
            <p:nvPr/>
          </p:nvSpPr>
          <p:spPr bwMode="auto">
            <a:xfrm>
              <a:off x="7343775" y="47720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50</a:t>
              </a:r>
              <a:endParaRPr lang="zh-TW" altLang="zh-TW"/>
            </a:p>
          </p:txBody>
        </p:sp>
        <p:sp>
          <p:nvSpPr>
            <p:cNvPr id="28754" name="Line 231"/>
            <p:cNvSpPr>
              <a:spLocks noChangeShapeType="1"/>
            </p:cNvSpPr>
            <p:nvPr/>
          </p:nvSpPr>
          <p:spPr bwMode="auto">
            <a:xfrm flipV="1">
              <a:off x="8239125" y="4686300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55" name="Line 232"/>
            <p:cNvSpPr>
              <a:spLocks noChangeShapeType="1"/>
            </p:cNvSpPr>
            <p:nvPr/>
          </p:nvSpPr>
          <p:spPr bwMode="auto">
            <a:xfrm>
              <a:off x="8239125" y="3971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56" name="Rectangle 233"/>
            <p:cNvSpPr>
              <a:spLocks noChangeArrowheads="1"/>
            </p:cNvSpPr>
            <p:nvPr/>
          </p:nvSpPr>
          <p:spPr bwMode="auto">
            <a:xfrm>
              <a:off x="8172450" y="4772025"/>
              <a:ext cx="1905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60</a:t>
              </a:r>
              <a:endParaRPr lang="zh-TW" altLang="zh-TW"/>
            </a:p>
          </p:txBody>
        </p:sp>
        <p:sp>
          <p:nvSpPr>
            <p:cNvPr id="28757" name="Line 234"/>
            <p:cNvSpPr>
              <a:spLocks noChangeShapeType="1"/>
            </p:cNvSpPr>
            <p:nvPr/>
          </p:nvSpPr>
          <p:spPr bwMode="auto">
            <a:xfrm>
              <a:off x="3248025" y="3971925"/>
              <a:ext cx="52482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58" name="Line 235"/>
            <p:cNvSpPr>
              <a:spLocks noChangeShapeType="1"/>
            </p:cNvSpPr>
            <p:nvPr/>
          </p:nvSpPr>
          <p:spPr bwMode="auto">
            <a:xfrm>
              <a:off x="3248025" y="4743450"/>
              <a:ext cx="52482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59" name="Line 236"/>
            <p:cNvSpPr>
              <a:spLocks noChangeShapeType="1"/>
            </p:cNvSpPr>
            <p:nvPr/>
          </p:nvSpPr>
          <p:spPr bwMode="auto">
            <a:xfrm flipV="1">
              <a:off x="8496300" y="3971925"/>
              <a:ext cx="1588" cy="771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60" name="Line 237"/>
            <p:cNvSpPr>
              <a:spLocks noChangeShapeType="1"/>
            </p:cNvSpPr>
            <p:nvPr/>
          </p:nvSpPr>
          <p:spPr bwMode="auto">
            <a:xfrm flipV="1">
              <a:off x="3248025" y="3971925"/>
              <a:ext cx="1588" cy="771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61" name="Oval 238"/>
            <p:cNvSpPr>
              <a:spLocks noChangeArrowheads="1"/>
            </p:cNvSpPr>
            <p:nvPr/>
          </p:nvSpPr>
          <p:spPr bwMode="auto">
            <a:xfrm>
              <a:off x="3209925" y="43148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62" name="Oval 239"/>
            <p:cNvSpPr>
              <a:spLocks noChangeArrowheads="1"/>
            </p:cNvSpPr>
            <p:nvPr/>
          </p:nvSpPr>
          <p:spPr bwMode="auto">
            <a:xfrm>
              <a:off x="3286125" y="43148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63" name="Oval 240"/>
            <p:cNvSpPr>
              <a:spLocks noChangeArrowheads="1"/>
            </p:cNvSpPr>
            <p:nvPr/>
          </p:nvSpPr>
          <p:spPr bwMode="auto">
            <a:xfrm>
              <a:off x="3371850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64" name="Oval 241"/>
            <p:cNvSpPr>
              <a:spLocks noChangeArrowheads="1"/>
            </p:cNvSpPr>
            <p:nvPr/>
          </p:nvSpPr>
          <p:spPr bwMode="auto">
            <a:xfrm>
              <a:off x="3457575" y="43148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65" name="Oval 242"/>
            <p:cNvSpPr>
              <a:spLocks noChangeArrowheads="1"/>
            </p:cNvSpPr>
            <p:nvPr/>
          </p:nvSpPr>
          <p:spPr bwMode="auto">
            <a:xfrm>
              <a:off x="3533775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66" name="Oval 243"/>
            <p:cNvSpPr>
              <a:spLocks noChangeArrowheads="1"/>
            </p:cNvSpPr>
            <p:nvPr/>
          </p:nvSpPr>
          <p:spPr bwMode="auto">
            <a:xfrm>
              <a:off x="3619500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67" name="Oval 244"/>
            <p:cNvSpPr>
              <a:spLocks noChangeArrowheads="1"/>
            </p:cNvSpPr>
            <p:nvPr/>
          </p:nvSpPr>
          <p:spPr bwMode="auto">
            <a:xfrm>
              <a:off x="3705225" y="43148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68" name="Oval 245"/>
            <p:cNvSpPr>
              <a:spLocks noChangeArrowheads="1"/>
            </p:cNvSpPr>
            <p:nvPr/>
          </p:nvSpPr>
          <p:spPr bwMode="auto">
            <a:xfrm>
              <a:off x="3790950" y="43148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69" name="Oval 246"/>
            <p:cNvSpPr>
              <a:spLocks noChangeArrowheads="1"/>
            </p:cNvSpPr>
            <p:nvPr/>
          </p:nvSpPr>
          <p:spPr bwMode="auto">
            <a:xfrm>
              <a:off x="3867150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70" name="Oval 247"/>
            <p:cNvSpPr>
              <a:spLocks noChangeArrowheads="1"/>
            </p:cNvSpPr>
            <p:nvPr/>
          </p:nvSpPr>
          <p:spPr bwMode="auto">
            <a:xfrm>
              <a:off x="3952875" y="43148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71" name="Oval 248"/>
            <p:cNvSpPr>
              <a:spLocks noChangeArrowheads="1"/>
            </p:cNvSpPr>
            <p:nvPr/>
          </p:nvSpPr>
          <p:spPr bwMode="auto">
            <a:xfrm>
              <a:off x="4038600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72" name="Oval 249"/>
            <p:cNvSpPr>
              <a:spLocks noChangeArrowheads="1"/>
            </p:cNvSpPr>
            <p:nvPr/>
          </p:nvSpPr>
          <p:spPr bwMode="auto">
            <a:xfrm>
              <a:off x="4124325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73" name="Oval 250"/>
            <p:cNvSpPr>
              <a:spLocks noChangeArrowheads="1"/>
            </p:cNvSpPr>
            <p:nvPr/>
          </p:nvSpPr>
          <p:spPr bwMode="auto">
            <a:xfrm>
              <a:off x="4200525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74" name="Oval 251"/>
            <p:cNvSpPr>
              <a:spLocks noChangeArrowheads="1"/>
            </p:cNvSpPr>
            <p:nvPr/>
          </p:nvSpPr>
          <p:spPr bwMode="auto">
            <a:xfrm>
              <a:off x="4286250" y="43148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75" name="Oval 252"/>
            <p:cNvSpPr>
              <a:spLocks noChangeArrowheads="1"/>
            </p:cNvSpPr>
            <p:nvPr/>
          </p:nvSpPr>
          <p:spPr bwMode="auto">
            <a:xfrm>
              <a:off x="4371975" y="43148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76" name="Oval 253"/>
            <p:cNvSpPr>
              <a:spLocks noChangeArrowheads="1"/>
            </p:cNvSpPr>
            <p:nvPr/>
          </p:nvSpPr>
          <p:spPr bwMode="auto">
            <a:xfrm>
              <a:off x="4457700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77" name="Oval 254"/>
            <p:cNvSpPr>
              <a:spLocks noChangeArrowheads="1"/>
            </p:cNvSpPr>
            <p:nvPr/>
          </p:nvSpPr>
          <p:spPr bwMode="auto">
            <a:xfrm>
              <a:off x="4533900" y="43148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78" name="Oval 255"/>
            <p:cNvSpPr>
              <a:spLocks noChangeArrowheads="1"/>
            </p:cNvSpPr>
            <p:nvPr/>
          </p:nvSpPr>
          <p:spPr bwMode="auto">
            <a:xfrm>
              <a:off x="4619625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79" name="Oval 256"/>
            <p:cNvSpPr>
              <a:spLocks noChangeArrowheads="1"/>
            </p:cNvSpPr>
            <p:nvPr/>
          </p:nvSpPr>
          <p:spPr bwMode="auto">
            <a:xfrm>
              <a:off x="4705350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80" name="Oval 257"/>
            <p:cNvSpPr>
              <a:spLocks noChangeArrowheads="1"/>
            </p:cNvSpPr>
            <p:nvPr/>
          </p:nvSpPr>
          <p:spPr bwMode="auto">
            <a:xfrm>
              <a:off x="4791075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81" name="Oval 258"/>
            <p:cNvSpPr>
              <a:spLocks noChangeArrowheads="1"/>
            </p:cNvSpPr>
            <p:nvPr/>
          </p:nvSpPr>
          <p:spPr bwMode="auto">
            <a:xfrm>
              <a:off x="4867275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82" name="Oval 259"/>
            <p:cNvSpPr>
              <a:spLocks noChangeArrowheads="1"/>
            </p:cNvSpPr>
            <p:nvPr/>
          </p:nvSpPr>
          <p:spPr bwMode="auto">
            <a:xfrm>
              <a:off x="4953000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83" name="Oval 260"/>
            <p:cNvSpPr>
              <a:spLocks noChangeArrowheads="1"/>
            </p:cNvSpPr>
            <p:nvPr/>
          </p:nvSpPr>
          <p:spPr bwMode="auto">
            <a:xfrm>
              <a:off x="5038725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84" name="Oval 261"/>
            <p:cNvSpPr>
              <a:spLocks noChangeArrowheads="1"/>
            </p:cNvSpPr>
            <p:nvPr/>
          </p:nvSpPr>
          <p:spPr bwMode="auto">
            <a:xfrm>
              <a:off x="5124450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85" name="Oval 262"/>
            <p:cNvSpPr>
              <a:spLocks noChangeArrowheads="1"/>
            </p:cNvSpPr>
            <p:nvPr/>
          </p:nvSpPr>
          <p:spPr bwMode="auto">
            <a:xfrm>
              <a:off x="5200650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86" name="Oval 263"/>
            <p:cNvSpPr>
              <a:spLocks noChangeArrowheads="1"/>
            </p:cNvSpPr>
            <p:nvPr/>
          </p:nvSpPr>
          <p:spPr bwMode="auto">
            <a:xfrm>
              <a:off x="5286375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87" name="Oval 264"/>
            <p:cNvSpPr>
              <a:spLocks noChangeArrowheads="1"/>
            </p:cNvSpPr>
            <p:nvPr/>
          </p:nvSpPr>
          <p:spPr bwMode="auto">
            <a:xfrm>
              <a:off x="5372100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88" name="Oval 265"/>
            <p:cNvSpPr>
              <a:spLocks noChangeArrowheads="1"/>
            </p:cNvSpPr>
            <p:nvPr/>
          </p:nvSpPr>
          <p:spPr bwMode="auto">
            <a:xfrm>
              <a:off x="5457825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89" name="Oval 266"/>
            <p:cNvSpPr>
              <a:spLocks noChangeArrowheads="1"/>
            </p:cNvSpPr>
            <p:nvPr/>
          </p:nvSpPr>
          <p:spPr bwMode="auto">
            <a:xfrm>
              <a:off x="5534025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90" name="Oval 267"/>
            <p:cNvSpPr>
              <a:spLocks noChangeArrowheads="1"/>
            </p:cNvSpPr>
            <p:nvPr/>
          </p:nvSpPr>
          <p:spPr bwMode="auto">
            <a:xfrm>
              <a:off x="5619750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91" name="Oval 268"/>
            <p:cNvSpPr>
              <a:spLocks noChangeArrowheads="1"/>
            </p:cNvSpPr>
            <p:nvPr/>
          </p:nvSpPr>
          <p:spPr bwMode="auto">
            <a:xfrm>
              <a:off x="5705475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92" name="Oval 269"/>
            <p:cNvSpPr>
              <a:spLocks noChangeArrowheads="1"/>
            </p:cNvSpPr>
            <p:nvPr/>
          </p:nvSpPr>
          <p:spPr bwMode="auto">
            <a:xfrm>
              <a:off x="5791200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93" name="Oval 270"/>
            <p:cNvSpPr>
              <a:spLocks noChangeArrowheads="1"/>
            </p:cNvSpPr>
            <p:nvPr/>
          </p:nvSpPr>
          <p:spPr bwMode="auto">
            <a:xfrm>
              <a:off x="5867400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94" name="Oval 271"/>
            <p:cNvSpPr>
              <a:spLocks noChangeArrowheads="1"/>
            </p:cNvSpPr>
            <p:nvPr/>
          </p:nvSpPr>
          <p:spPr bwMode="auto">
            <a:xfrm>
              <a:off x="5953125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95" name="Oval 272"/>
            <p:cNvSpPr>
              <a:spLocks noChangeArrowheads="1"/>
            </p:cNvSpPr>
            <p:nvPr/>
          </p:nvSpPr>
          <p:spPr bwMode="auto">
            <a:xfrm>
              <a:off x="6038850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96" name="Oval 273"/>
            <p:cNvSpPr>
              <a:spLocks noChangeArrowheads="1"/>
            </p:cNvSpPr>
            <p:nvPr/>
          </p:nvSpPr>
          <p:spPr bwMode="auto">
            <a:xfrm>
              <a:off x="6124575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97" name="Oval 274"/>
            <p:cNvSpPr>
              <a:spLocks noChangeArrowheads="1"/>
            </p:cNvSpPr>
            <p:nvPr/>
          </p:nvSpPr>
          <p:spPr bwMode="auto">
            <a:xfrm>
              <a:off x="6200775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98" name="Oval 275"/>
            <p:cNvSpPr>
              <a:spLocks noChangeArrowheads="1"/>
            </p:cNvSpPr>
            <p:nvPr/>
          </p:nvSpPr>
          <p:spPr bwMode="auto">
            <a:xfrm>
              <a:off x="6286500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99" name="Oval 276"/>
            <p:cNvSpPr>
              <a:spLocks noChangeArrowheads="1"/>
            </p:cNvSpPr>
            <p:nvPr/>
          </p:nvSpPr>
          <p:spPr bwMode="auto">
            <a:xfrm>
              <a:off x="6372225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00" name="Oval 277"/>
            <p:cNvSpPr>
              <a:spLocks noChangeArrowheads="1"/>
            </p:cNvSpPr>
            <p:nvPr/>
          </p:nvSpPr>
          <p:spPr bwMode="auto">
            <a:xfrm>
              <a:off x="6457950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01" name="Oval 278"/>
            <p:cNvSpPr>
              <a:spLocks noChangeArrowheads="1"/>
            </p:cNvSpPr>
            <p:nvPr/>
          </p:nvSpPr>
          <p:spPr bwMode="auto">
            <a:xfrm>
              <a:off x="6534150" y="43148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02" name="Oval 279"/>
            <p:cNvSpPr>
              <a:spLocks noChangeArrowheads="1"/>
            </p:cNvSpPr>
            <p:nvPr/>
          </p:nvSpPr>
          <p:spPr bwMode="auto">
            <a:xfrm>
              <a:off x="6619875" y="43148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03" name="Oval 280"/>
            <p:cNvSpPr>
              <a:spLocks noChangeArrowheads="1"/>
            </p:cNvSpPr>
            <p:nvPr/>
          </p:nvSpPr>
          <p:spPr bwMode="auto">
            <a:xfrm>
              <a:off x="6705600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04" name="Oval 281"/>
            <p:cNvSpPr>
              <a:spLocks noChangeArrowheads="1"/>
            </p:cNvSpPr>
            <p:nvPr/>
          </p:nvSpPr>
          <p:spPr bwMode="auto">
            <a:xfrm>
              <a:off x="6791325" y="43148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05" name="Oval 282"/>
            <p:cNvSpPr>
              <a:spLocks noChangeArrowheads="1"/>
            </p:cNvSpPr>
            <p:nvPr/>
          </p:nvSpPr>
          <p:spPr bwMode="auto">
            <a:xfrm>
              <a:off x="6867525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06" name="Oval 283"/>
            <p:cNvSpPr>
              <a:spLocks noChangeArrowheads="1"/>
            </p:cNvSpPr>
            <p:nvPr/>
          </p:nvSpPr>
          <p:spPr bwMode="auto">
            <a:xfrm>
              <a:off x="6953250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07" name="Oval 284"/>
            <p:cNvSpPr>
              <a:spLocks noChangeArrowheads="1"/>
            </p:cNvSpPr>
            <p:nvPr/>
          </p:nvSpPr>
          <p:spPr bwMode="auto">
            <a:xfrm>
              <a:off x="7038975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08" name="Oval 285"/>
            <p:cNvSpPr>
              <a:spLocks noChangeArrowheads="1"/>
            </p:cNvSpPr>
            <p:nvPr/>
          </p:nvSpPr>
          <p:spPr bwMode="auto">
            <a:xfrm>
              <a:off x="7124700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09" name="Oval 286"/>
            <p:cNvSpPr>
              <a:spLocks noChangeArrowheads="1"/>
            </p:cNvSpPr>
            <p:nvPr/>
          </p:nvSpPr>
          <p:spPr bwMode="auto">
            <a:xfrm>
              <a:off x="7200900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10" name="Oval 287"/>
            <p:cNvSpPr>
              <a:spLocks noChangeArrowheads="1"/>
            </p:cNvSpPr>
            <p:nvPr/>
          </p:nvSpPr>
          <p:spPr bwMode="auto">
            <a:xfrm>
              <a:off x="7286625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11" name="Oval 288"/>
            <p:cNvSpPr>
              <a:spLocks noChangeArrowheads="1"/>
            </p:cNvSpPr>
            <p:nvPr/>
          </p:nvSpPr>
          <p:spPr bwMode="auto">
            <a:xfrm>
              <a:off x="7372350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12" name="Oval 289"/>
            <p:cNvSpPr>
              <a:spLocks noChangeArrowheads="1"/>
            </p:cNvSpPr>
            <p:nvPr/>
          </p:nvSpPr>
          <p:spPr bwMode="auto">
            <a:xfrm>
              <a:off x="7458075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13" name="Oval 290"/>
            <p:cNvSpPr>
              <a:spLocks noChangeArrowheads="1"/>
            </p:cNvSpPr>
            <p:nvPr/>
          </p:nvSpPr>
          <p:spPr bwMode="auto">
            <a:xfrm>
              <a:off x="7534275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14" name="Oval 291"/>
            <p:cNvSpPr>
              <a:spLocks noChangeArrowheads="1"/>
            </p:cNvSpPr>
            <p:nvPr/>
          </p:nvSpPr>
          <p:spPr bwMode="auto">
            <a:xfrm>
              <a:off x="7620000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15" name="Oval 292"/>
            <p:cNvSpPr>
              <a:spLocks noChangeArrowheads="1"/>
            </p:cNvSpPr>
            <p:nvPr/>
          </p:nvSpPr>
          <p:spPr bwMode="auto">
            <a:xfrm>
              <a:off x="7705725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16" name="Oval 293"/>
            <p:cNvSpPr>
              <a:spLocks noChangeArrowheads="1"/>
            </p:cNvSpPr>
            <p:nvPr/>
          </p:nvSpPr>
          <p:spPr bwMode="auto">
            <a:xfrm>
              <a:off x="7791450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17" name="Oval 294"/>
            <p:cNvSpPr>
              <a:spLocks noChangeArrowheads="1"/>
            </p:cNvSpPr>
            <p:nvPr/>
          </p:nvSpPr>
          <p:spPr bwMode="auto">
            <a:xfrm>
              <a:off x="7867650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18" name="Oval 295"/>
            <p:cNvSpPr>
              <a:spLocks noChangeArrowheads="1"/>
            </p:cNvSpPr>
            <p:nvPr/>
          </p:nvSpPr>
          <p:spPr bwMode="auto">
            <a:xfrm>
              <a:off x="7953375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19" name="Oval 296"/>
            <p:cNvSpPr>
              <a:spLocks noChangeArrowheads="1"/>
            </p:cNvSpPr>
            <p:nvPr/>
          </p:nvSpPr>
          <p:spPr bwMode="auto">
            <a:xfrm>
              <a:off x="8039100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20" name="Oval 297"/>
            <p:cNvSpPr>
              <a:spLocks noChangeArrowheads="1"/>
            </p:cNvSpPr>
            <p:nvPr/>
          </p:nvSpPr>
          <p:spPr bwMode="auto">
            <a:xfrm>
              <a:off x="8124825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21" name="Oval 298"/>
            <p:cNvSpPr>
              <a:spLocks noChangeArrowheads="1"/>
            </p:cNvSpPr>
            <p:nvPr/>
          </p:nvSpPr>
          <p:spPr bwMode="auto">
            <a:xfrm>
              <a:off x="8201025" y="43148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22" name="Oval 299"/>
            <p:cNvSpPr>
              <a:spLocks noChangeArrowheads="1"/>
            </p:cNvSpPr>
            <p:nvPr/>
          </p:nvSpPr>
          <p:spPr bwMode="auto">
            <a:xfrm>
              <a:off x="8286750" y="43148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23" name="Oval 300"/>
            <p:cNvSpPr>
              <a:spLocks noChangeArrowheads="1"/>
            </p:cNvSpPr>
            <p:nvPr/>
          </p:nvSpPr>
          <p:spPr bwMode="auto">
            <a:xfrm>
              <a:off x="8372475" y="4705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24" name="Oval 301"/>
            <p:cNvSpPr>
              <a:spLocks noChangeArrowheads="1"/>
            </p:cNvSpPr>
            <p:nvPr/>
          </p:nvSpPr>
          <p:spPr bwMode="auto">
            <a:xfrm>
              <a:off x="8458200" y="43148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25" name="Line 302"/>
            <p:cNvSpPr>
              <a:spLocks noChangeShapeType="1"/>
            </p:cNvSpPr>
            <p:nvPr/>
          </p:nvSpPr>
          <p:spPr bwMode="auto">
            <a:xfrm flipV="1">
              <a:off x="3248025" y="4352925"/>
              <a:ext cx="1588" cy="3905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26" name="Line 303"/>
            <p:cNvSpPr>
              <a:spLocks noChangeShapeType="1"/>
            </p:cNvSpPr>
            <p:nvPr/>
          </p:nvSpPr>
          <p:spPr bwMode="auto">
            <a:xfrm flipV="1">
              <a:off x="3324225" y="4352925"/>
              <a:ext cx="1588" cy="3905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27" name="Oval 304"/>
            <p:cNvSpPr>
              <a:spLocks noChangeArrowheads="1"/>
            </p:cNvSpPr>
            <p:nvPr/>
          </p:nvSpPr>
          <p:spPr bwMode="auto">
            <a:xfrm>
              <a:off x="3400425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28" name="Line 305"/>
            <p:cNvSpPr>
              <a:spLocks noChangeShapeType="1"/>
            </p:cNvSpPr>
            <p:nvPr/>
          </p:nvSpPr>
          <p:spPr bwMode="auto">
            <a:xfrm flipV="1">
              <a:off x="3495675" y="4352925"/>
              <a:ext cx="1588" cy="3905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29" name="Oval 306"/>
            <p:cNvSpPr>
              <a:spLocks noChangeArrowheads="1"/>
            </p:cNvSpPr>
            <p:nvPr/>
          </p:nvSpPr>
          <p:spPr bwMode="auto">
            <a:xfrm>
              <a:off x="3562350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30" name="Oval 307"/>
            <p:cNvSpPr>
              <a:spLocks noChangeArrowheads="1"/>
            </p:cNvSpPr>
            <p:nvPr/>
          </p:nvSpPr>
          <p:spPr bwMode="auto">
            <a:xfrm>
              <a:off x="3648075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31" name="Line 308"/>
            <p:cNvSpPr>
              <a:spLocks noChangeShapeType="1"/>
            </p:cNvSpPr>
            <p:nvPr/>
          </p:nvSpPr>
          <p:spPr bwMode="auto">
            <a:xfrm flipV="1">
              <a:off x="3743325" y="4352925"/>
              <a:ext cx="1588" cy="3905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32" name="Line 309"/>
            <p:cNvSpPr>
              <a:spLocks noChangeShapeType="1"/>
            </p:cNvSpPr>
            <p:nvPr/>
          </p:nvSpPr>
          <p:spPr bwMode="auto">
            <a:xfrm flipV="1">
              <a:off x="3829050" y="4352925"/>
              <a:ext cx="1588" cy="3905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33" name="Oval 310"/>
            <p:cNvSpPr>
              <a:spLocks noChangeArrowheads="1"/>
            </p:cNvSpPr>
            <p:nvPr/>
          </p:nvSpPr>
          <p:spPr bwMode="auto">
            <a:xfrm>
              <a:off x="3895725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34" name="Line 311"/>
            <p:cNvSpPr>
              <a:spLocks noChangeShapeType="1"/>
            </p:cNvSpPr>
            <p:nvPr/>
          </p:nvSpPr>
          <p:spPr bwMode="auto">
            <a:xfrm flipV="1">
              <a:off x="3990975" y="4352925"/>
              <a:ext cx="1588" cy="3905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35" name="Oval 312"/>
            <p:cNvSpPr>
              <a:spLocks noChangeArrowheads="1"/>
            </p:cNvSpPr>
            <p:nvPr/>
          </p:nvSpPr>
          <p:spPr bwMode="auto">
            <a:xfrm>
              <a:off x="4067175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36" name="Oval 313"/>
            <p:cNvSpPr>
              <a:spLocks noChangeArrowheads="1"/>
            </p:cNvSpPr>
            <p:nvPr/>
          </p:nvSpPr>
          <p:spPr bwMode="auto">
            <a:xfrm>
              <a:off x="4152900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37" name="Oval 314"/>
            <p:cNvSpPr>
              <a:spLocks noChangeArrowheads="1"/>
            </p:cNvSpPr>
            <p:nvPr/>
          </p:nvSpPr>
          <p:spPr bwMode="auto">
            <a:xfrm>
              <a:off x="4229100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38" name="Line 315"/>
            <p:cNvSpPr>
              <a:spLocks noChangeShapeType="1"/>
            </p:cNvSpPr>
            <p:nvPr/>
          </p:nvSpPr>
          <p:spPr bwMode="auto">
            <a:xfrm flipV="1">
              <a:off x="4324350" y="4352925"/>
              <a:ext cx="1588" cy="3905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39" name="Line 316"/>
            <p:cNvSpPr>
              <a:spLocks noChangeShapeType="1"/>
            </p:cNvSpPr>
            <p:nvPr/>
          </p:nvSpPr>
          <p:spPr bwMode="auto">
            <a:xfrm flipV="1">
              <a:off x="4410075" y="4352925"/>
              <a:ext cx="1588" cy="3905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40" name="Oval 317"/>
            <p:cNvSpPr>
              <a:spLocks noChangeArrowheads="1"/>
            </p:cNvSpPr>
            <p:nvPr/>
          </p:nvSpPr>
          <p:spPr bwMode="auto">
            <a:xfrm>
              <a:off x="4486275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41" name="Line 318"/>
            <p:cNvSpPr>
              <a:spLocks noChangeShapeType="1"/>
            </p:cNvSpPr>
            <p:nvPr/>
          </p:nvSpPr>
          <p:spPr bwMode="auto">
            <a:xfrm flipV="1">
              <a:off x="4572000" y="4352925"/>
              <a:ext cx="1588" cy="3905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42" name="Oval 319"/>
            <p:cNvSpPr>
              <a:spLocks noChangeArrowheads="1"/>
            </p:cNvSpPr>
            <p:nvPr/>
          </p:nvSpPr>
          <p:spPr bwMode="auto">
            <a:xfrm>
              <a:off x="4648200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43" name="Oval 320"/>
            <p:cNvSpPr>
              <a:spLocks noChangeArrowheads="1"/>
            </p:cNvSpPr>
            <p:nvPr/>
          </p:nvSpPr>
          <p:spPr bwMode="auto">
            <a:xfrm>
              <a:off x="4733925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44" name="Oval 321"/>
            <p:cNvSpPr>
              <a:spLocks noChangeArrowheads="1"/>
            </p:cNvSpPr>
            <p:nvPr/>
          </p:nvSpPr>
          <p:spPr bwMode="auto">
            <a:xfrm>
              <a:off x="4819650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45" name="Oval 322"/>
            <p:cNvSpPr>
              <a:spLocks noChangeArrowheads="1"/>
            </p:cNvSpPr>
            <p:nvPr/>
          </p:nvSpPr>
          <p:spPr bwMode="auto">
            <a:xfrm>
              <a:off x="4895850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46" name="Oval 323"/>
            <p:cNvSpPr>
              <a:spLocks noChangeArrowheads="1"/>
            </p:cNvSpPr>
            <p:nvPr/>
          </p:nvSpPr>
          <p:spPr bwMode="auto">
            <a:xfrm>
              <a:off x="4981575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47" name="Oval 324"/>
            <p:cNvSpPr>
              <a:spLocks noChangeArrowheads="1"/>
            </p:cNvSpPr>
            <p:nvPr/>
          </p:nvSpPr>
          <p:spPr bwMode="auto">
            <a:xfrm>
              <a:off x="5067300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48" name="Oval 325"/>
            <p:cNvSpPr>
              <a:spLocks noChangeArrowheads="1"/>
            </p:cNvSpPr>
            <p:nvPr/>
          </p:nvSpPr>
          <p:spPr bwMode="auto">
            <a:xfrm>
              <a:off x="5153025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49" name="Oval 326"/>
            <p:cNvSpPr>
              <a:spLocks noChangeArrowheads="1"/>
            </p:cNvSpPr>
            <p:nvPr/>
          </p:nvSpPr>
          <p:spPr bwMode="auto">
            <a:xfrm>
              <a:off x="5229225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50" name="Oval 327"/>
            <p:cNvSpPr>
              <a:spLocks noChangeArrowheads="1"/>
            </p:cNvSpPr>
            <p:nvPr/>
          </p:nvSpPr>
          <p:spPr bwMode="auto">
            <a:xfrm>
              <a:off x="5314950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51" name="Oval 328"/>
            <p:cNvSpPr>
              <a:spLocks noChangeArrowheads="1"/>
            </p:cNvSpPr>
            <p:nvPr/>
          </p:nvSpPr>
          <p:spPr bwMode="auto">
            <a:xfrm>
              <a:off x="5400675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52" name="Oval 329"/>
            <p:cNvSpPr>
              <a:spLocks noChangeArrowheads="1"/>
            </p:cNvSpPr>
            <p:nvPr/>
          </p:nvSpPr>
          <p:spPr bwMode="auto">
            <a:xfrm>
              <a:off x="5486400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53" name="Oval 330"/>
            <p:cNvSpPr>
              <a:spLocks noChangeArrowheads="1"/>
            </p:cNvSpPr>
            <p:nvPr/>
          </p:nvSpPr>
          <p:spPr bwMode="auto">
            <a:xfrm>
              <a:off x="5562600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54" name="Oval 331"/>
            <p:cNvSpPr>
              <a:spLocks noChangeArrowheads="1"/>
            </p:cNvSpPr>
            <p:nvPr/>
          </p:nvSpPr>
          <p:spPr bwMode="auto">
            <a:xfrm>
              <a:off x="5648325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55" name="Oval 332"/>
            <p:cNvSpPr>
              <a:spLocks noChangeArrowheads="1"/>
            </p:cNvSpPr>
            <p:nvPr/>
          </p:nvSpPr>
          <p:spPr bwMode="auto">
            <a:xfrm>
              <a:off x="5734050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56" name="Oval 333"/>
            <p:cNvSpPr>
              <a:spLocks noChangeArrowheads="1"/>
            </p:cNvSpPr>
            <p:nvPr/>
          </p:nvSpPr>
          <p:spPr bwMode="auto">
            <a:xfrm>
              <a:off x="5819775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57" name="Oval 334"/>
            <p:cNvSpPr>
              <a:spLocks noChangeArrowheads="1"/>
            </p:cNvSpPr>
            <p:nvPr/>
          </p:nvSpPr>
          <p:spPr bwMode="auto">
            <a:xfrm>
              <a:off x="5895975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58" name="Oval 335"/>
            <p:cNvSpPr>
              <a:spLocks noChangeArrowheads="1"/>
            </p:cNvSpPr>
            <p:nvPr/>
          </p:nvSpPr>
          <p:spPr bwMode="auto">
            <a:xfrm>
              <a:off x="5981700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59" name="Oval 336"/>
            <p:cNvSpPr>
              <a:spLocks noChangeArrowheads="1"/>
            </p:cNvSpPr>
            <p:nvPr/>
          </p:nvSpPr>
          <p:spPr bwMode="auto">
            <a:xfrm>
              <a:off x="6067425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60" name="Oval 337"/>
            <p:cNvSpPr>
              <a:spLocks noChangeArrowheads="1"/>
            </p:cNvSpPr>
            <p:nvPr/>
          </p:nvSpPr>
          <p:spPr bwMode="auto">
            <a:xfrm>
              <a:off x="6153150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61" name="Oval 338"/>
            <p:cNvSpPr>
              <a:spLocks noChangeArrowheads="1"/>
            </p:cNvSpPr>
            <p:nvPr/>
          </p:nvSpPr>
          <p:spPr bwMode="auto">
            <a:xfrm>
              <a:off x="6229350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62" name="Oval 339"/>
            <p:cNvSpPr>
              <a:spLocks noChangeArrowheads="1"/>
            </p:cNvSpPr>
            <p:nvPr/>
          </p:nvSpPr>
          <p:spPr bwMode="auto">
            <a:xfrm>
              <a:off x="6315075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63" name="Oval 340"/>
            <p:cNvSpPr>
              <a:spLocks noChangeArrowheads="1"/>
            </p:cNvSpPr>
            <p:nvPr/>
          </p:nvSpPr>
          <p:spPr bwMode="auto">
            <a:xfrm>
              <a:off x="6400800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64" name="Oval 341"/>
            <p:cNvSpPr>
              <a:spLocks noChangeArrowheads="1"/>
            </p:cNvSpPr>
            <p:nvPr/>
          </p:nvSpPr>
          <p:spPr bwMode="auto">
            <a:xfrm>
              <a:off x="6486525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65" name="Line 342"/>
            <p:cNvSpPr>
              <a:spLocks noChangeShapeType="1"/>
            </p:cNvSpPr>
            <p:nvPr/>
          </p:nvSpPr>
          <p:spPr bwMode="auto">
            <a:xfrm flipV="1">
              <a:off x="6572250" y="4352925"/>
              <a:ext cx="1588" cy="3905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66" name="Line 343"/>
            <p:cNvSpPr>
              <a:spLocks noChangeShapeType="1"/>
            </p:cNvSpPr>
            <p:nvPr/>
          </p:nvSpPr>
          <p:spPr bwMode="auto">
            <a:xfrm flipV="1">
              <a:off x="6657975" y="4352925"/>
              <a:ext cx="1588" cy="3905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67" name="Oval 344"/>
            <p:cNvSpPr>
              <a:spLocks noChangeArrowheads="1"/>
            </p:cNvSpPr>
            <p:nvPr/>
          </p:nvSpPr>
          <p:spPr bwMode="auto">
            <a:xfrm>
              <a:off x="6734175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68" name="Line 345"/>
            <p:cNvSpPr>
              <a:spLocks noChangeShapeType="1"/>
            </p:cNvSpPr>
            <p:nvPr/>
          </p:nvSpPr>
          <p:spPr bwMode="auto">
            <a:xfrm flipV="1">
              <a:off x="6829425" y="4352925"/>
              <a:ext cx="1588" cy="3905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69" name="Oval 346"/>
            <p:cNvSpPr>
              <a:spLocks noChangeArrowheads="1"/>
            </p:cNvSpPr>
            <p:nvPr/>
          </p:nvSpPr>
          <p:spPr bwMode="auto">
            <a:xfrm>
              <a:off x="6896100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70" name="Oval 347"/>
            <p:cNvSpPr>
              <a:spLocks noChangeArrowheads="1"/>
            </p:cNvSpPr>
            <p:nvPr/>
          </p:nvSpPr>
          <p:spPr bwMode="auto">
            <a:xfrm>
              <a:off x="6981825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71" name="Oval 348"/>
            <p:cNvSpPr>
              <a:spLocks noChangeArrowheads="1"/>
            </p:cNvSpPr>
            <p:nvPr/>
          </p:nvSpPr>
          <p:spPr bwMode="auto">
            <a:xfrm>
              <a:off x="7067550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72" name="Oval 349"/>
            <p:cNvSpPr>
              <a:spLocks noChangeArrowheads="1"/>
            </p:cNvSpPr>
            <p:nvPr/>
          </p:nvSpPr>
          <p:spPr bwMode="auto">
            <a:xfrm>
              <a:off x="7153275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73" name="Oval 350"/>
            <p:cNvSpPr>
              <a:spLocks noChangeArrowheads="1"/>
            </p:cNvSpPr>
            <p:nvPr/>
          </p:nvSpPr>
          <p:spPr bwMode="auto">
            <a:xfrm>
              <a:off x="7229475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74" name="Oval 351"/>
            <p:cNvSpPr>
              <a:spLocks noChangeArrowheads="1"/>
            </p:cNvSpPr>
            <p:nvPr/>
          </p:nvSpPr>
          <p:spPr bwMode="auto">
            <a:xfrm>
              <a:off x="7315200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75" name="Oval 352"/>
            <p:cNvSpPr>
              <a:spLocks noChangeArrowheads="1"/>
            </p:cNvSpPr>
            <p:nvPr/>
          </p:nvSpPr>
          <p:spPr bwMode="auto">
            <a:xfrm>
              <a:off x="7400925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76" name="Oval 353"/>
            <p:cNvSpPr>
              <a:spLocks noChangeArrowheads="1"/>
            </p:cNvSpPr>
            <p:nvPr/>
          </p:nvSpPr>
          <p:spPr bwMode="auto">
            <a:xfrm>
              <a:off x="7486650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77" name="Oval 354"/>
            <p:cNvSpPr>
              <a:spLocks noChangeArrowheads="1"/>
            </p:cNvSpPr>
            <p:nvPr/>
          </p:nvSpPr>
          <p:spPr bwMode="auto">
            <a:xfrm>
              <a:off x="7562850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78" name="Oval 355"/>
            <p:cNvSpPr>
              <a:spLocks noChangeArrowheads="1"/>
            </p:cNvSpPr>
            <p:nvPr/>
          </p:nvSpPr>
          <p:spPr bwMode="auto">
            <a:xfrm>
              <a:off x="7648575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79" name="Oval 356"/>
            <p:cNvSpPr>
              <a:spLocks noChangeArrowheads="1"/>
            </p:cNvSpPr>
            <p:nvPr/>
          </p:nvSpPr>
          <p:spPr bwMode="auto">
            <a:xfrm>
              <a:off x="7734300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80" name="Oval 357"/>
            <p:cNvSpPr>
              <a:spLocks noChangeArrowheads="1"/>
            </p:cNvSpPr>
            <p:nvPr/>
          </p:nvSpPr>
          <p:spPr bwMode="auto">
            <a:xfrm>
              <a:off x="7820025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81" name="Oval 358"/>
            <p:cNvSpPr>
              <a:spLocks noChangeArrowheads="1"/>
            </p:cNvSpPr>
            <p:nvPr/>
          </p:nvSpPr>
          <p:spPr bwMode="auto">
            <a:xfrm>
              <a:off x="7896225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82" name="Oval 359"/>
            <p:cNvSpPr>
              <a:spLocks noChangeArrowheads="1"/>
            </p:cNvSpPr>
            <p:nvPr/>
          </p:nvSpPr>
          <p:spPr bwMode="auto">
            <a:xfrm>
              <a:off x="7981950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83" name="Oval 360"/>
            <p:cNvSpPr>
              <a:spLocks noChangeArrowheads="1"/>
            </p:cNvSpPr>
            <p:nvPr/>
          </p:nvSpPr>
          <p:spPr bwMode="auto">
            <a:xfrm>
              <a:off x="8067675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84" name="Oval 361"/>
            <p:cNvSpPr>
              <a:spLocks noChangeArrowheads="1"/>
            </p:cNvSpPr>
            <p:nvPr/>
          </p:nvSpPr>
          <p:spPr bwMode="auto">
            <a:xfrm>
              <a:off x="8153400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85" name="Line 362"/>
            <p:cNvSpPr>
              <a:spLocks noChangeShapeType="1"/>
            </p:cNvSpPr>
            <p:nvPr/>
          </p:nvSpPr>
          <p:spPr bwMode="auto">
            <a:xfrm flipV="1">
              <a:off x="8239125" y="4352925"/>
              <a:ext cx="1588" cy="3905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86" name="Line 363"/>
            <p:cNvSpPr>
              <a:spLocks noChangeShapeType="1"/>
            </p:cNvSpPr>
            <p:nvPr/>
          </p:nvSpPr>
          <p:spPr bwMode="auto">
            <a:xfrm flipV="1">
              <a:off x="8324850" y="4352925"/>
              <a:ext cx="1588" cy="3905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87" name="Oval 364"/>
            <p:cNvSpPr>
              <a:spLocks noChangeArrowheads="1"/>
            </p:cNvSpPr>
            <p:nvPr/>
          </p:nvSpPr>
          <p:spPr bwMode="auto">
            <a:xfrm>
              <a:off x="8401050" y="4733925"/>
              <a:ext cx="28575" cy="28575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88" name="Line 365"/>
            <p:cNvSpPr>
              <a:spLocks noChangeShapeType="1"/>
            </p:cNvSpPr>
            <p:nvPr/>
          </p:nvSpPr>
          <p:spPr bwMode="auto">
            <a:xfrm flipV="1">
              <a:off x="8496300" y="4352925"/>
              <a:ext cx="1588" cy="3905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889" name="Line 366"/>
            <p:cNvSpPr>
              <a:spLocks noChangeShapeType="1"/>
            </p:cNvSpPr>
            <p:nvPr/>
          </p:nvSpPr>
          <p:spPr bwMode="auto">
            <a:xfrm>
              <a:off x="3248025" y="4743450"/>
              <a:ext cx="52482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28680" name="文字方塊 686"/>
          <p:cNvSpPr txBox="1">
            <a:spLocks noChangeArrowheads="1"/>
          </p:cNvSpPr>
          <p:nvPr/>
        </p:nvSpPr>
        <p:spPr bwMode="auto">
          <a:xfrm>
            <a:off x="496888" y="1876425"/>
            <a:ext cx="14414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Receiver</a:t>
            </a:r>
          </a:p>
          <a:p>
            <a:r>
              <a:rPr lang="en-US" altLang="zh-TW" sz="2000" b="1" i="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3 elements</a:t>
            </a:r>
            <a:endParaRPr lang="zh-TW" altLang="en-US" sz="2000" b="1" i="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688" name="文字方塊 687"/>
          <p:cNvSpPr txBox="1">
            <a:spLocks noChangeArrowheads="1"/>
          </p:cNvSpPr>
          <p:nvPr/>
        </p:nvSpPr>
        <p:spPr bwMode="auto">
          <a:xfrm>
            <a:off x="496888" y="2976563"/>
            <a:ext cx="148309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Transmitter</a:t>
            </a:r>
          </a:p>
          <a:p>
            <a:r>
              <a:rPr lang="en-US" altLang="zh-TW" sz="2000" b="1" i="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5 elements</a:t>
            </a:r>
            <a:endParaRPr lang="zh-TW" altLang="en-US" sz="2000" b="1" i="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689" name="文字方塊 688"/>
          <p:cNvSpPr txBox="1">
            <a:spLocks noChangeArrowheads="1"/>
          </p:cNvSpPr>
          <p:nvPr/>
        </p:nvSpPr>
        <p:spPr bwMode="auto">
          <a:xfrm>
            <a:off x="496888" y="4048125"/>
            <a:ext cx="156966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Virtual </a:t>
            </a:r>
            <a:r>
              <a:rPr lang="en-US" altLang="zh-TW" sz="2000" b="1" i="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array</a:t>
            </a:r>
          </a:p>
          <a:p>
            <a:r>
              <a:rPr lang="en-US" altLang="zh-TW" sz="2000" b="1" i="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15 elements</a:t>
            </a:r>
            <a:endParaRPr lang="zh-TW" altLang="en-US" sz="2000" b="1" i="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grpSp>
        <p:nvGrpSpPr>
          <p:cNvPr id="7" name="群組 736"/>
          <p:cNvGrpSpPr>
            <a:grpSpLocks/>
          </p:cNvGrpSpPr>
          <p:nvPr/>
        </p:nvGrpSpPr>
        <p:grpSpPr bwMode="auto">
          <a:xfrm>
            <a:off x="3765544" y="4857750"/>
            <a:ext cx="4992086" cy="1109663"/>
            <a:chOff x="2487852" y="4857760"/>
            <a:chExt cx="5500726" cy="1109669"/>
          </a:xfrm>
        </p:grpSpPr>
        <p:sp>
          <p:nvSpPr>
            <p:cNvPr id="28685" name="Rectangle 6"/>
            <p:cNvSpPr>
              <a:spLocks noChangeArrowheads="1"/>
            </p:cNvSpPr>
            <p:nvPr/>
          </p:nvSpPr>
          <p:spPr bwMode="auto">
            <a:xfrm>
              <a:off x="2706907" y="4911562"/>
              <a:ext cx="5269501" cy="92808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686" name="Rectangle 7"/>
            <p:cNvSpPr>
              <a:spLocks noChangeArrowheads="1"/>
            </p:cNvSpPr>
            <p:nvPr/>
          </p:nvSpPr>
          <p:spPr bwMode="auto">
            <a:xfrm>
              <a:off x="2706907" y="4911562"/>
              <a:ext cx="5269501" cy="928087"/>
            </a:xfrm>
            <a:prstGeom prst="rect">
              <a:avLst/>
            </a:prstGeom>
            <a:noFill/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687" name="Line 8"/>
            <p:cNvSpPr>
              <a:spLocks noChangeShapeType="1"/>
            </p:cNvSpPr>
            <p:nvPr/>
          </p:nvSpPr>
          <p:spPr bwMode="auto">
            <a:xfrm>
              <a:off x="2706907" y="4911562"/>
              <a:ext cx="5269501" cy="11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688" name="Line 9"/>
            <p:cNvSpPr>
              <a:spLocks noChangeShapeType="1"/>
            </p:cNvSpPr>
            <p:nvPr/>
          </p:nvSpPr>
          <p:spPr bwMode="auto">
            <a:xfrm>
              <a:off x="2706907" y="5839649"/>
              <a:ext cx="5269501" cy="11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689" name="Line 10"/>
            <p:cNvSpPr>
              <a:spLocks noChangeShapeType="1"/>
            </p:cNvSpPr>
            <p:nvPr/>
          </p:nvSpPr>
          <p:spPr bwMode="auto">
            <a:xfrm flipV="1">
              <a:off x="7976408" y="4911562"/>
              <a:ext cx="2029" cy="9280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690" name="Line 11"/>
            <p:cNvSpPr>
              <a:spLocks noChangeShapeType="1"/>
            </p:cNvSpPr>
            <p:nvPr/>
          </p:nvSpPr>
          <p:spPr bwMode="auto">
            <a:xfrm flipV="1">
              <a:off x="2706907" y="4911562"/>
              <a:ext cx="2029" cy="9280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691" name="Line 12"/>
            <p:cNvSpPr>
              <a:spLocks noChangeShapeType="1"/>
            </p:cNvSpPr>
            <p:nvPr/>
          </p:nvSpPr>
          <p:spPr bwMode="auto">
            <a:xfrm>
              <a:off x="2706907" y="5839649"/>
              <a:ext cx="5269501" cy="11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692" name="Line 13"/>
            <p:cNvSpPr>
              <a:spLocks noChangeShapeType="1"/>
            </p:cNvSpPr>
            <p:nvPr/>
          </p:nvSpPr>
          <p:spPr bwMode="auto">
            <a:xfrm flipV="1">
              <a:off x="2706907" y="4911562"/>
              <a:ext cx="2029" cy="9280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693" name="Line 14"/>
            <p:cNvSpPr>
              <a:spLocks noChangeShapeType="1"/>
            </p:cNvSpPr>
            <p:nvPr/>
          </p:nvSpPr>
          <p:spPr bwMode="auto">
            <a:xfrm flipV="1">
              <a:off x="2706907" y="5806023"/>
              <a:ext cx="2029" cy="3362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694" name="Line 15"/>
            <p:cNvSpPr>
              <a:spLocks noChangeShapeType="1"/>
            </p:cNvSpPr>
            <p:nvPr/>
          </p:nvSpPr>
          <p:spPr bwMode="auto">
            <a:xfrm>
              <a:off x="2706907" y="4911562"/>
              <a:ext cx="2029" cy="269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695" name="Rectangle 16"/>
            <p:cNvSpPr>
              <a:spLocks noChangeArrowheads="1"/>
            </p:cNvSpPr>
            <p:nvPr/>
          </p:nvSpPr>
          <p:spPr bwMode="auto">
            <a:xfrm>
              <a:off x="2670398" y="5859825"/>
              <a:ext cx="158207" cy="1076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0</a:t>
              </a:r>
              <a:endParaRPr lang="zh-TW" altLang="zh-TW"/>
            </a:p>
          </p:txBody>
        </p:sp>
        <p:sp>
          <p:nvSpPr>
            <p:cNvPr id="28696" name="Line 17"/>
            <p:cNvSpPr>
              <a:spLocks noChangeShapeType="1"/>
            </p:cNvSpPr>
            <p:nvPr/>
          </p:nvSpPr>
          <p:spPr bwMode="auto">
            <a:xfrm flipV="1">
              <a:off x="3534450" y="5806023"/>
              <a:ext cx="2029" cy="3362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697" name="Line 18"/>
            <p:cNvSpPr>
              <a:spLocks noChangeShapeType="1"/>
            </p:cNvSpPr>
            <p:nvPr/>
          </p:nvSpPr>
          <p:spPr bwMode="auto">
            <a:xfrm>
              <a:off x="3534450" y="4911562"/>
              <a:ext cx="2029" cy="269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698" name="Rectangle 19"/>
            <p:cNvSpPr>
              <a:spLocks noChangeArrowheads="1"/>
            </p:cNvSpPr>
            <p:nvPr/>
          </p:nvSpPr>
          <p:spPr bwMode="auto">
            <a:xfrm>
              <a:off x="3449262" y="5859825"/>
              <a:ext cx="243395" cy="1076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10</a:t>
              </a:r>
              <a:endParaRPr lang="zh-TW" altLang="zh-TW"/>
            </a:p>
          </p:txBody>
        </p:sp>
        <p:sp>
          <p:nvSpPr>
            <p:cNvPr id="28699" name="Line 20"/>
            <p:cNvSpPr>
              <a:spLocks noChangeShapeType="1"/>
            </p:cNvSpPr>
            <p:nvPr/>
          </p:nvSpPr>
          <p:spPr bwMode="auto">
            <a:xfrm flipV="1">
              <a:off x="4374163" y="5806023"/>
              <a:ext cx="2029" cy="3362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00" name="Line 21"/>
            <p:cNvSpPr>
              <a:spLocks noChangeShapeType="1"/>
            </p:cNvSpPr>
            <p:nvPr/>
          </p:nvSpPr>
          <p:spPr bwMode="auto">
            <a:xfrm>
              <a:off x="4374163" y="4911562"/>
              <a:ext cx="2029" cy="269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01" name="Rectangle 22"/>
            <p:cNvSpPr>
              <a:spLocks noChangeArrowheads="1"/>
            </p:cNvSpPr>
            <p:nvPr/>
          </p:nvSpPr>
          <p:spPr bwMode="auto">
            <a:xfrm>
              <a:off x="4288975" y="5859825"/>
              <a:ext cx="243395" cy="1076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20</a:t>
              </a:r>
              <a:endParaRPr lang="zh-TW" altLang="zh-TW"/>
            </a:p>
          </p:txBody>
        </p:sp>
        <p:sp>
          <p:nvSpPr>
            <p:cNvPr id="28702" name="Line 23"/>
            <p:cNvSpPr>
              <a:spLocks noChangeShapeType="1"/>
            </p:cNvSpPr>
            <p:nvPr/>
          </p:nvSpPr>
          <p:spPr bwMode="auto">
            <a:xfrm flipV="1">
              <a:off x="5213876" y="5806023"/>
              <a:ext cx="2029" cy="3362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03" name="Line 24"/>
            <p:cNvSpPr>
              <a:spLocks noChangeShapeType="1"/>
            </p:cNvSpPr>
            <p:nvPr/>
          </p:nvSpPr>
          <p:spPr bwMode="auto">
            <a:xfrm>
              <a:off x="5213876" y="4911562"/>
              <a:ext cx="2029" cy="269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04" name="Rectangle 25"/>
            <p:cNvSpPr>
              <a:spLocks noChangeArrowheads="1"/>
            </p:cNvSpPr>
            <p:nvPr/>
          </p:nvSpPr>
          <p:spPr bwMode="auto">
            <a:xfrm>
              <a:off x="5128687" y="5859825"/>
              <a:ext cx="243395" cy="1076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30</a:t>
              </a:r>
              <a:endParaRPr lang="zh-TW" altLang="zh-TW"/>
            </a:p>
          </p:txBody>
        </p:sp>
        <p:sp>
          <p:nvSpPr>
            <p:cNvPr id="28705" name="Line 26"/>
            <p:cNvSpPr>
              <a:spLocks noChangeShapeType="1"/>
            </p:cNvSpPr>
            <p:nvPr/>
          </p:nvSpPr>
          <p:spPr bwMode="auto">
            <a:xfrm flipV="1">
              <a:off x="6053588" y="5806023"/>
              <a:ext cx="2029" cy="3362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06" name="Line 27"/>
            <p:cNvSpPr>
              <a:spLocks noChangeShapeType="1"/>
            </p:cNvSpPr>
            <p:nvPr/>
          </p:nvSpPr>
          <p:spPr bwMode="auto">
            <a:xfrm>
              <a:off x="6053588" y="4911562"/>
              <a:ext cx="2029" cy="269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07" name="Rectangle 28"/>
            <p:cNvSpPr>
              <a:spLocks noChangeArrowheads="1"/>
            </p:cNvSpPr>
            <p:nvPr/>
          </p:nvSpPr>
          <p:spPr bwMode="auto">
            <a:xfrm>
              <a:off x="5968400" y="5859825"/>
              <a:ext cx="243395" cy="1076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40</a:t>
              </a:r>
              <a:endParaRPr lang="zh-TW" altLang="zh-TW"/>
            </a:p>
          </p:txBody>
        </p:sp>
        <p:sp>
          <p:nvSpPr>
            <p:cNvPr id="28708" name="Line 29"/>
            <p:cNvSpPr>
              <a:spLocks noChangeShapeType="1"/>
            </p:cNvSpPr>
            <p:nvPr/>
          </p:nvSpPr>
          <p:spPr bwMode="auto">
            <a:xfrm flipV="1">
              <a:off x="6893301" y="5806023"/>
              <a:ext cx="2029" cy="3362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09" name="Line 30"/>
            <p:cNvSpPr>
              <a:spLocks noChangeShapeType="1"/>
            </p:cNvSpPr>
            <p:nvPr/>
          </p:nvSpPr>
          <p:spPr bwMode="auto">
            <a:xfrm>
              <a:off x="6893301" y="4911562"/>
              <a:ext cx="2029" cy="269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10" name="Rectangle 31"/>
            <p:cNvSpPr>
              <a:spLocks noChangeArrowheads="1"/>
            </p:cNvSpPr>
            <p:nvPr/>
          </p:nvSpPr>
          <p:spPr bwMode="auto">
            <a:xfrm>
              <a:off x="6808112" y="5859825"/>
              <a:ext cx="243395" cy="1076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50</a:t>
              </a:r>
              <a:endParaRPr lang="zh-TW" altLang="zh-TW"/>
            </a:p>
          </p:txBody>
        </p:sp>
        <p:sp>
          <p:nvSpPr>
            <p:cNvPr id="28711" name="Line 32"/>
            <p:cNvSpPr>
              <a:spLocks noChangeShapeType="1"/>
            </p:cNvSpPr>
            <p:nvPr/>
          </p:nvSpPr>
          <p:spPr bwMode="auto">
            <a:xfrm flipV="1">
              <a:off x="7733013" y="5806023"/>
              <a:ext cx="2029" cy="3362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12" name="Line 33"/>
            <p:cNvSpPr>
              <a:spLocks noChangeShapeType="1"/>
            </p:cNvSpPr>
            <p:nvPr/>
          </p:nvSpPr>
          <p:spPr bwMode="auto">
            <a:xfrm>
              <a:off x="7733013" y="4911562"/>
              <a:ext cx="2029" cy="269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13" name="Rectangle 34"/>
            <p:cNvSpPr>
              <a:spLocks noChangeArrowheads="1"/>
            </p:cNvSpPr>
            <p:nvPr/>
          </p:nvSpPr>
          <p:spPr bwMode="auto">
            <a:xfrm>
              <a:off x="7647825" y="5859825"/>
              <a:ext cx="243395" cy="1076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60</a:t>
              </a:r>
              <a:endParaRPr lang="zh-TW" altLang="zh-TW"/>
            </a:p>
          </p:txBody>
        </p:sp>
        <p:sp>
          <p:nvSpPr>
            <p:cNvPr id="28714" name="Line 35"/>
            <p:cNvSpPr>
              <a:spLocks noChangeShapeType="1"/>
            </p:cNvSpPr>
            <p:nvPr/>
          </p:nvSpPr>
          <p:spPr bwMode="auto">
            <a:xfrm>
              <a:off x="2706907" y="5839649"/>
              <a:ext cx="48679" cy="11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15" name="Line 36"/>
            <p:cNvSpPr>
              <a:spLocks noChangeShapeType="1"/>
            </p:cNvSpPr>
            <p:nvPr/>
          </p:nvSpPr>
          <p:spPr bwMode="auto">
            <a:xfrm flipH="1">
              <a:off x="7927729" y="5839649"/>
              <a:ext cx="60849" cy="11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16" name="Rectangle 37"/>
            <p:cNvSpPr>
              <a:spLocks noChangeArrowheads="1"/>
            </p:cNvSpPr>
            <p:nvPr/>
          </p:nvSpPr>
          <p:spPr bwMode="auto">
            <a:xfrm>
              <a:off x="2573040" y="5785847"/>
              <a:ext cx="158207" cy="1076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0</a:t>
              </a:r>
              <a:endParaRPr lang="zh-TW" altLang="zh-TW"/>
            </a:p>
          </p:txBody>
        </p:sp>
        <p:sp>
          <p:nvSpPr>
            <p:cNvPr id="28717" name="Line 38"/>
            <p:cNvSpPr>
              <a:spLocks noChangeShapeType="1"/>
            </p:cNvSpPr>
            <p:nvPr/>
          </p:nvSpPr>
          <p:spPr bwMode="auto">
            <a:xfrm>
              <a:off x="2706907" y="5375606"/>
              <a:ext cx="48679" cy="11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18" name="Line 39"/>
            <p:cNvSpPr>
              <a:spLocks noChangeShapeType="1"/>
            </p:cNvSpPr>
            <p:nvPr/>
          </p:nvSpPr>
          <p:spPr bwMode="auto">
            <a:xfrm flipH="1">
              <a:off x="7927729" y="5375606"/>
              <a:ext cx="60849" cy="11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19" name="Rectangle 40"/>
            <p:cNvSpPr>
              <a:spLocks noChangeArrowheads="1"/>
            </p:cNvSpPr>
            <p:nvPr/>
          </p:nvSpPr>
          <p:spPr bwMode="auto">
            <a:xfrm>
              <a:off x="2573040" y="5321803"/>
              <a:ext cx="158207" cy="1076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5</a:t>
              </a:r>
              <a:endParaRPr lang="zh-TW" altLang="zh-TW"/>
            </a:p>
          </p:txBody>
        </p:sp>
        <p:sp>
          <p:nvSpPr>
            <p:cNvPr id="28720" name="Line 41"/>
            <p:cNvSpPr>
              <a:spLocks noChangeShapeType="1"/>
            </p:cNvSpPr>
            <p:nvPr/>
          </p:nvSpPr>
          <p:spPr bwMode="auto">
            <a:xfrm>
              <a:off x="2706907" y="4911562"/>
              <a:ext cx="48679" cy="11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21" name="Line 42"/>
            <p:cNvSpPr>
              <a:spLocks noChangeShapeType="1"/>
            </p:cNvSpPr>
            <p:nvPr/>
          </p:nvSpPr>
          <p:spPr bwMode="auto">
            <a:xfrm flipH="1">
              <a:off x="7927729" y="4911562"/>
              <a:ext cx="60849" cy="11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22" name="Rectangle 43"/>
            <p:cNvSpPr>
              <a:spLocks noChangeArrowheads="1"/>
            </p:cNvSpPr>
            <p:nvPr/>
          </p:nvSpPr>
          <p:spPr bwMode="auto">
            <a:xfrm>
              <a:off x="2487852" y="4857760"/>
              <a:ext cx="243395" cy="1076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10</a:t>
              </a:r>
              <a:endParaRPr lang="zh-TW" altLang="zh-TW"/>
            </a:p>
          </p:txBody>
        </p:sp>
        <p:sp>
          <p:nvSpPr>
            <p:cNvPr id="28723" name="Line 44"/>
            <p:cNvSpPr>
              <a:spLocks noChangeShapeType="1"/>
            </p:cNvSpPr>
            <p:nvPr/>
          </p:nvSpPr>
          <p:spPr bwMode="auto">
            <a:xfrm>
              <a:off x="2706907" y="4911562"/>
              <a:ext cx="5269501" cy="11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24" name="Line 45"/>
            <p:cNvSpPr>
              <a:spLocks noChangeShapeType="1"/>
            </p:cNvSpPr>
            <p:nvPr/>
          </p:nvSpPr>
          <p:spPr bwMode="auto">
            <a:xfrm>
              <a:off x="2706907" y="5839649"/>
              <a:ext cx="5269501" cy="11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25" name="Line 46"/>
            <p:cNvSpPr>
              <a:spLocks noChangeShapeType="1"/>
            </p:cNvSpPr>
            <p:nvPr/>
          </p:nvSpPr>
          <p:spPr bwMode="auto">
            <a:xfrm flipV="1">
              <a:off x="7976408" y="4911562"/>
              <a:ext cx="2029" cy="9280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26" name="Line 47"/>
            <p:cNvSpPr>
              <a:spLocks noChangeShapeType="1"/>
            </p:cNvSpPr>
            <p:nvPr/>
          </p:nvSpPr>
          <p:spPr bwMode="auto">
            <a:xfrm flipV="1">
              <a:off x="2706907" y="4911562"/>
              <a:ext cx="2029" cy="9280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727" name="Freeform 48"/>
            <p:cNvSpPr>
              <a:spLocks/>
            </p:cNvSpPr>
            <p:nvPr/>
          </p:nvSpPr>
          <p:spPr bwMode="auto">
            <a:xfrm>
              <a:off x="2779926" y="5281452"/>
              <a:ext cx="5196482" cy="464043"/>
            </a:xfrm>
            <a:custGeom>
              <a:avLst/>
              <a:gdLst>
                <a:gd name="T0" fmla="*/ 0 w 2562"/>
                <a:gd name="T1" fmla="*/ 84 h 414"/>
                <a:gd name="T2" fmla="*/ 42 w 2562"/>
                <a:gd name="T3" fmla="*/ 84 h 414"/>
                <a:gd name="T4" fmla="*/ 84 w 2562"/>
                <a:gd name="T5" fmla="*/ 0 h 414"/>
                <a:gd name="T6" fmla="*/ 126 w 2562"/>
                <a:gd name="T7" fmla="*/ 330 h 414"/>
                <a:gd name="T8" fmla="*/ 168 w 2562"/>
                <a:gd name="T9" fmla="*/ 330 h 414"/>
                <a:gd name="T10" fmla="*/ 210 w 2562"/>
                <a:gd name="T11" fmla="*/ 162 h 414"/>
                <a:gd name="T12" fmla="*/ 252 w 2562"/>
                <a:gd name="T13" fmla="*/ 162 h 414"/>
                <a:gd name="T14" fmla="*/ 294 w 2562"/>
                <a:gd name="T15" fmla="*/ 330 h 414"/>
                <a:gd name="T16" fmla="*/ 336 w 2562"/>
                <a:gd name="T17" fmla="*/ 330 h 414"/>
                <a:gd name="T18" fmla="*/ 372 w 2562"/>
                <a:gd name="T19" fmla="*/ 330 h 414"/>
                <a:gd name="T20" fmla="*/ 414 w 2562"/>
                <a:gd name="T21" fmla="*/ 414 h 414"/>
                <a:gd name="T22" fmla="*/ 456 w 2562"/>
                <a:gd name="T23" fmla="*/ 414 h 414"/>
                <a:gd name="T24" fmla="*/ 498 w 2562"/>
                <a:gd name="T25" fmla="*/ 246 h 414"/>
                <a:gd name="T26" fmla="*/ 540 w 2562"/>
                <a:gd name="T27" fmla="*/ 414 h 414"/>
                <a:gd name="T28" fmla="*/ 582 w 2562"/>
                <a:gd name="T29" fmla="*/ 414 h 414"/>
                <a:gd name="T30" fmla="*/ 624 w 2562"/>
                <a:gd name="T31" fmla="*/ 414 h 414"/>
                <a:gd name="T32" fmla="*/ 666 w 2562"/>
                <a:gd name="T33" fmla="*/ 414 h 414"/>
                <a:gd name="T34" fmla="*/ 708 w 2562"/>
                <a:gd name="T35" fmla="*/ 414 h 414"/>
                <a:gd name="T36" fmla="*/ 744 w 2562"/>
                <a:gd name="T37" fmla="*/ 414 h 414"/>
                <a:gd name="T38" fmla="*/ 786 w 2562"/>
                <a:gd name="T39" fmla="*/ 246 h 414"/>
                <a:gd name="T40" fmla="*/ 828 w 2562"/>
                <a:gd name="T41" fmla="*/ 414 h 414"/>
                <a:gd name="T42" fmla="*/ 870 w 2562"/>
                <a:gd name="T43" fmla="*/ 414 h 414"/>
                <a:gd name="T44" fmla="*/ 912 w 2562"/>
                <a:gd name="T45" fmla="*/ 414 h 414"/>
                <a:gd name="T46" fmla="*/ 954 w 2562"/>
                <a:gd name="T47" fmla="*/ 414 h 414"/>
                <a:gd name="T48" fmla="*/ 996 w 2562"/>
                <a:gd name="T49" fmla="*/ 414 h 414"/>
                <a:gd name="T50" fmla="*/ 1038 w 2562"/>
                <a:gd name="T51" fmla="*/ 414 h 414"/>
                <a:gd name="T52" fmla="*/ 1080 w 2562"/>
                <a:gd name="T53" fmla="*/ 246 h 414"/>
                <a:gd name="T54" fmla="*/ 1116 w 2562"/>
                <a:gd name="T55" fmla="*/ 414 h 414"/>
                <a:gd name="T56" fmla="*/ 1158 w 2562"/>
                <a:gd name="T57" fmla="*/ 414 h 414"/>
                <a:gd name="T58" fmla="*/ 1200 w 2562"/>
                <a:gd name="T59" fmla="*/ 414 h 414"/>
                <a:gd name="T60" fmla="*/ 1242 w 2562"/>
                <a:gd name="T61" fmla="*/ 414 h 414"/>
                <a:gd name="T62" fmla="*/ 1284 w 2562"/>
                <a:gd name="T63" fmla="*/ 414 h 414"/>
                <a:gd name="T64" fmla="*/ 1326 w 2562"/>
                <a:gd name="T65" fmla="*/ 414 h 414"/>
                <a:gd name="T66" fmla="*/ 1368 w 2562"/>
                <a:gd name="T67" fmla="*/ 246 h 414"/>
                <a:gd name="T68" fmla="*/ 1410 w 2562"/>
                <a:gd name="T69" fmla="*/ 414 h 414"/>
                <a:gd name="T70" fmla="*/ 1452 w 2562"/>
                <a:gd name="T71" fmla="*/ 414 h 414"/>
                <a:gd name="T72" fmla="*/ 1488 w 2562"/>
                <a:gd name="T73" fmla="*/ 330 h 414"/>
                <a:gd name="T74" fmla="*/ 1530 w 2562"/>
                <a:gd name="T75" fmla="*/ 414 h 414"/>
                <a:gd name="T76" fmla="*/ 1572 w 2562"/>
                <a:gd name="T77" fmla="*/ 414 h 414"/>
                <a:gd name="T78" fmla="*/ 1614 w 2562"/>
                <a:gd name="T79" fmla="*/ 246 h 414"/>
                <a:gd name="T80" fmla="*/ 1656 w 2562"/>
                <a:gd name="T81" fmla="*/ 414 h 414"/>
                <a:gd name="T82" fmla="*/ 1698 w 2562"/>
                <a:gd name="T83" fmla="*/ 414 h 414"/>
                <a:gd name="T84" fmla="*/ 1740 w 2562"/>
                <a:gd name="T85" fmla="*/ 414 h 414"/>
                <a:gd name="T86" fmla="*/ 1782 w 2562"/>
                <a:gd name="T87" fmla="*/ 414 h 414"/>
                <a:gd name="T88" fmla="*/ 1824 w 2562"/>
                <a:gd name="T89" fmla="*/ 414 h 414"/>
                <a:gd name="T90" fmla="*/ 1860 w 2562"/>
                <a:gd name="T91" fmla="*/ 414 h 414"/>
                <a:gd name="T92" fmla="*/ 1902 w 2562"/>
                <a:gd name="T93" fmla="*/ 246 h 414"/>
                <a:gd name="T94" fmla="*/ 1944 w 2562"/>
                <a:gd name="T95" fmla="*/ 414 h 414"/>
                <a:gd name="T96" fmla="*/ 1986 w 2562"/>
                <a:gd name="T97" fmla="*/ 414 h 414"/>
                <a:gd name="T98" fmla="*/ 2028 w 2562"/>
                <a:gd name="T99" fmla="*/ 414 h 414"/>
                <a:gd name="T100" fmla="*/ 2070 w 2562"/>
                <a:gd name="T101" fmla="*/ 414 h 414"/>
                <a:gd name="T102" fmla="*/ 2112 w 2562"/>
                <a:gd name="T103" fmla="*/ 414 h 414"/>
                <a:gd name="T104" fmla="*/ 2154 w 2562"/>
                <a:gd name="T105" fmla="*/ 414 h 414"/>
                <a:gd name="T106" fmla="*/ 2196 w 2562"/>
                <a:gd name="T107" fmla="*/ 246 h 414"/>
                <a:gd name="T108" fmla="*/ 2232 w 2562"/>
                <a:gd name="T109" fmla="*/ 414 h 414"/>
                <a:gd name="T110" fmla="*/ 2274 w 2562"/>
                <a:gd name="T111" fmla="*/ 414 h 414"/>
                <a:gd name="T112" fmla="*/ 2316 w 2562"/>
                <a:gd name="T113" fmla="*/ 330 h 414"/>
                <a:gd name="T114" fmla="*/ 2358 w 2562"/>
                <a:gd name="T115" fmla="*/ 414 h 414"/>
                <a:gd name="T116" fmla="*/ 2400 w 2562"/>
                <a:gd name="T117" fmla="*/ 414 h 414"/>
                <a:gd name="T118" fmla="*/ 2442 w 2562"/>
                <a:gd name="T119" fmla="*/ 246 h 414"/>
                <a:gd name="T120" fmla="*/ 2484 w 2562"/>
                <a:gd name="T121" fmla="*/ 414 h 414"/>
                <a:gd name="T122" fmla="*/ 2526 w 2562"/>
                <a:gd name="T123" fmla="*/ 414 h 414"/>
                <a:gd name="T124" fmla="*/ 2562 w 2562"/>
                <a:gd name="T125" fmla="*/ 414 h 414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562"/>
                <a:gd name="T190" fmla="*/ 0 h 414"/>
                <a:gd name="T191" fmla="*/ 2562 w 2562"/>
                <a:gd name="T192" fmla="*/ 414 h 414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562" h="414">
                  <a:moveTo>
                    <a:pt x="0" y="84"/>
                  </a:moveTo>
                  <a:lnTo>
                    <a:pt x="42" y="84"/>
                  </a:lnTo>
                  <a:lnTo>
                    <a:pt x="84" y="0"/>
                  </a:lnTo>
                  <a:lnTo>
                    <a:pt x="126" y="330"/>
                  </a:lnTo>
                  <a:lnTo>
                    <a:pt x="168" y="330"/>
                  </a:lnTo>
                  <a:lnTo>
                    <a:pt x="210" y="162"/>
                  </a:lnTo>
                  <a:lnTo>
                    <a:pt x="252" y="162"/>
                  </a:lnTo>
                  <a:lnTo>
                    <a:pt x="294" y="330"/>
                  </a:lnTo>
                  <a:lnTo>
                    <a:pt x="336" y="330"/>
                  </a:lnTo>
                  <a:lnTo>
                    <a:pt x="372" y="330"/>
                  </a:lnTo>
                  <a:lnTo>
                    <a:pt x="414" y="414"/>
                  </a:lnTo>
                  <a:lnTo>
                    <a:pt x="456" y="414"/>
                  </a:lnTo>
                  <a:lnTo>
                    <a:pt x="498" y="246"/>
                  </a:lnTo>
                  <a:lnTo>
                    <a:pt x="540" y="414"/>
                  </a:lnTo>
                  <a:lnTo>
                    <a:pt x="582" y="414"/>
                  </a:lnTo>
                  <a:lnTo>
                    <a:pt x="624" y="414"/>
                  </a:lnTo>
                  <a:lnTo>
                    <a:pt x="666" y="414"/>
                  </a:lnTo>
                  <a:lnTo>
                    <a:pt x="708" y="414"/>
                  </a:lnTo>
                  <a:lnTo>
                    <a:pt x="744" y="414"/>
                  </a:lnTo>
                  <a:lnTo>
                    <a:pt x="786" y="246"/>
                  </a:lnTo>
                  <a:lnTo>
                    <a:pt x="828" y="414"/>
                  </a:lnTo>
                  <a:lnTo>
                    <a:pt x="870" y="414"/>
                  </a:lnTo>
                  <a:lnTo>
                    <a:pt x="912" y="414"/>
                  </a:lnTo>
                  <a:lnTo>
                    <a:pt x="954" y="414"/>
                  </a:lnTo>
                  <a:lnTo>
                    <a:pt x="996" y="414"/>
                  </a:lnTo>
                  <a:lnTo>
                    <a:pt x="1038" y="414"/>
                  </a:lnTo>
                  <a:lnTo>
                    <a:pt x="1080" y="246"/>
                  </a:lnTo>
                  <a:lnTo>
                    <a:pt x="1116" y="414"/>
                  </a:lnTo>
                  <a:lnTo>
                    <a:pt x="1158" y="414"/>
                  </a:lnTo>
                  <a:lnTo>
                    <a:pt x="1200" y="414"/>
                  </a:lnTo>
                  <a:lnTo>
                    <a:pt x="1242" y="414"/>
                  </a:lnTo>
                  <a:lnTo>
                    <a:pt x="1284" y="414"/>
                  </a:lnTo>
                  <a:lnTo>
                    <a:pt x="1326" y="414"/>
                  </a:lnTo>
                  <a:lnTo>
                    <a:pt x="1368" y="246"/>
                  </a:lnTo>
                  <a:lnTo>
                    <a:pt x="1410" y="414"/>
                  </a:lnTo>
                  <a:lnTo>
                    <a:pt x="1452" y="414"/>
                  </a:lnTo>
                  <a:lnTo>
                    <a:pt x="1488" y="330"/>
                  </a:lnTo>
                  <a:lnTo>
                    <a:pt x="1530" y="414"/>
                  </a:lnTo>
                  <a:lnTo>
                    <a:pt x="1572" y="414"/>
                  </a:lnTo>
                  <a:lnTo>
                    <a:pt x="1614" y="246"/>
                  </a:lnTo>
                  <a:lnTo>
                    <a:pt x="1656" y="414"/>
                  </a:lnTo>
                  <a:lnTo>
                    <a:pt x="1698" y="414"/>
                  </a:lnTo>
                  <a:lnTo>
                    <a:pt x="1740" y="414"/>
                  </a:lnTo>
                  <a:lnTo>
                    <a:pt x="1782" y="414"/>
                  </a:lnTo>
                  <a:lnTo>
                    <a:pt x="1824" y="414"/>
                  </a:lnTo>
                  <a:lnTo>
                    <a:pt x="1860" y="414"/>
                  </a:lnTo>
                  <a:lnTo>
                    <a:pt x="1902" y="246"/>
                  </a:lnTo>
                  <a:lnTo>
                    <a:pt x="1944" y="414"/>
                  </a:lnTo>
                  <a:lnTo>
                    <a:pt x="1986" y="414"/>
                  </a:lnTo>
                  <a:lnTo>
                    <a:pt x="2028" y="414"/>
                  </a:lnTo>
                  <a:lnTo>
                    <a:pt x="2070" y="414"/>
                  </a:lnTo>
                  <a:lnTo>
                    <a:pt x="2112" y="414"/>
                  </a:lnTo>
                  <a:lnTo>
                    <a:pt x="2154" y="414"/>
                  </a:lnTo>
                  <a:lnTo>
                    <a:pt x="2196" y="246"/>
                  </a:lnTo>
                  <a:lnTo>
                    <a:pt x="2232" y="414"/>
                  </a:lnTo>
                  <a:lnTo>
                    <a:pt x="2274" y="414"/>
                  </a:lnTo>
                  <a:lnTo>
                    <a:pt x="2316" y="330"/>
                  </a:lnTo>
                  <a:lnTo>
                    <a:pt x="2358" y="414"/>
                  </a:lnTo>
                  <a:lnTo>
                    <a:pt x="2400" y="414"/>
                  </a:lnTo>
                  <a:lnTo>
                    <a:pt x="2442" y="246"/>
                  </a:lnTo>
                  <a:lnTo>
                    <a:pt x="2484" y="414"/>
                  </a:lnTo>
                  <a:lnTo>
                    <a:pt x="2526" y="414"/>
                  </a:lnTo>
                  <a:lnTo>
                    <a:pt x="2562" y="414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735" name="文字方塊 734"/>
          <p:cNvSpPr txBox="1">
            <a:spLocks noChangeArrowheads="1"/>
          </p:cNvSpPr>
          <p:nvPr/>
        </p:nvSpPr>
        <p:spPr bwMode="auto">
          <a:xfrm>
            <a:off x="496888" y="5072063"/>
            <a:ext cx="16414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Histogram of</a:t>
            </a:r>
          </a:p>
          <a:p>
            <a:r>
              <a:rPr lang="en-US" altLang="zh-TW" sz="2000" b="1" i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Spacings</a:t>
            </a:r>
            <a:endParaRPr lang="zh-TW" altLang="en-US" sz="2000" b="1" i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graphicFrame>
        <p:nvGraphicFramePr>
          <p:cNvPr id="29089" name="Object 2"/>
          <p:cNvGraphicFramePr>
            <a:graphicFrameLocks noChangeAspect="1"/>
          </p:cNvGraphicFramePr>
          <p:nvPr/>
        </p:nvGraphicFramePr>
        <p:xfrm>
          <a:off x="2103432" y="4071931"/>
          <a:ext cx="1649401" cy="522212"/>
        </p:xfrm>
        <a:graphic>
          <a:graphicData uri="http://schemas.openxmlformats.org/presentationml/2006/ole">
            <p:oleObj spid="_x0000_s69634" name="方程式" r:id="rId3" imgW="761760" imgH="241200" progId="Equation.3">
              <p:embed/>
            </p:oleObj>
          </a:graphicData>
        </a:graphic>
      </p:graphicFrame>
      <p:graphicFrame>
        <p:nvGraphicFramePr>
          <p:cNvPr id="29090" name="Object 2"/>
          <p:cNvGraphicFramePr>
            <a:graphicFrameLocks noChangeAspect="1"/>
          </p:cNvGraphicFramePr>
          <p:nvPr/>
        </p:nvGraphicFramePr>
        <p:xfrm>
          <a:off x="2087540" y="3000365"/>
          <a:ext cx="879475" cy="522287"/>
        </p:xfrm>
        <a:graphic>
          <a:graphicData uri="http://schemas.openxmlformats.org/presentationml/2006/ole">
            <p:oleObj spid="_x0000_s69635" name="方程式" r:id="rId4" imgW="406080" imgH="241200" progId="Equation.3">
              <p:embed/>
            </p:oleObj>
          </a:graphicData>
        </a:graphic>
      </p:graphicFrame>
      <p:graphicFrame>
        <p:nvGraphicFramePr>
          <p:cNvPr id="29091" name="Object 2"/>
          <p:cNvGraphicFramePr>
            <a:graphicFrameLocks noChangeAspect="1"/>
          </p:cNvGraphicFramePr>
          <p:nvPr/>
        </p:nvGraphicFramePr>
        <p:xfrm>
          <a:off x="2071665" y="1928802"/>
          <a:ext cx="823912" cy="522288"/>
        </p:xfrm>
        <a:graphic>
          <a:graphicData uri="http://schemas.openxmlformats.org/presentationml/2006/ole">
            <p:oleObj spid="_x0000_s69636" name="方程式" r:id="rId5" imgW="380880" imgH="241200" progId="Equation.3">
              <p:embed/>
            </p:oleObj>
          </a:graphicData>
        </a:graphic>
      </p:graphicFrame>
      <p:graphicFrame>
        <p:nvGraphicFramePr>
          <p:cNvPr id="29092" name="Object 4"/>
          <p:cNvGraphicFramePr>
            <a:graphicFrameLocks noChangeAspect="1"/>
          </p:cNvGraphicFramePr>
          <p:nvPr/>
        </p:nvGraphicFramePr>
        <p:xfrm>
          <a:off x="2128832" y="5072063"/>
          <a:ext cx="1728788" cy="981075"/>
        </p:xfrm>
        <a:graphic>
          <a:graphicData uri="http://schemas.openxmlformats.org/presentationml/2006/ole">
            <p:oleObj spid="_x0000_s69637" name="方程式" r:id="rId6" imgW="850680" imgH="4824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群組 1108"/>
          <p:cNvGrpSpPr>
            <a:grpSpLocks/>
          </p:cNvGrpSpPr>
          <p:nvPr/>
        </p:nvGrpSpPr>
        <p:grpSpPr bwMode="auto">
          <a:xfrm>
            <a:off x="5857875" y="1785938"/>
            <a:ext cx="3000375" cy="957262"/>
            <a:chOff x="5857884" y="1785926"/>
            <a:chExt cx="3000396" cy="956550"/>
          </a:xfrm>
        </p:grpSpPr>
        <p:sp>
          <p:nvSpPr>
            <p:cNvPr id="30242" name="Rectangle 488"/>
            <p:cNvSpPr>
              <a:spLocks noChangeArrowheads="1"/>
            </p:cNvSpPr>
            <p:nvPr/>
          </p:nvSpPr>
          <p:spPr bwMode="auto">
            <a:xfrm>
              <a:off x="5895179" y="1785926"/>
              <a:ext cx="2950047" cy="75272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243" name="Rectangle 489"/>
            <p:cNvSpPr>
              <a:spLocks noChangeArrowheads="1"/>
            </p:cNvSpPr>
            <p:nvPr/>
          </p:nvSpPr>
          <p:spPr bwMode="auto">
            <a:xfrm>
              <a:off x="5895179" y="1785926"/>
              <a:ext cx="2950047" cy="752721"/>
            </a:xfrm>
            <a:prstGeom prst="rect">
              <a:avLst/>
            </a:prstGeom>
            <a:noFill/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244" name="Line 490"/>
            <p:cNvSpPr>
              <a:spLocks noChangeShapeType="1"/>
            </p:cNvSpPr>
            <p:nvPr/>
          </p:nvSpPr>
          <p:spPr bwMode="auto">
            <a:xfrm>
              <a:off x="5895179" y="1785926"/>
              <a:ext cx="2950047" cy="160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245" name="Line 491"/>
            <p:cNvSpPr>
              <a:spLocks noChangeShapeType="1"/>
            </p:cNvSpPr>
            <p:nvPr/>
          </p:nvSpPr>
          <p:spPr bwMode="auto">
            <a:xfrm>
              <a:off x="5895179" y="2538647"/>
              <a:ext cx="2950047" cy="160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246" name="Line 492"/>
            <p:cNvSpPr>
              <a:spLocks noChangeShapeType="1"/>
            </p:cNvSpPr>
            <p:nvPr/>
          </p:nvSpPr>
          <p:spPr bwMode="auto">
            <a:xfrm flipV="1">
              <a:off x="8845226" y="1785926"/>
              <a:ext cx="1865" cy="7527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247" name="Line 493"/>
            <p:cNvSpPr>
              <a:spLocks noChangeShapeType="1"/>
            </p:cNvSpPr>
            <p:nvPr/>
          </p:nvSpPr>
          <p:spPr bwMode="auto">
            <a:xfrm flipV="1">
              <a:off x="5895179" y="1785926"/>
              <a:ext cx="1865" cy="7527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248" name="Line 494"/>
            <p:cNvSpPr>
              <a:spLocks noChangeShapeType="1"/>
            </p:cNvSpPr>
            <p:nvPr/>
          </p:nvSpPr>
          <p:spPr bwMode="auto">
            <a:xfrm>
              <a:off x="5895179" y="2538647"/>
              <a:ext cx="2950047" cy="160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249" name="Line 495"/>
            <p:cNvSpPr>
              <a:spLocks noChangeShapeType="1"/>
            </p:cNvSpPr>
            <p:nvPr/>
          </p:nvSpPr>
          <p:spPr bwMode="auto">
            <a:xfrm flipV="1">
              <a:off x="5895179" y="1785926"/>
              <a:ext cx="1865" cy="7527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250" name="Line 496"/>
            <p:cNvSpPr>
              <a:spLocks noChangeShapeType="1"/>
            </p:cNvSpPr>
            <p:nvPr/>
          </p:nvSpPr>
          <p:spPr bwMode="auto">
            <a:xfrm flipV="1">
              <a:off x="5895179" y="2506548"/>
              <a:ext cx="1865" cy="3209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251" name="Line 497"/>
            <p:cNvSpPr>
              <a:spLocks noChangeShapeType="1"/>
            </p:cNvSpPr>
            <p:nvPr/>
          </p:nvSpPr>
          <p:spPr bwMode="auto">
            <a:xfrm>
              <a:off x="5895179" y="1785926"/>
              <a:ext cx="1865" cy="2086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252" name="Rectangle 498"/>
            <p:cNvSpPr>
              <a:spLocks noChangeArrowheads="1"/>
            </p:cNvSpPr>
            <p:nvPr/>
          </p:nvSpPr>
          <p:spPr bwMode="auto">
            <a:xfrm>
              <a:off x="5857884" y="2570746"/>
              <a:ext cx="162235" cy="1717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100" i="0">
                  <a:solidFill>
                    <a:srgbClr val="000000"/>
                  </a:solidFill>
                  <a:latin typeface="Helvetica"/>
                </a:rPr>
                <a:t>0</a:t>
              </a:r>
              <a:endParaRPr lang="zh-TW" altLang="zh-TW"/>
            </a:p>
          </p:txBody>
        </p:sp>
        <p:sp>
          <p:nvSpPr>
            <p:cNvPr id="30253" name="Line 499"/>
            <p:cNvSpPr>
              <a:spLocks noChangeShapeType="1"/>
            </p:cNvSpPr>
            <p:nvPr/>
          </p:nvSpPr>
          <p:spPr bwMode="auto">
            <a:xfrm flipV="1">
              <a:off x="6820099" y="2506548"/>
              <a:ext cx="1865" cy="3209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254" name="Line 500"/>
            <p:cNvSpPr>
              <a:spLocks noChangeShapeType="1"/>
            </p:cNvSpPr>
            <p:nvPr/>
          </p:nvSpPr>
          <p:spPr bwMode="auto">
            <a:xfrm>
              <a:off x="6820099" y="1785926"/>
              <a:ext cx="1865" cy="2086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255" name="Rectangle 501"/>
            <p:cNvSpPr>
              <a:spLocks noChangeArrowheads="1"/>
            </p:cNvSpPr>
            <p:nvPr/>
          </p:nvSpPr>
          <p:spPr bwMode="auto">
            <a:xfrm>
              <a:off x="6732456" y="2570746"/>
              <a:ext cx="249878" cy="1717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100" i="0">
                  <a:solidFill>
                    <a:srgbClr val="000000"/>
                  </a:solidFill>
                  <a:latin typeface="Helvetica"/>
                </a:rPr>
                <a:t>20</a:t>
              </a:r>
              <a:endParaRPr lang="zh-TW" altLang="zh-TW"/>
            </a:p>
          </p:txBody>
        </p:sp>
        <p:sp>
          <p:nvSpPr>
            <p:cNvPr id="30256" name="Line 502"/>
            <p:cNvSpPr>
              <a:spLocks noChangeShapeType="1"/>
            </p:cNvSpPr>
            <p:nvPr/>
          </p:nvSpPr>
          <p:spPr bwMode="auto">
            <a:xfrm flipV="1">
              <a:off x="7758073" y="2506548"/>
              <a:ext cx="1865" cy="3209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257" name="Line 503"/>
            <p:cNvSpPr>
              <a:spLocks noChangeShapeType="1"/>
            </p:cNvSpPr>
            <p:nvPr/>
          </p:nvSpPr>
          <p:spPr bwMode="auto">
            <a:xfrm>
              <a:off x="7758073" y="1785926"/>
              <a:ext cx="1865" cy="2086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258" name="Rectangle 504"/>
            <p:cNvSpPr>
              <a:spLocks noChangeArrowheads="1"/>
            </p:cNvSpPr>
            <p:nvPr/>
          </p:nvSpPr>
          <p:spPr bwMode="auto">
            <a:xfrm>
              <a:off x="7670429" y="2570746"/>
              <a:ext cx="249878" cy="1717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100" i="0">
                  <a:solidFill>
                    <a:srgbClr val="000000"/>
                  </a:solidFill>
                  <a:latin typeface="Helvetica"/>
                </a:rPr>
                <a:t>40</a:t>
              </a:r>
              <a:endParaRPr lang="zh-TW" altLang="zh-TW"/>
            </a:p>
          </p:txBody>
        </p:sp>
        <p:sp>
          <p:nvSpPr>
            <p:cNvPr id="30259" name="Line 505"/>
            <p:cNvSpPr>
              <a:spLocks noChangeShapeType="1"/>
            </p:cNvSpPr>
            <p:nvPr/>
          </p:nvSpPr>
          <p:spPr bwMode="auto">
            <a:xfrm flipV="1">
              <a:off x="8694181" y="2506548"/>
              <a:ext cx="1865" cy="3209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260" name="Line 506"/>
            <p:cNvSpPr>
              <a:spLocks noChangeShapeType="1"/>
            </p:cNvSpPr>
            <p:nvPr/>
          </p:nvSpPr>
          <p:spPr bwMode="auto">
            <a:xfrm>
              <a:off x="8694181" y="1785926"/>
              <a:ext cx="1865" cy="2086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261" name="Rectangle 507"/>
            <p:cNvSpPr>
              <a:spLocks noChangeArrowheads="1"/>
            </p:cNvSpPr>
            <p:nvPr/>
          </p:nvSpPr>
          <p:spPr bwMode="auto">
            <a:xfrm>
              <a:off x="8608402" y="2570746"/>
              <a:ext cx="249878" cy="1717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100" i="0">
                  <a:solidFill>
                    <a:srgbClr val="000000"/>
                  </a:solidFill>
                  <a:latin typeface="Helvetica"/>
                </a:rPr>
                <a:t>60</a:t>
              </a:r>
              <a:endParaRPr lang="zh-TW" altLang="zh-TW"/>
            </a:p>
          </p:txBody>
        </p:sp>
        <p:sp>
          <p:nvSpPr>
            <p:cNvPr id="30262" name="Line 508"/>
            <p:cNvSpPr>
              <a:spLocks noChangeShapeType="1"/>
            </p:cNvSpPr>
            <p:nvPr/>
          </p:nvSpPr>
          <p:spPr bwMode="auto">
            <a:xfrm>
              <a:off x="5895179" y="1785926"/>
              <a:ext cx="2950047" cy="160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263" name="Line 509"/>
            <p:cNvSpPr>
              <a:spLocks noChangeShapeType="1"/>
            </p:cNvSpPr>
            <p:nvPr/>
          </p:nvSpPr>
          <p:spPr bwMode="auto">
            <a:xfrm>
              <a:off x="5895179" y="2538647"/>
              <a:ext cx="2950047" cy="160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264" name="Line 510"/>
            <p:cNvSpPr>
              <a:spLocks noChangeShapeType="1"/>
            </p:cNvSpPr>
            <p:nvPr/>
          </p:nvSpPr>
          <p:spPr bwMode="auto">
            <a:xfrm flipV="1">
              <a:off x="8845226" y="1785926"/>
              <a:ext cx="1865" cy="7527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265" name="Line 511"/>
            <p:cNvSpPr>
              <a:spLocks noChangeShapeType="1"/>
            </p:cNvSpPr>
            <p:nvPr/>
          </p:nvSpPr>
          <p:spPr bwMode="auto">
            <a:xfrm flipV="1">
              <a:off x="5895179" y="1785926"/>
              <a:ext cx="1865" cy="7527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266" name="Oval 512"/>
            <p:cNvSpPr>
              <a:spLocks noChangeArrowheads="1"/>
            </p:cNvSpPr>
            <p:nvPr/>
          </p:nvSpPr>
          <p:spPr bwMode="auto">
            <a:xfrm>
              <a:off x="5870938" y="2140620"/>
              <a:ext cx="50349" cy="43334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267" name="Oval 513"/>
            <p:cNvSpPr>
              <a:spLocks noChangeArrowheads="1"/>
            </p:cNvSpPr>
            <p:nvPr/>
          </p:nvSpPr>
          <p:spPr bwMode="auto">
            <a:xfrm>
              <a:off x="5908233" y="2140620"/>
              <a:ext cx="50349" cy="43334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268" name="Oval 514"/>
            <p:cNvSpPr>
              <a:spLocks noChangeArrowheads="1"/>
            </p:cNvSpPr>
            <p:nvPr/>
          </p:nvSpPr>
          <p:spPr bwMode="auto">
            <a:xfrm>
              <a:off x="5958581" y="2140620"/>
              <a:ext cx="48484" cy="43334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269" name="Line 515"/>
            <p:cNvSpPr>
              <a:spLocks noChangeShapeType="1"/>
            </p:cNvSpPr>
            <p:nvPr/>
          </p:nvSpPr>
          <p:spPr bwMode="auto">
            <a:xfrm flipV="1">
              <a:off x="5895179" y="2161484"/>
              <a:ext cx="1865" cy="37716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270" name="Line 516"/>
            <p:cNvSpPr>
              <a:spLocks noChangeShapeType="1"/>
            </p:cNvSpPr>
            <p:nvPr/>
          </p:nvSpPr>
          <p:spPr bwMode="auto">
            <a:xfrm flipV="1">
              <a:off x="5932474" y="2161484"/>
              <a:ext cx="1865" cy="37716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271" name="Line 517"/>
            <p:cNvSpPr>
              <a:spLocks noChangeShapeType="1"/>
            </p:cNvSpPr>
            <p:nvPr/>
          </p:nvSpPr>
          <p:spPr bwMode="auto">
            <a:xfrm flipV="1">
              <a:off x="5982823" y="2161484"/>
              <a:ext cx="1865" cy="37716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272" name="Line 518"/>
            <p:cNvSpPr>
              <a:spLocks noChangeShapeType="1"/>
            </p:cNvSpPr>
            <p:nvPr/>
          </p:nvSpPr>
          <p:spPr bwMode="auto">
            <a:xfrm>
              <a:off x="5895179" y="2538647"/>
              <a:ext cx="2950047" cy="160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6" name="群組 1111"/>
          <p:cNvGrpSpPr>
            <a:grpSpLocks/>
          </p:cNvGrpSpPr>
          <p:nvPr/>
        </p:nvGrpSpPr>
        <p:grpSpPr bwMode="auto">
          <a:xfrm>
            <a:off x="5857875" y="2914650"/>
            <a:ext cx="3000375" cy="957263"/>
            <a:chOff x="5857884" y="2914204"/>
            <a:chExt cx="3000396" cy="958155"/>
          </a:xfrm>
        </p:grpSpPr>
        <p:sp>
          <p:nvSpPr>
            <p:cNvPr id="30190" name="Rectangle 530"/>
            <p:cNvSpPr>
              <a:spLocks noChangeArrowheads="1"/>
            </p:cNvSpPr>
            <p:nvPr/>
          </p:nvSpPr>
          <p:spPr bwMode="auto">
            <a:xfrm>
              <a:off x="5857884" y="3700629"/>
              <a:ext cx="162235" cy="1717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100" i="0">
                  <a:solidFill>
                    <a:srgbClr val="000000"/>
                  </a:solidFill>
                  <a:latin typeface="Helvetica"/>
                </a:rPr>
                <a:t>0</a:t>
              </a:r>
              <a:endParaRPr lang="zh-TW" altLang="zh-TW"/>
            </a:p>
          </p:txBody>
        </p:sp>
        <p:sp>
          <p:nvSpPr>
            <p:cNvPr id="30191" name="Rectangle 533"/>
            <p:cNvSpPr>
              <a:spLocks noChangeArrowheads="1"/>
            </p:cNvSpPr>
            <p:nvPr/>
          </p:nvSpPr>
          <p:spPr bwMode="auto">
            <a:xfrm>
              <a:off x="6732456" y="3700629"/>
              <a:ext cx="249878" cy="1717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100" i="0">
                  <a:solidFill>
                    <a:srgbClr val="000000"/>
                  </a:solidFill>
                  <a:latin typeface="Helvetica"/>
                </a:rPr>
                <a:t>20</a:t>
              </a:r>
              <a:endParaRPr lang="zh-TW" altLang="zh-TW"/>
            </a:p>
          </p:txBody>
        </p:sp>
        <p:sp>
          <p:nvSpPr>
            <p:cNvPr id="30192" name="Rectangle 536"/>
            <p:cNvSpPr>
              <a:spLocks noChangeArrowheads="1"/>
            </p:cNvSpPr>
            <p:nvPr/>
          </p:nvSpPr>
          <p:spPr bwMode="auto">
            <a:xfrm>
              <a:off x="7670429" y="3700629"/>
              <a:ext cx="249878" cy="1717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100" i="0">
                  <a:solidFill>
                    <a:srgbClr val="000000"/>
                  </a:solidFill>
                  <a:latin typeface="Helvetica"/>
                </a:rPr>
                <a:t>40</a:t>
              </a:r>
              <a:endParaRPr lang="zh-TW" altLang="zh-TW"/>
            </a:p>
          </p:txBody>
        </p:sp>
        <p:sp>
          <p:nvSpPr>
            <p:cNvPr id="30193" name="Rectangle 539"/>
            <p:cNvSpPr>
              <a:spLocks noChangeArrowheads="1"/>
            </p:cNvSpPr>
            <p:nvPr/>
          </p:nvSpPr>
          <p:spPr bwMode="auto">
            <a:xfrm>
              <a:off x="8608402" y="3700629"/>
              <a:ext cx="249878" cy="1717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100" i="0">
                  <a:solidFill>
                    <a:srgbClr val="000000"/>
                  </a:solidFill>
                  <a:latin typeface="Helvetica"/>
                </a:rPr>
                <a:t>60</a:t>
              </a:r>
              <a:endParaRPr lang="zh-TW" altLang="zh-TW"/>
            </a:p>
          </p:txBody>
        </p:sp>
        <p:grpSp>
          <p:nvGrpSpPr>
            <p:cNvPr id="30194" name="群組 1109"/>
            <p:cNvGrpSpPr>
              <a:grpSpLocks/>
            </p:cNvGrpSpPr>
            <p:nvPr/>
          </p:nvGrpSpPr>
          <p:grpSpPr bwMode="auto">
            <a:xfrm>
              <a:off x="5870938" y="2914204"/>
              <a:ext cx="2976153" cy="775190"/>
              <a:chOff x="5870938" y="2914204"/>
              <a:chExt cx="2976153" cy="775190"/>
            </a:xfrm>
          </p:grpSpPr>
          <p:sp>
            <p:nvSpPr>
              <p:cNvPr id="30195" name="Rectangle 520"/>
              <p:cNvSpPr>
                <a:spLocks noChangeArrowheads="1"/>
              </p:cNvSpPr>
              <p:nvPr/>
            </p:nvSpPr>
            <p:spPr bwMode="auto">
              <a:xfrm>
                <a:off x="5895179" y="2914204"/>
                <a:ext cx="2950047" cy="75432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196" name="Rectangle 521"/>
              <p:cNvSpPr>
                <a:spLocks noChangeArrowheads="1"/>
              </p:cNvSpPr>
              <p:nvPr/>
            </p:nvSpPr>
            <p:spPr bwMode="auto">
              <a:xfrm>
                <a:off x="5895179" y="2914204"/>
                <a:ext cx="2950047" cy="754325"/>
              </a:xfrm>
              <a:prstGeom prst="rect">
                <a:avLst/>
              </a:prstGeom>
              <a:noFill/>
              <a:ln w="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197" name="Line 522"/>
              <p:cNvSpPr>
                <a:spLocks noChangeShapeType="1"/>
              </p:cNvSpPr>
              <p:nvPr/>
            </p:nvSpPr>
            <p:spPr bwMode="auto">
              <a:xfrm>
                <a:off x="5895179" y="2914204"/>
                <a:ext cx="2950047" cy="160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198" name="Line 523"/>
              <p:cNvSpPr>
                <a:spLocks noChangeShapeType="1"/>
              </p:cNvSpPr>
              <p:nvPr/>
            </p:nvSpPr>
            <p:spPr bwMode="auto">
              <a:xfrm>
                <a:off x="5895179" y="3668530"/>
                <a:ext cx="2950047" cy="160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199" name="Line 524"/>
              <p:cNvSpPr>
                <a:spLocks noChangeShapeType="1"/>
              </p:cNvSpPr>
              <p:nvPr/>
            </p:nvSpPr>
            <p:spPr bwMode="auto">
              <a:xfrm flipV="1">
                <a:off x="8845226" y="2914204"/>
                <a:ext cx="1865" cy="7543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200" name="Line 525"/>
              <p:cNvSpPr>
                <a:spLocks noChangeShapeType="1"/>
              </p:cNvSpPr>
              <p:nvPr/>
            </p:nvSpPr>
            <p:spPr bwMode="auto">
              <a:xfrm flipV="1">
                <a:off x="5895179" y="2914204"/>
                <a:ext cx="1865" cy="7543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201" name="Line 526"/>
              <p:cNvSpPr>
                <a:spLocks noChangeShapeType="1"/>
              </p:cNvSpPr>
              <p:nvPr/>
            </p:nvSpPr>
            <p:spPr bwMode="auto">
              <a:xfrm>
                <a:off x="5895179" y="3668530"/>
                <a:ext cx="2950047" cy="160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202" name="Line 527"/>
              <p:cNvSpPr>
                <a:spLocks noChangeShapeType="1"/>
              </p:cNvSpPr>
              <p:nvPr/>
            </p:nvSpPr>
            <p:spPr bwMode="auto">
              <a:xfrm flipV="1">
                <a:off x="5895179" y="2914204"/>
                <a:ext cx="1865" cy="7543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203" name="Line 528"/>
              <p:cNvSpPr>
                <a:spLocks noChangeShapeType="1"/>
              </p:cNvSpPr>
              <p:nvPr/>
            </p:nvSpPr>
            <p:spPr bwMode="auto">
              <a:xfrm flipV="1">
                <a:off x="5895179" y="3636431"/>
                <a:ext cx="1865" cy="3209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204" name="Line 529"/>
              <p:cNvSpPr>
                <a:spLocks noChangeShapeType="1"/>
              </p:cNvSpPr>
              <p:nvPr/>
            </p:nvSpPr>
            <p:spPr bwMode="auto">
              <a:xfrm>
                <a:off x="5895179" y="2914204"/>
                <a:ext cx="1865" cy="2246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205" name="Line 531"/>
              <p:cNvSpPr>
                <a:spLocks noChangeShapeType="1"/>
              </p:cNvSpPr>
              <p:nvPr/>
            </p:nvSpPr>
            <p:spPr bwMode="auto">
              <a:xfrm flipV="1">
                <a:off x="6820099" y="3636431"/>
                <a:ext cx="1865" cy="3209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206" name="Line 532"/>
              <p:cNvSpPr>
                <a:spLocks noChangeShapeType="1"/>
              </p:cNvSpPr>
              <p:nvPr/>
            </p:nvSpPr>
            <p:spPr bwMode="auto">
              <a:xfrm>
                <a:off x="6820099" y="2914204"/>
                <a:ext cx="1865" cy="2246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207" name="Line 534"/>
              <p:cNvSpPr>
                <a:spLocks noChangeShapeType="1"/>
              </p:cNvSpPr>
              <p:nvPr/>
            </p:nvSpPr>
            <p:spPr bwMode="auto">
              <a:xfrm flipV="1">
                <a:off x="7758073" y="3636431"/>
                <a:ext cx="1865" cy="3209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208" name="Line 535"/>
              <p:cNvSpPr>
                <a:spLocks noChangeShapeType="1"/>
              </p:cNvSpPr>
              <p:nvPr/>
            </p:nvSpPr>
            <p:spPr bwMode="auto">
              <a:xfrm>
                <a:off x="7758073" y="2914204"/>
                <a:ext cx="1865" cy="2246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209" name="Line 537"/>
              <p:cNvSpPr>
                <a:spLocks noChangeShapeType="1"/>
              </p:cNvSpPr>
              <p:nvPr/>
            </p:nvSpPr>
            <p:spPr bwMode="auto">
              <a:xfrm flipV="1">
                <a:off x="8694181" y="3636431"/>
                <a:ext cx="1865" cy="3209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210" name="Line 538"/>
              <p:cNvSpPr>
                <a:spLocks noChangeShapeType="1"/>
              </p:cNvSpPr>
              <p:nvPr/>
            </p:nvSpPr>
            <p:spPr bwMode="auto">
              <a:xfrm>
                <a:off x="8694181" y="2914204"/>
                <a:ext cx="1865" cy="2246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211" name="Line 540"/>
              <p:cNvSpPr>
                <a:spLocks noChangeShapeType="1"/>
              </p:cNvSpPr>
              <p:nvPr/>
            </p:nvSpPr>
            <p:spPr bwMode="auto">
              <a:xfrm>
                <a:off x="5895179" y="2914204"/>
                <a:ext cx="2950047" cy="160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212" name="Line 541"/>
              <p:cNvSpPr>
                <a:spLocks noChangeShapeType="1"/>
              </p:cNvSpPr>
              <p:nvPr/>
            </p:nvSpPr>
            <p:spPr bwMode="auto">
              <a:xfrm>
                <a:off x="5895179" y="3668530"/>
                <a:ext cx="2950047" cy="160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213" name="Line 542"/>
              <p:cNvSpPr>
                <a:spLocks noChangeShapeType="1"/>
              </p:cNvSpPr>
              <p:nvPr/>
            </p:nvSpPr>
            <p:spPr bwMode="auto">
              <a:xfrm flipV="1">
                <a:off x="8845226" y="2914204"/>
                <a:ext cx="1865" cy="7543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214" name="Line 543"/>
              <p:cNvSpPr>
                <a:spLocks noChangeShapeType="1"/>
              </p:cNvSpPr>
              <p:nvPr/>
            </p:nvSpPr>
            <p:spPr bwMode="auto">
              <a:xfrm flipV="1">
                <a:off x="5895179" y="2914204"/>
                <a:ext cx="1865" cy="7543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215" name="Oval 544"/>
              <p:cNvSpPr>
                <a:spLocks noChangeArrowheads="1"/>
              </p:cNvSpPr>
              <p:nvPr/>
            </p:nvSpPr>
            <p:spPr bwMode="auto">
              <a:xfrm>
                <a:off x="5870938" y="3270503"/>
                <a:ext cx="50349" cy="41729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216" name="Oval 545"/>
              <p:cNvSpPr>
                <a:spLocks noChangeArrowheads="1"/>
              </p:cNvSpPr>
              <p:nvPr/>
            </p:nvSpPr>
            <p:spPr bwMode="auto">
              <a:xfrm>
                <a:off x="5908233" y="3646060"/>
                <a:ext cx="50349" cy="43334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217" name="Oval 546"/>
              <p:cNvSpPr>
                <a:spLocks noChangeArrowheads="1"/>
              </p:cNvSpPr>
              <p:nvPr/>
            </p:nvSpPr>
            <p:spPr bwMode="auto">
              <a:xfrm>
                <a:off x="5958581" y="3646060"/>
                <a:ext cx="48484" cy="43334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218" name="Oval 547"/>
              <p:cNvSpPr>
                <a:spLocks noChangeArrowheads="1"/>
              </p:cNvSpPr>
              <p:nvPr/>
            </p:nvSpPr>
            <p:spPr bwMode="auto">
              <a:xfrm>
                <a:off x="6007065" y="3270503"/>
                <a:ext cx="50349" cy="41729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219" name="Oval 548"/>
              <p:cNvSpPr>
                <a:spLocks noChangeArrowheads="1"/>
              </p:cNvSpPr>
              <p:nvPr/>
            </p:nvSpPr>
            <p:spPr bwMode="auto">
              <a:xfrm>
                <a:off x="6046225" y="3646060"/>
                <a:ext cx="48484" cy="43334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220" name="Oval 549"/>
              <p:cNvSpPr>
                <a:spLocks noChangeArrowheads="1"/>
              </p:cNvSpPr>
              <p:nvPr/>
            </p:nvSpPr>
            <p:spPr bwMode="auto">
              <a:xfrm>
                <a:off x="6094709" y="3646060"/>
                <a:ext cx="50349" cy="43334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221" name="Oval 550"/>
              <p:cNvSpPr>
                <a:spLocks noChangeArrowheads="1"/>
              </p:cNvSpPr>
              <p:nvPr/>
            </p:nvSpPr>
            <p:spPr bwMode="auto">
              <a:xfrm>
                <a:off x="6145057" y="3270503"/>
                <a:ext cx="50349" cy="41729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222" name="Oval 551"/>
              <p:cNvSpPr>
                <a:spLocks noChangeArrowheads="1"/>
              </p:cNvSpPr>
              <p:nvPr/>
            </p:nvSpPr>
            <p:spPr bwMode="auto">
              <a:xfrm>
                <a:off x="6195406" y="3646060"/>
                <a:ext cx="50349" cy="43334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223" name="Oval 552"/>
              <p:cNvSpPr>
                <a:spLocks noChangeArrowheads="1"/>
              </p:cNvSpPr>
              <p:nvPr/>
            </p:nvSpPr>
            <p:spPr bwMode="auto">
              <a:xfrm>
                <a:off x="6232701" y="3646060"/>
                <a:ext cx="50349" cy="43334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224" name="Oval 553"/>
              <p:cNvSpPr>
                <a:spLocks noChangeArrowheads="1"/>
              </p:cNvSpPr>
              <p:nvPr/>
            </p:nvSpPr>
            <p:spPr bwMode="auto">
              <a:xfrm>
                <a:off x="6283049" y="3270503"/>
                <a:ext cx="50349" cy="41729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225" name="Oval 554"/>
              <p:cNvSpPr>
                <a:spLocks noChangeArrowheads="1"/>
              </p:cNvSpPr>
              <p:nvPr/>
            </p:nvSpPr>
            <p:spPr bwMode="auto">
              <a:xfrm>
                <a:off x="6333398" y="3646060"/>
                <a:ext cx="50349" cy="43334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226" name="Oval 555"/>
              <p:cNvSpPr>
                <a:spLocks noChangeArrowheads="1"/>
              </p:cNvSpPr>
              <p:nvPr/>
            </p:nvSpPr>
            <p:spPr bwMode="auto">
              <a:xfrm>
                <a:off x="6383746" y="3646060"/>
                <a:ext cx="48484" cy="43334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227" name="Oval 556"/>
              <p:cNvSpPr>
                <a:spLocks noChangeArrowheads="1"/>
              </p:cNvSpPr>
              <p:nvPr/>
            </p:nvSpPr>
            <p:spPr bwMode="auto">
              <a:xfrm>
                <a:off x="6421041" y="3270503"/>
                <a:ext cx="48484" cy="41729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228" name="Line 557"/>
              <p:cNvSpPr>
                <a:spLocks noChangeShapeType="1"/>
              </p:cNvSpPr>
              <p:nvPr/>
            </p:nvSpPr>
            <p:spPr bwMode="auto">
              <a:xfrm flipV="1">
                <a:off x="5895179" y="3291367"/>
                <a:ext cx="1865" cy="377163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229" name="Oval 558"/>
              <p:cNvSpPr>
                <a:spLocks noChangeArrowheads="1"/>
              </p:cNvSpPr>
              <p:nvPr/>
            </p:nvSpPr>
            <p:spPr bwMode="auto">
              <a:xfrm>
                <a:off x="5921286" y="3657295"/>
                <a:ext cx="37295" cy="32099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230" name="Oval 559"/>
              <p:cNvSpPr>
                <a:spLocks noChangeArrowheads="1"/>
              </p:cNvSpPr>
              <p:nvPr/>
            </p:nvSpPr>
            <p:spPr bwMode="auto">
              <a:xfrm>
                <a:off x="5969769" y="3657295"/>
                <a:ext cx="37295" cy="32099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231" name="Line 560"/>
              <p:cNvSpPr>
                <a:spLocks noChangeShapeType="1"/>
              </p:cNvSpPr>
              <p:nvPr/>
            </p:nvSpPr>
            <p:spPr bwMode="auto">
              <a:xfrm flipV="1">
                <a:off x="6033171" y="3291367"/>
                <a:ext cx="1865" cy="377163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232" name="Oval 561"/>
              <p:cNvSpPr>
                <a:spLocks noChangeArrowheads="1"/>
              </p:cNvSpPr>
              <p:nvPr/>
            </p:nvSpPr>
            <p:spPr bwMode="auto">
              <a:xfrm>
                <a:off x="6057414" y="3657295"/>
                <a:ext cx="37295" cy="32099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233" name="Oval 562"/>
              <p:cNvSpPr>
                <a:spLocks noChangeArrowheads="1"/>
              </p:cNvSpPr>
              <p:nvPr/>
            </p:nvSpPr>
            <p:spPr bwMode="auto">
              <a:xfrm>
                <a:off x="6107762" y="3657295"/>
                <a:ext cx="37295" cy="32099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234" name="Line 563"/>
              <p:cNvSpPr>
                <a:spLocks noChangeShapeType="1"/>
              </p:cNvSpPr>
              <p:nvPr/>
            </p:nvSpPr>
            <p:spPr bwMode="auto">
              <a:xfrm flipV="1">
                <a:off x="6171163" y="3291367"/>
                <a:ext cx="1865" cy="377163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235" name="Oval 564"/>
              <p:cNvSpPr>
                <a:spLocks noChangeArrowheads="1"/>
              </p:cNvSpPr>
              <p:nvPr/>
            </p:nvSpPr>
            <p:spPr bwMode="auto">
              <a:xfrm>
                <a:off x="6208458" y="3657295"/>
                <a:ext cx="37295" cy="32099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236" name="Oval 565"/>
              <p:cNvSpPr>
                <a:spLocks noChangeArrowheads="1"/>
              </p:cNvSpPr>
              <p:nvPr/>
            </p:nvSpPr>
            <p:spPr bwMode="auto">
              <a:xfrm>
                <a:off x="6245754" y="3657295"/>
                <a:ext cx="37295" cy="32099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237" name="Line 566"/>
              <p:cNvSpPr>
                <a:spLocks noChangeShapeType="1"/>
              </p:cNvSpPr>
              <p:nvPr/>
            </p:nvSpPr>
            <p:spPr bwMode="auto">
              <a:xfrm flipV="1">
                <a:off x="6307291" y="3291367"/>
                <a:ext cx="1865" cy="377163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238" name="Oval 567"/>
              <p:cNvSpPr>
                <a:spLocks noChangeArrowheads="1"/>
              </p:cNvSpPr>
              <p:nvPr/>
            </p:nvSpPr>
            <p:spPr bwMode="auto">
              <a:xfrm>
                <a:off x="6344586" y="3657295"/>
                <a:ext cx="39161" cy="32099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239" name="Oval 568"/>
              <p:cNvSpPr>
                <a:spLocks noChangeArrowheads="1"/>
              </p:cNvSpPr>
              <p:nvPr/>
            </p:nvSpPr>
            <p:spPr bwMode="auto">
              <a:xfrm>
                <a:off x="6394934" y="3657295"/>
                <a:ext cx="37295" cy="32099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240" name="Line 569"/>
              <p:cNvSpPr>
                <a:spLocks noChangeShapeType="1"/>
              </p:cNvSpPr>
              <p:nvPr/>
            </p:nvSpPr>
            <p:spPr bwMode="auto">
              <a:xfrm flipV="1">
                <a:off x="6445283" y="3291367"/>
                <a:ext cx="1865" cy="377163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241" name="Line 570"/>
              <p:cNvSpPr>
                <a:spLocks noChangeShapeType="1"/>
              </p:cNvSpPr>
              <p:nvPr/>
            </p:nvSpPr>
            <p:spPr bwMode="auto">
              <a:xfrm>
                <a:off x="5895179" y="3668530"/>
                <a:ext cx="2950047" cy="160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</p:grpSp>
      <p:grpSp>
        <p:nvGrpSpPr>
          <p:cNvPr id="12" name="群組 1110"/>
          <p:cNvGrpSpPr>
            <a:grpSpLocks/>
          </p:cNvGrpSpPr>
          <p:nvPr/>
        </p:nvGrpSpPr>
        <p:grpSpPr bwMode="auto">
          <a:xfrm>
            <a:off x="5857875" y="4032250"/>
            <a:ext cx="3000375" cy="968375"/>
            <a:chOff x="5857884" y="4032852"/>
            <a:chExt cx="3000396" cy="967784"/>
          </a:xfrm>
        </p:grpSpPr>
        <p:sp>
          <p:nvSpPr>
            <p:cNvPr id="30135" name="Rectangle 572"/>
            <p:cNvSpPr>
              <a:spLocks noChangeArrowheads="1"/>
            </p:cNvSpPr>
            <p:nvPr/>
          </p:nvSpPr>
          <p:spPr bwMode="auto">
            <a:xfrm>
              <a:off x="5895179" y="4032852"/>
              <a:ext cx="2950047" cy="76395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36" name="Rectangle 573"/>
            <p:cNvSpPr>
              <a:spLocks noChangeArrowheads="1"/>
            </p:cNvSpPr>
            <p:nvPr/>
          </p:nvSpPr>
          <p:spPr bwMode="auto">
            <a:xfrm>
              <a:off x="5895179" y="4032852"/>
              <a:ext cx="2950047" cy="763955"/>
            </a:xfrm>
            <a:prstGeom prst="rect">
              <a:avLst/>
            </a:prstGeom>
            <a:noFill/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37" name="Line 574"/>
            <p:cNvSpPr>
              <a:spLocks noChangeShapeType="1"/>
            </p:cNvSpPr>
            <p:nvPr/>
          </p:nvSpPr>
          <p:spPr bwMode="auto">
            <a:xfrm>
              <a:off x="5895179" y="4032852"/>
              <a:ext cx="2950047" cy="160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38" name="Line 575"/>
            <p:cNvSpPr>
              <a:spLocks noChangeShapeType="1"/>
            </p:cNvSpPr>
            <p:nvPr/>
          </p:nvSpPr>
          <p:spPr bwMode="auto">
            <a:xfrm>
              <a:off x="5895179" y="4796807"/>
              <a:ext cx="2950047" cy="160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39" name="Line 576"/>
            <p:cNvSpPr>
              <a:spLocks noChangeShapeType="1"/>
            </p:cNvSpPr>
            <p:nvPr/>
          </p:nvSpPr>
          <p:spPr bwMode="auto">
            <a:xfrm flipV="1">
              <a:off x="8845226" y="4032852"/>
              <a:ext cx="1865" cy="76395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40" name="Line 577"/>
            <p:cNvSpPr>
              <a:spLocks noChangeShapeType="1"/>
            </p:cNvSpPr>
            <p:nvPr/>
          </p:nvSpPr>
          <p:spPr bwMode="auto">
            <a:xfrm flipV="1">
              <a:off x="5895179" y="4032852"/>
              <a:ext cx="1865" cy="76395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41" name="Line 578"/>
            <p:cNvSpPr>
              <a:spLocks noChangeShapeType="1"/>
            </p:cNvSpPr>
            <p:nvPr/>
          </p:nvSpPr>
          <p:spPr bwMode="auto">
            <a:xfrm>
              <a:off x="5895179" y="4796807"/>
              <a:ext cx="2950047" cy="160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42" name="Line 579"/>
            <p:cNvSpPr>
              <a:spLocks noChangeShapeType="1"/>
            </p:cNvSpPr>
            <p:nvPr/>
          </p:nvSpPr>
          <p:spPr bwMode="auto">
            <a:xfrm flipV="1">
              <a:off x="5895179" y="4032852"/>
              <a:ext cx="1865" cy="76395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43" name="Line 580"/>
            <p:cNvSpPr>
              <a:spLocks noChangeShapeType="1"/>
            </p:cNvSpPr>
            <p:nvPr/>
          </p:nvSpPr>
          <p:spPr bwMode="auto">
            <a:xfrm flipV="1">
              <a:off x="5895179" y="4764708"/>
              <a:ext cx="1865" cy="3209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44" name="Line 581"/>
            <p:cNvSpPr>
              <a:spLocks noChangeShapeType="1"/>
            </p:cNvSpPr>
            <p:nvPr/>
          </p:nvSpPr>
          <p:spPr bwMode="auto">
            <a:xfrm>
              <a:off x="5895179" y="4032852"/>
              <a:ext cx="1865" cy="2246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45" name="Rectangle 582"/>
            <p:cNvSpPr>
              <a:spLocks noChangeArrowheads="1"/>
            </p:cNvSpPr>
            <p:nvPr/>
          </p:nvSpPr>
          <p:spPr bwMode="auto">
            <a:xfrm>
              <a:off x="5857884" y="4828906"/>
              <a:ext cx="162235" cy="1717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100" i="0">
                  <a:solidFill>
                    <a:srgbClr val="000000"/>
                  </a:solidFill>
                  <a:latin typeface="Helvetica"/>
                </a:rPr>
                <a:t>0</a:t>
              </a:r>
              <a:endParaRPr lang="zh-TW" altLang="zh-TW"/>
            </a:p>
          </p:txBody>
        </p:sp>
        <p:sp>
          <p:nvSpPr>
            <p:cNvPr id="30146" name="Line 583"/>
            <p:cNvSpPr>
              <a:spLocks noChangeShapeType="1"/>
            </p:cNvSpPr>
            <p:nvPr/>
          </p:nvSpPr>
          <p:spPr bwMode="auto">
            <a:xfrm flipV="1">
              <a:off x="6820099" y="4764708"/>
              <a:ext cx="1865" cy="3209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47" name="Line 584"/>
            <p:cNvSpPr>
              <a:spLocks noChangeShapeType="1"/>
            </p:cNvSpPr>
            <p:nvPr/>
          </p:nvSpPr>
          <p:spPr bwMode="auto">
            <a:xfrm>
              <a:off x="6820099" y="4032852"/>
              <a:ext cx="1865" cy="2246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48" name="Rectangle 585"/>
            <p:cNvSpPr>
              <a:spLocks noChangeArrowheads="1"/>
            </p:cNvSpPr>
            <p:nvPr/>
          </p:nvSpPr>
          <p:spPr bwMode="auto">
            <a:xfrm>
              <a:off x="6732456" y="4828906"/>
              <a:ext cx="249878" cy="1717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100" i="0">
                  <a:solidFill>
                    <a:srgbClr val="000000"/>
                  </a:solidFill>
                  <a:latin typeface="Helvetica"/>
                </a:rPr>
                <a:t>20</a:t>
              </a:r>
              <a:endParaRPr lang="zh-TW" altLang="zh-TW"/>
            </a:p>
          </p:txBody>
        </p:sp>
        <p:sp>
          <p:nvSpPr>
            <p:cNvPr id="30149" name="Line 586"/>
            <p:cNvSpPr>
              <a:spLocks noChangeShapeType="1"/>
            </p:cNvSpPr>
            <p:nvPr/>
          </p:nvSpPr>
          <p:spPr bwMode="auto">
            <a:xfrm flipV="1">
              <a:off x="7758073" y="4764708"/>
              <a:ext cx="1865" cy="3209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50" name="Line 587"/>
            <p:cNvSpPr>
              <a:spLocks noChangeShapeType="1"/>
            </p:cNvSpPr>
            <p:nvPr/>
          </p:nvSpPr>
          <p:spPr bwMode="auto">
            <a:xfrm>
              <a:off x="7758073" y="4032852"/>
              <a:ext cx="1865" cy="2246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51" name="Rectangle 588"/>
            <p:cNvSpPr>
              <a:spLocks noChangeArrowheads="1"/>
            </p:cNvSpPr>
            <p:nvPr/>
          </p:nvSpPr>
          <p:spPr bwMode="auto">
            <a:xfrm>
              <a:off x="7670429" y="4828906"/>
              <a:ext cx="249878" cy="1717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100" i="0">
                  <a:solidFill>
                    <a:srgbClr val="000000"/>
                  </a:solidFill>
                  <a:latin typeface="Helvetica"/>
                </a:rPr>
                <a:t>40</a:t>
              </a:r>
              <a:endParaRPr lang="zh-TW" altLang="zh-TW"/>
            </a:p>
          </p:txBody>
        </p:sp>
        <p:sp>
          <p:nvSpPr>
            <p:cNvPr id="30152" name="Line 589"/>
            <p:cNvSpPr>
              <a:spLocks noChangeShapeType="1"/>
            </p:cNvSpPr>
            <p:nvPr/>
          </p:nvSpPr>
          <p:spPr bwMode="auto">
            <a:xfrm flipV="1">
              <a:off x="8694181" y="4764708"/>
              <a:ext cx="1865" cy="3209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53" name="Line 590"/>
            <p:cNvSpPr>
              <a:spLocks noChangeShapeType="1"/>
            </p:cNvSpPr>
            <p:nvPr/>
          </p:nvSpPr>
          <p:spPr bwMode="auto">
            <a:xfrm>
              <a:off x="8694181" y="4032852"/>
              <a:ext cx="1865" cy="2246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54" name="Rectangle 591"/>
            <p:cNvSpPr>
              <a:spLocks noChangeArrowheads="1"/>
            </p:cNvSpPr>
            <p:nvPr/>
          </p:nvSpPr>
          <p:spPr bwMode="auto">
            <a:xfrm>
              <a:off x="8608402" y="4828906"/>
              <a:ext cx="249878" cy="1717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100" i="0">
                  <a:solidFill>
                    <a:srgbClr val="000000"/>
                  </a:solidFill>
                  <a:latin typeface="Helvetica"/>
                </a:rPr>
                <a:t>60</a:t>
              </a:r>
              <a:endParaRPr lang="zh-TW" altLang="zh-TW"/>
            </a:p>
          </p:txBody>
        </p:sp>
        <p:sp>
          <p:nvSpPr>
            <p:cNvPr id="30155" name="Line 592"/>
            <p:cNvSpPr>
              <a:spLocks noChangeShapeType="1"/>
            </p:cNvSpPr>
            <p:nvPr/>
          </p:nvSpPr>
          <p:spPr bwMode="auto">
            <a:xfrm>
              <a:off x="5895179" y="4032852"/>
              <a:ext cx="2950047" cy="160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56" name="Line 593"/>
            <p:cNvSpPr>
              <a:spLocks noChangeShapeType="1"/>
            </p:cNvSpPr>
            <p:nvPr/>
          </p:nvSpPr>
          <p:spPr bwMode="auto">
            <a:xfrm>
              <a:off x="5895179" y="4796807"/>
              <a:ext cx="2950047" cy="160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57" name="Line 594"/>
            <p:cNvSpPr>
              <a:spLocks noChangeShapeType="1"/>
            </p:cNvSpPr>
            <p:nvPr/>
          </p:nvSpPr>
          <p:spPr bwMode="auto">
            <a:xfrm flipV="1">
              <a:off x="8845226" y="4032852"/>
              <a:ext cx="1865" cy="76395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58" name="Line 595"/>
            <p:cNvSpPr>
              <a:spLocks noChangeShapeType="1"/>
            </p:cNvSpPr>
            <p:nvPr/>
          </p:nvSpPr>
          <p:spPr bwMode="auto">
            <a:xfrm flipV="1">
              <a:off x="5895179" y="4032852"/>
              <a:ext cx="1865" cy="76395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59" name="Oval 596"/>
            <p:cNvSpPr>
              <a:spLocks noChangeArrowheads="1"/>
            </p:cNvSpPr>
            <p:nvPr/>
          </p:nvSpPr>
          <p:spPr bwMode="auto">
            <a:xfrm>
              <a:off x="5870938" y="4389151"/>
              <a:ext cx="50349" cy="41729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60" name="Oval 597"/>
            <p:cNvSpPr>
              <a:spLocks noChangeArrowheads="1"/>
            </p:cNvSpPr>
            <p:nvPr/>
          </p:nvSpPr>
          <p:spPr bwMode="auto">
            <a:xfrm>
              <a:off x="5908233" y="4389151"/>
              <a:ext cx="50349" cy="41729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61" name="Oval 598"/>
            <p:cNvSpPr>
              <a:spLocks noChangeArrowheads="1"/>
            </p:cNvSpPr>
            <p:nvPr/>
          </p:nvSpPr>
          <p:spPr bwMode="auto">
            <a:xfrm>
              <a:off x="5958581" y="4389151"/>
              <a:ext cx="48484" cy="41729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62" name="Oval 599"/>
            <p:cNvSpPr>
              <a:spLocks noChangeArrowheads="1"/>
            </p:cNvSpPr>
            <p:nvPr/>
          </p:nvSpPr>
          <p:spPr bwMode="auto">
            <a:xfrm>
              <a:off x="6007065" y="4389151"/>
              <a:ext cx="50349" cy="41729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63" name="Oval 600"/>
            <p:cNvSpPr>
              <a:spLocks noChangeArrowheads="1"/>
            </p:cNvSpPr>
            <p:nvPr/>
          </p:nvSpPr>
          <p:spPr bwMode="auto">
            <a:xfrm>
              <a:off x="6046225" y="4389151"/>
              <a:ext cx="48484" cy="41729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64" name="Oval 601"/>
            <p:cNvSpPr>
              <a:spLocks noChangeArrowheads="1"/>
            </p:cNvSpPr>
            <p:nvPr/>
          </p:nvSpPr>
          <p:spPr bwMode="auto">
            <a:xfrm>
              <a:off x="6094709" y="4389151"/>
              <a:ext cx="50349" cy="41729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65" name="Oval 602"/>
            <p:cNvSpPr>
              <a:spLocks noChangeArrowheads="1"/>
            </p:cNvSpPr>
            <p:nvPr/>
          </p:nvSpPr>
          <p:spPr bwMode="auto">
            <a:xfrm>
              <a:off x="6145057" y="4389151"/>
              <a:ext cx="50349" cy="41729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66" name="Oval 603"/>
            <p:cNvSpPr>
              <a:spLocks noChangeArrowheads="1"/>
            </p:cNvSpPr>
            <p:nvPr/>
          </p:nvSpPr>
          <p:spPr bwMode="auto">
            <a:xfrm>
              <a:off x="6195406" y="4389151"/>
              <a:ext cx="50349" cy="41729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67" name="Oval 604"/>
            <p:cNvSpPr>
              <a:spLocks noChangeArrowheads="1"/>
            </p:cNvSpPr>
            <p:nvPr/>
          </p:nvSpPr>
          <p:spPr bwMode="auto">
            <a:xfrm>
              <a:off x="6232701" y="4389151"/>
              <a:ext cx="50349" cy="41729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68" name="Oval 605"/>
            <p:cNvSpPr>
              <a:spLocks noChangeArrowheads="1"/>
            </p:cNvSpPr>
            <p:nvPr/>
          </p:nvSpPr>
          <p:spPr bwMode="auto">
            <a:xfrm>
              <a:off x="6283049" y="4389151"/>
              <a:ext cx="50349" cy="41729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69" name="Oval 606"/>
            <p:cNvSpPr>
              <a:spLocks noChangeArrowheads="1"/>
            </p:cNvSpPr>
            <p:nvPr/>
          </p:nvSpPr>
          <p:spPr bwMode="auto">
            <a:xfrm>
              <a:off x="6333398" y="4389151"/>
              <a:ext cx="50349" cy="41729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70" name="Oval 607"/>
            <p:cNvSpPr>
              <a:spLocks noChangeArrowheads="1"/>
            </p:cNvSpPr>
            <p:nvPr/>
          </p:nvSpPr>
          <p:spPr bwMode="auto">
            <a:xfrm>
              <a:off x="6383746" y="4389151"/>
              <a:ext cx="48484" cy="41729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71" name="Oval 608"/>
            <p:cNvSpPr>
              <a:spLocks noChangeArrowheads="1"/>
            </p:cNvSpPr>
            <p:nvPr/>
          </p:nvSpPr>
          <p:spPr bwMode="auto">
            <a:xfrm>
              <a:off x="6421041" y="4389151"/>
              <a:ext cx="48484" cy="41729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72" name="Oval 609"/>
            <p:cNvSpPr>
              <a:spLocks noChangeArrowheads="1"/>
            </p:cNvSpPr>
            <p:nvPr/>
          </p:nvSpPr>
          <p:spPr bwMode="auto">
            <a:xfrm>
              <a:off x="6469525" y="4389151"/>
              <a:ext cx="50349" cy="41729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73" name="Oval 610"/>
            <p:cNvSpPr>
              <a:spLocks noChangeArrowheads="1"/>
            </p:cNvSpPr>
            <p:nvPr/>
          </p:nvSpPr>
          <p:spPr bwMode="auto">
            <a:xfrm>
              <a:off x="6519874" y="4389151"/>
              <a:ext cx="50349" cy="41729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74" name="Line 611"/>
            <p:cNvSpPr>
              <a:spLocks noChangeShapeType="1"/>
            </p:cNvSpPr>
            <p:nvPr/>
          </p:nvSpPr>
          <p:spPr bwMode="auto">
            <a:xfrm flipV="1">
              <a:off x="5895179" y="4410015"/>
              <a:ext cx="1865" cy="38679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75" name="Line 612"/>
            <p:cNvSpPr>
              <a:spLocks noChangeShapeType="1"/>
            </p:cNvSpPr>
            <p:nvPr/>
          </p:nvSpPr>
          <p:spPr bwMode="auto">
            <a:xfrm flipV="1">
              <a:off x="5932474" y="4410015"/>
              <a:ext cx="1865" cy="38679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76" name="Line 613"/>
            <p:cNvSpPr>
              <a:spLocks noChangeShapeType="1"/>
            </p:cNvSpPr>
            <p:nvPr/>
          </p:nvSpPr>
          <p:spPr bwMode="auto">
            <a:xfrm flipV="1">
              <a:off x="5982823" y="4410015"/>
              <a:ext cx="1865" cy="38679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77" name="Line 614"/>
            <p:cNvSpPr>
              <a:spLocks noChangeShapeType="1"/>
            </p:cNvSpPr>
            <p:nvPr/>
          </p:nvSpPr>
          <p:spPr bwMode="auto">
            <a:xfrm flipV="1">
              <a:off x="6033171" y="4410015"/>
              <a:ext cx="1865" cy="38679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78" name="Line 615"/>
            <p:cNvSpPr>
              <a:spLocks noChangeShapeType="1"/>
            </p:cNvSpPr>
            <p:nvPr/>
          </p:nvSpPr>
          <p:spPr bwMode="auto">
            <a:xfrm flipV="1">
              <a:off x="6070466" y="4410015"/>
              <a:ext cx="1865" cy="38679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79" name="Line 616"/>
            <p:cNvSpPr>
              <a:spLocks noChangeShapeType="1"/>
            </p:cNvSpPr>
            <p:nvPr/>
          </p:nvSpPr>
          <p:spPr bwMode="auto">
            <a:xfrm flipV="1">
              <a:off x="6120815" y="4410015"/>
              <a:ext cx="1865" cy="38679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80" name="Line 617"/>
            <p:cNvSpPr>
              <a:spLocks noChangeShapeType="1"/>
            </p:cNvSpPr>
            <p:nvPr/>
          </p:nvSpPr>
          <p:spPr bwMode="auto">
            <a:xfrm flipV="1">
              <a:off x="6171163" y="4410015"/>
              <a:ext cx="1865" cy="38679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81" name="Line 618"/>
            <p:cNvSpPr>
              <a:spLocks noChangeShapeType="1"/>
            </p:cNvSpPr>
            <p:nvPr/>
          </p:nvSpPr>
          <p:spPr bwMode="auto">
            <a:xfrm flipV="1">
              <a:off x="6219647" y="4410015"/>
              <a:ext cx="1865" cy="38679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82" name="Line 619"/>
            <p:cNvSpPr>
              <a:spLocks noChangeShapeType="1"/>
            </p:cNvSpPr>
            <p:nvPr/>
          </p:nvSpPr>
          <p:spPr bwMode="auto">
            <a:xfrm flipV="1">
              <a:off x="6258808" y="4410015"/>
              <a:ext cx="1865" cy="38679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83" name="Line 620"/>
            <p:cNvSpPr>
              <a:spLocks noChangeShapeType="1"/>
            </p:cNvSpPr>
            <p:nvPr/>
          </p:nvSpPr>
          <p:spPr bwMode="auto">
            <a:xfrm flipV="1">
              <a:off x="6307291" y="4410015"/>
              <a:ext cx="1865" cy="38679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84" name="Line 621"/>
            <p:cNvSpPr>
              <a:spLocks noChangeShapeType="1"/>
            </p:cNvSpPr>
            <p:nvPr/>
          </p:nvSpPr>
          <p:spPr bwMode="auto">
            <a:xfrm flipV="1">
              <a:off x="6357639" y="4410015"/>
              <a:ext cx="1865" cy="38679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85" name="Line 622"/>
            <p:cNvSpPr>
              <a:spLocks noChangeShapeType="1"/>
            </p:cNvSpPr>
            <p:nvPr/>
          </p:nvSpPr>
          <p:spPr bwMode="auto">
            <a:xfrm flipV="1">
              <a:off x="6407988" y="4410015"/>
              <a:ext cx="1865" cy="38679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86" name="Line 623"/>
            <p:cNvSpPr>
              <a:spLocks noChangeShapeType="1"/>
            </p:cNvSpPr>
            <p:nvPr/>
          </p:nvSpPr>
          <p:spPr bwMode="auto">
            <a:xfrm flipV="1">
              <a:off x="6445283" y="4410015"/>
              <a:ext cx="1865" cy="38679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87" name="Line 624"/>
            <p:cNvSpPr>
              <a:spLocks noChangeShapeType="1"/>
            </p:cNvSpPr>
            <p:nvPr/>
          </p:nvSpPr>
          <p:spPr bwMode="auto">
            <a:xfrm flipV="1">
              <a:off x="6495631" y="4410015"/>
              <a:ext cx="1865" cy="38679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88" name="Line 625"/>
            <p:cNvSpPr>
              <a:spLocks noChangeShapeType="1"/>
            </p:cNvSpPr>
            <p:nvPr/>
          </p:nvSpPr>
          <p:spPr bwMode="auto">
            <a:xfrm flipV="1">
              <a:off x="6545980" y="4410015"/>
              <a:ext cx="1865" cy="38679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189" name="Line 626"/>
            <p:cNvSpPr>
              <a:spLocks noChangeShapeType="1"/>
            </p:cNvSpPr>
            <p:nvPr/>
          </p:nvSpPr>
          <p:spPr bwMode="auto">
            <a:xfrm>
              <a:off x="5895179" y="4796807"/>
              <a:ext cx="2950047" cy="160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29701" name="群組 975"/>
          <p:cNvGrpSpPr>
            <a:grpSpLocks/>
          </p:cNvGrpSpPr>
          <p:nvPr/>
        </p:nvGrpSpPr>
        <p:grpSpPr bwMode="auto">
          <a:xfrm>
            <a:off x="2643188" y="1785938"/>
            <a:ext cx="3005137" cy="3179762"/>
            <a:chOff x="2924204" y="1785926"/>
            <a:chExt cx="2563813" cy="3179764"/>
          </a:xfrm>
        </p:grpSpPr>
        <p:sp>
          <p:nvSpPr>
            <p:cNvPr id="29801" name="Rectangle 628"/>
            <p:cNvSpPr>
              <a:spLocks noChangeArrowheads="1"/>
            </p:cNvSpPr>
            <p:nvPr/>
          </p:nvSpPr>
          <p:spPr bwMode="auto">
            <a:xfrm>
              <a:off x="2955954" y="1785926"/>
              <a:ext cx="2509838" cy="74453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02" name="Rectangle 629"/>
            <p:cNvSpPr>
              <a:spLocks noChangeArrowheads="1"/>
            </p:cNvSpPr>
            <p:nvPr/>
          </p:nvSpPr>
          <p:spPr bwMode="auto">
            <a:xfrm>
              <a:off x="2955954" y="1785926"/>
              <a:ext cx="2509838" cy="744538"/>
            </a:xfrm>
            <a:prstGeom prst="rect">
              <a:avLst/>
            </a:prstGeom>
            <a:noFill/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03" name="Line 630"/>
            <p:cNvSpPr>
              <a:spLocks noChangeShapeType="1"/>
            </p:cNvSpPr>
            <p:nvPr/>
          </p:nvSpPr>
          <p:spPr bwMode="auto">
            <a:xfrm>
              <a:off x="2955954" y="1785926"/>
              <a:ext cx="250983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04" name="Line 631"/>
            <p:cNvSpPr>
              <a:spLocks noChangeShapeType="1"/>
            </p:cNvSpPr>
            <p:nvPr/>
          </p:nvSpPr>
          <p:spPr bwMode="auto">
            <a:xfrm>
              <a:off x="2955954" y="2530464"/>
              <a:ext cx="250983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05" name="Line 632"/>
            <p:cNvSpPr>
              <a:spLocks noChangeShapeType="1"/>
            </p:cNvSpPr>
            <p:nvPr/>
          </p:nvSpPr>
          <p:spPr bwMode="auto">
            <a:xfrm flipV="1">
              <a:off x="5465792" y="1785926"/>
              <a:ext cx="1588" cy="7445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06" name="Line 633"/>
            <p:cNvSpPr>
              <a:spLocks noChangeShapeType="1"/>
            </p:cNvSpPr>
            <p:nvPr/>
          </p:nvSpPr>
          <p:spPr bwMode="auto">
            <a:xfrm flipV="1">
              <a:off x="2955954" y="1785926"/>
              <a:ext cx="1588" cy="7445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07" name="Line 634"/>
            <p:cNvSpPr>
              <a:spLocks noChangeShapeType="1"/>
            </p:cNvSpPr>
            <p:nvPr/>
          </p:nvSpPr>
          <p:spPr bwMode="auto">
            <a:xfrm>
              <a:off x="2955954" y="2530464"/>
              <a:ext cx="250983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08" name="Line 635"/>
            <p:cNvSpPr>
              <a:spLocks noChangeShapeType="1"/>
            </p:cNvSpPr>
            <p:nvPr/>
          </p:nvSpPr>
          <p:spPr bwMode="auto">
            <a:xfrm flipV="1">
              <a:off x="2955954" y="1785926"/>
              <a:ext cx="1588" cy="7445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09" name="Line 636"/>
            <p:cNvSpPr>
              <a:spLocks noChangeShapeType="1"/>
            </p:cNvSpPr>
            <p:nvPr/>
          </p:nvSpPr>
          <p:spPr bwMode="auto">
            <a:xfrm flipV="1">
              <a:off x="2955954" y="2498714"/>
              <a:ext cx="1588" cy="317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10" name="Line 637"/>
            <p:cNvSpPr>
              <a:spLocks noChangeShapeType="1"/>
            </p:cNvSpPr>
            <p:nvPr/>
          </p:nvSpPr>
          <p:spPr bwMode="auto">
            <a:xfrm>
              <a:off x="2955954" y="1785926"/>
              <a:ext cx="1588" cy="206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11" name="Rectangle 638"/>
            <p:cNvSpPr>
              <a:spLocks noChangeArrowheads="1"/>
            </p:cNvSpPr>
            <p:nvPr/>
          </p:nvSpPr>
          <p:spPr bwMode="auto">
            <a:xfrm>
              <a:off x="2924204" y="2562214"/>
              <a:ext cx="138113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100" i="0">
                  <a:solidFill>
                    <a:srgbClr val="000000"/>
                  </a:solidFill>
                  <a:latin typeface="Helvetica"/>
                </a:rPr>
                <a:t>0</a:t>
              </a:r>
              <a:endParaRPr lang="zh-TW" altLang="zh-TW"/>
            </a:p>
          </p:txBody>
        </p:sp>
        <p:sp>
          <p:nvSpPr>
            <p:cNvPr id="29812" name="Line 639"/>
            <p:cNvSpPr>
              <a:spLocks noChangeShapeType="1"/>
            </p:cNvSpPr>
            <p:nvPr/>
          </p:nvSpPr>
          <p:spPr bwMode="auto">
            <a:xfrm flipV="1">
              <a:off x="3743354" y="2498714"/>
              <a:ext cx="1588" cy="317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13" name="Line 640"/>
            <p:cNvSpPr>
              <a:spLocks noChangeShapeType="1"/>
            </p:cNvSpPr>
            <p:nvPr/>
          </p:nvSpPr>
          <p:spPr bwMode="auto">
            <a:xfrm>
              <a:off x="3743354" y="1785926"/>
              <a:ext cx="1588" cy="206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14" name="Rectangle 641"/>
            <p:cNvSpPr>
              <a:spLocks noChangeArrowheads="1"/>
            </p:cNvSpPr>
            <p:nvPr/>
          </p:nvSpPr>
          <p:spPr bwMode="auto">
            <a:xfrm>
              <a:off x="3668742" y="2562214"/>
              <a:ext cx="212725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100" i="0">
                  <a:solidFill>
                    <a:srgbClr val="000000"/>
                  </a:solidFill>
                  <a:latin typeface="Helvetica"/>
                </a:rPr>
                <a:t>20</a:t>
              </a:r>
              <a:endParaRPr lang="zh-TW" altLang="zh-TW"/>
            </a:p>
          </p:txBody>
        </p:sp>
        <p:sp>
          <p:nvSpPr>
            <p:cNvPr id="29815" name="Line 642"/>
            <p:cNvSpPr>
              <a:spLocks noChangeShapeType="1"/>
            </p:cNvSpPr>
            <p:nvPr/>
          </p:nvSpPr>
          <p:spPr bwMode="auto">
            <a:xfrm flipV="1">
              <a:off x="4540279" y="2498714"/>
              <a:ext cx="1588" cy="317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16" name="Line 643"/>
            <p:cNvSpPr>
              <a:spLocks noChangeShapeType="1"/>
            </p:cNvSpPr>
            <p:nvPr/>
          </p:nvSpPr>
          <p:spPr bwMode="auto">
            <a:xfrm>
              <a:off x="4540279" y="1785926"/>
              <a:ext cx="1588" cy="206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17" name="Rectangle 644"/>
            <p:cNvSpPr>
              <a:spLocks noChangeArrowheads="1"/>
            </p:cNvSpPr>
            <p:nvPr/>
          </p:nvSpPr>
          <p:spPr bwMode="auto">
            <a:xfrm>
              <a:off x="4465667" y="2562214"/>
              <a:ext cx="212725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100" i="0">
                  <a:solidFill>
                    <a:srgbClr val="000000"/>
                  </a:solidFill>
                  <a:latin typeface="Helvetica"/>
                </a:rPr>
                <a:t>40</a:t>
              </a:r>
              <a:endParaRPr lang="zh-TW" altLang="zh-TW"/>
            </a:p>
          </p:txBody>
        </p:sp>
        <p:sp>
          <p:nvSpPr>
            <p:cNvPr id="29818" name="Line 645"/>
            <p:cNvSpPr>
              <a:spLocks noChangeShapeType="1"/>
            </p:cNvSpPr>
            <p:nvPr/>
          </p:nvSpPr>
          <p:spPr bwMode="auto">
            <a:xfrm flipV="1">
              <a:off x="5338792" y="2498714"/>
              <a:ext cx="1588" cy="317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19" name="Line 646"/>
            <p:cNvSpPr>
              <a:spLocks noChangeShapeType="1"/>
            </p:cNvSpPr>
            <p:nvPr/>
          </p:nvSpPr>
          <p:spPr bwMode="auto">
            <a:xfrm>
              <a:off x="5338792" y="1785926"/>
              <a:ext cx="1588" cy="206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20" name="Rectangle 647"/>
            <p:cNvSpPr>
              <a:spLocks noChangeArrowheads="1"/>
            </p:cNvSpPr>
            <p:nvPr/>
          </p:nvSpPr>
          <p:spPr bwMode="auto">
            <a:xfrm>
              <a:off x="5264179" y="2562214"/>
              <a:ext cx="212725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100" i="0">
                  <a:solidFill>
                    <a:srgbClr val="000000"/>
                  </a:solidFill>
                  <a:latin typeface="Helvetica"/>
                </a:rPr>
                <a:t>60</a:t>
              </a:r>
              <a:endParaRPr lang="zh-TW" altLang="zh-TW"/>
            </a:p>
          </p:txBody>
        </p:sp>
        <p:sp>
          <p:nvSpPr>
            <p:cNvPr id="29821" name="Line 648"/>
            <p:cNvSpPr>
              <a:spLocks noChangeShapeType="1"/>
            </p:cNvSpPr>
            <p:nvPr/>
          </p:nvSpPr>
          <p:spPr bwMode="auto">
            <a:xfrm>
              <a:off x="2955954" y="1785926"/>
              <a:ext cx="250983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22" name="Line 649"/>
            <p:cNvSpPr>
              <a:spLocks noChangeShapeType="1"/>
            </p:cNvSpPr>
            <p:nvPr/>
          </p:nvSpPr>
          <p:spPr bwMode="auto">
            <a:xfrm>
              <a:off x="2955954" y="2530464"/>
              <a:ext cx="250983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23" name="Line 650"/>
            <p:cNvSpPr>
              <a:spLocks noChangeShapeType="1"/>
            </p:cNvSpPr>
            <p:nvPr/>
          </p:nvSpPr>
          <p:spPr bwMode="auto">
            <a:xfrm flipV="1">
              <a:off x="5465792" y="1785926"/>
              <a:ext cx="1588" cy="7445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24" name="Line 651"/>
            <p:cNvSpPr>
              <a:spLocks noChangeShapeType="1"/>
            </p:cNvSpPr>
            <p:nvPr/>
          </p:nvSpPr>
          <p:spPr bwMode="auto">
            <a:xfrm flipV="1">
              <a:off x="2955954" y="1785926"/>
              <a:ext cx="1588" cy="7445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25" name="Oval 652"/>
            <p:cNvSpPr>
              <a:spLocks noChangeArrowheads="1"/>
            </p:cNvSpPr>
            <p:nvPr/>
          </p:nvSpPr>
          <p:spPr bwMode="auto">
            <a:xfrm>
              <a:off x="2933729" y="2136764"/>
              <a:ext cx="42863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26" name="Oval 653"/>
            <p:cNvSpPr>
              <a:spLocks noChangeArrowheads="1"/>
            </p:cNvSpPr>
            <p:nvPr/>
          </p:nvSpPr>
          <p:spPr bwMode="auto">
            <a:xfrm>
              <a:off x="2965479" y="2136764"/>
              <a:ext cx="42863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27" name="Oval 654"/>
            <p:cNvSpPr>
              <a:spLocks noChangeArrowheads="1"/>
            </p:cNvSpPr>
            <p:nvPr/>
          </p:nvSpPr>
          <p:spPr bwMode="auto">
            <a:xfrm>
              <a:off x="3008342" y="2508239"/>
              <a:ext cx="42863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28" name="Oval 655"/>
            <p:cNvSpPr>
              <a:spLocks noChangeArrowheads="1"/>
            </p:cNvSpPr>
            <p:nvPr/>
          </p:nvSpPr>
          <p:spPr bwMode="auto">
            <a:xfrm>
              <a:off x="3051204" y="2136764"/>
              <a:ext cx="42863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29" name="Line 656"/>
            <p:cNvSpPr>
              <a:spLocks noChangeShapeType="1"/>
            </p:cNvSpPr>
            <p:nvPr/>
          </p:nvSpPr>
          <p:spPr bwMode="auto">
            <a:xfrm flipV="1">
              <a:off x="2955954" y="2157401"/>
              <a:ext cx="1588" cy="37306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30" name="Line 657"/>
            <p:cNvSpPr>
              <a:spLocks noChangeShapeType="1"/>
            </p:cNvSpPr>
            <p:nvPr/>
          </p:nvSpPr>
          <p:spPr bwMode="auto">
            <a:xfrm flipV="1">
              <a:off x="2987704" y="2157401"/>
              <a:ext cx="1588" cy="37306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31" name="Oval 658"/>
            <p:cNvSpPr>
              <a:spLocks noChangeArrowheads="1"/>
            </p:cNvSpPr>
            <p:nvPr/>
          </p:nvSpPr>
          <p:spPr bwMode="auto">
            <a:xfrm>
              <a:off x="3019454" y="2519351"/>
              <a:ext cx="31750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32" name="Line 659"/>
            <p:cNvSpPr>
              <a:spLocks noChangeShapeType="1"/>
            </p:cNvSpPr>
            <p:nvPr/>
          </p:nvSpPr>
          <p:spPr bwMode="auto">
            <a:xfrm flipV="1">
              <a:off x="3071842" y="2157401"/>
              <a:ext cx="1588" cy="37306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33" name="Line 660"/>
            <p:cNvSpPr>
              <a:spLocks noChangeShapeType="1"/>
            </p:cNvSpPr>
            <p:nvPr/>
          </p:nvSpPr>
          <p:spPr bwMode="auto">
            <a:xfrm>
              <a:off x="2955954" y="2530464"/>
              <a:ext cx="250983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34" name="Rectangle 662"/>
            <p:cNvSpPr>
              <a:spLocks noChangeArrowheads="1"/>
            </p:cNvSpPr>
            <p:nvPr/>
          </p:nvSpPr>
          <p:spPr bwMode="auto">
            <a:xfrm>
              <a:off x="2955954" y="2901939"/>
              <a:ext cx="2509838" cy="7461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35" name="Rectangle 663"/>
            <p:cNvSpPr>
              <a:spLocks noChangeArrowheads="1"/>
            </p:cNvSpPr>
            <p:nvPr/>
          </p:nvSpPr>
          <p:spPr bwMode="auto">
            <a:xfrm>
              <a:off x="2955954" y="2901939"/>
              <a:ext cx="2509838" cy="746125"/>
            </a:xfrm>
            <a:prstGeom prst="rect">
              <a:avLst/>
            </a:prstGeom>
            <a:noFill/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36" name="Line 664"/>
            <p:cNvSpPr>
              <a:spLocks noChangeShapeType="1"/>
            </p:cNvSpPr>
            <p:nvPr/>
          </p:nvSpPr>
          <p:spPr bwMode="auto">
            <a:xfrm>
              <a:off x="2955954" y="2901939"/>
              <a:ext cx="250983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37" name="Line 665"/>
            <p:cNvSpPr>
              <a:spLocks noChangeShapeType="1"/>
            </p:cNvSpPr>
            <p:nvPr/>
          </p:nvSpPr>
          <p:spPr bwMode="auto">
            <a:xfrm>
              <a:off x="2955954" y="3648064"/>
              <a:ext cx="250983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38" name="Line 666"/>
            <p:cNvSpPr>
              <a:spLocks noChangeShapeType="1"/>
            </p:cNvSpPr>
            <p:nvPr/>
          </p:nvSpPr>
          <p:spPr bwMode="auto">
            <a:xfrm flipV="1">
              <a:off x="5465792" y="2901939"/>
              <a:ext cx="1588" cy="7461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39" name="Line 667"/>
            <p:cNvSpPr>
              <a:spLocks noChangeShapeType="1"/>
            </p:cNvSpPr>
            <p:nvPr/>
          </p:nvSpPr>
          <p:spPr bwMode="auto">
            <a:xfrm flipV="1">
              <a:off x="2955954" y="2901939"/>
              <a:ext cx="1588" cy="7461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40" name="Line 668"/>
            <p:cNvSpPr>
              <a:spLocks noChangeShapeType="1"/>
            </p:cNvSpPr>
            <p:nvPr/>
          </p:nvSpPr>
          <p:spPr bwMode="auto">
            <a:xfrm>
              <a:off x="2955954" y="3648064"/>
              <a:ext cx="250983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41" name="Line 669"/>
            <p:cNvSpPr>
              <a:spLocks noChangeShapeType="1"/>
            </p:cNvSpPr>
            <p:nvPr/>
          </p:nvSpPr>
          <p:spPr bwMode="auto">
            <a:xfrm flipV="1">
              <a:off x="2955954" y="2901939"/>
              <a:ext cx="1588" cy="7461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42" name="Line 670"/>
            <p:cNvSpPr>
              <a:spLocks noChangeShapeType="1"/>
            </p:cNvSpPr>
            <p:nvPr/>
          </p:nvSpPr>
          <p:spPr bwMode="auto">
            <a:xfrm flipV="1">
              <a:off x="2955954" y="3616314"/>
              <a:ext cx="1588" cy="317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43" name="Line 671"/>
            <p:cNvSpPr>
              <a:spLocks noChangeShapeType="1"/>
            </p:cNvSpPr>
            <p:nvPr/>
          </p:nvSpPr>
          <p:spPr bwMode="auto">
            <a:xfrm>
              <a:off x="2955954" y="2901939"/>
              <a:ext cx="1588" cy="222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44" name="Rectangle 672"/>
            <p:cNvSpPr>
              <a:spLocks noChangeArrowheads="1"/>
            </p:cNvSpPr>
            <p:nvPr/>
          </p:nvSpPr>
          <p:spPr bwMode="auto">
            <a:xfrm>
              <a:off x="2924204" y="3679814"/>
              <a:ext cx="138113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100" i="0">
                  <a:solidFill>
                    <a:srgbClr val="000000"/>
                  </a:solidFill>
                  <a:latin typeface="Helvetica"/>
                </a:rPr>
                <a:t>0</a:t>
              </a:r>
              <a:endParaRPr lang="zh-TW" altLang="zh-TW"/>
            </a:p>
          </p:txBody>
        </p:sp>
        <p:sp>
          <p:nvSpPr>
            <p:cNvPr id="29845" name="Line 673"/>
            <p:cNvSpPr>
              <a:spLocks noChangeShapeType="1"/>
            </p:cNvSpPr>
            <p:nvPr/>
          </p:nvSpPr>
          <p:spPr bwMode="auto">
            <a:xfrm flipV="1">
              <a:off x="3743354" y="3616314"/>
              <a:ext cx="1588" cy="317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46" name="Line 674"/>
            <p:cNvSpPr>
              <a:spLocks noChangeShapeType="1"/>
            </p:cNvSpPr>
            <p:nvPr/>
          </p:nvSpPr>
          <p:spPr bwMode="auto">
            <a:xfrm>
              <a:off x="3743354" y="2901939"/>
              <a:ext cx="1588" cy="222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47" name="Rectangle 675"/>
            <p:cNvSpPr>
              <a:spLocks noChangeArrowheads="1"/>
            </p:cNvSpPr>
            <p:nvPr/>
          </p:nvSpPr>
          <p:spPr bwMode="auto">
            <a:xfrm>
              <a:off x="3668742" y="3679814"/>
              <a:ext cx="212725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100" i="0">
                  <a:solidFill>
                    <a:srgbClr val="000000"/>
                  </a:solidFill>
                  <a:latin typeface="Helvetica"/>
                </a:rPr>
                <a:t>20</a:t>
              </a:r>
              <a:endParaRPr lang="zh-TW" altLang="zh-TW"/>
            </a:p>
          </p:txBody>
        </p:sp>
        <p:sp>
          <p:nvSpPr>
            <p:cNvPr id="29848" name="Line 676"/>
            <p:cNvSpPr>
              <a:spLocks noChangeShapeType="1"/>
            </p:cNvSpPr>
            <p:nvPr/>
          </p:nvSpPr>
          <p:spPr bwMode="auto">
            <a:xfrm flipV="1">
              <a:off x="4540279" y="3616314"/>
              <a:ext cx="1588" cy="317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49" name="Line 677"/>
            <p:cNvSpPr>
              <a:spLocks noChangeShapeType="1"/>
            </p:cNvSpPr>
            <p:nvPr/>
          </p:nvSpPr>
          <p:spPr bwMode="auto">
            <a:xfrm>
              <a:off x="4540279" y="2901939"/>
              <a:ext cx="1588" cy="222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50" name="Rectangle 678"/>
            <p:cNvSpPr>
              <a:spLocks noChangeArrowheads="1"/>
            </p:cNvSpPr>
            <p:nvPr/>
          </p:nvSpPr>
          <p:spPr bwMode="auto">
            <a:xfrm>
              <a:off x="4465667" y="3679814"/>
              <a:ext cx="212725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100" i="0">
                  <a:solidFill>
                    <a:srgbClr val="000000"/>
                  </a:solidFill>
                  <a:latin typeface="Helvetica"/>
                </a:rPr>
                <a:t>40</a:t>
              </a:r>
              <a:endParaRPr lang="zh-TW" altLang="zh-TW"/>
            </a:p>
          </p:txBody>
        </p:sp>
        <p:sp>
          <p:nvSpPr>
            <p:cNvPr id="29851" name="Line 679"/>
            <p:cNvSpPr>
              <a:spLocks noChangeShapeType="1"/>
            </p:cNvSpPr>
            <p:nvPr/>
          </p:nvSpPr>
          <p:spPr bwMode="auto">
            <a:xfrm flipV="1">
              <a:off x="5338792" y="3616314"/>
              <a:ext cx="1588" cy="317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52" name="Line 680"/>
            <p:cNvSpPr>
              <a:spLocks noChangeShapeType="1"/>
            </p:cNvSpPr>
            <p:nvPr/>
          </p:nvSpPr>
          <p:spPr bwMode="auto">
            <a:xfrm>
              <a:off x="5338792" y="2901939"/>
              <a:ext cx="1588" cy="222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53" name="Rectangle 681"/>
            <p:cNvSpPr>
              <a:spLocks noChangeArrowheads="1"/>
            </p:cNvSpPr>
            <p:nvPr/>
          </p:nvSpPr>
          <p:spPr bwMode="auto">
            <a:xfrm>
              <a:off x="5264179" y="3679814"/>
              <a:ext cx="212725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100" i="0">
                  <a:solidFill>
                    <a:srgbClr val="000000"/>
                  </a:solidFill>
                  <a:latin typeface="Helvetica"/>
                </a:rPr>
                <a:t>60</a:t>
              </a:r>
              <a:endParaRPr lang="zh-TW" altLang="zh-TW"/>
            </a:p>
          </p:txBody>
        </p:sp>
        <p:sp>
          <p:nvSpPr>
            <p:cNvPr id="29854" name="Line 682"/>
            <p:cNvSpPr>
              <a:spLocks noChangeShapeType="1"/>
            </p:cNvSpPr>
            <p:nvPr/>
          </p:nvSpPr>
          <p:spPr bwMode="auto">
            <a:xfrm>
              <a:off x="2955954" y="2901939"/>
              <a:ext cx="250983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55" name="Line 683"/>
            <p:cNvSpPr>
              <a:spLocks noChangeShapeType="1"/>
            </p:cNvSpPr>
            <p:nvPr/>
          </p:nvSpPr>
          <p:spPr bwMode="auto">
            <a:xfrm>
              <a:off x="2955954" y="3648064"/>
              <a:ext cx="250983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56" name="Line 684"/>
            <p:cNvSpPr>
              <a:spLocks noChangeShapeType="1"/>
            </p:cNvSpPr>
            <p:nvPr/>
          </p:nvSpPr>
          <p:spPr bwMode="auto">
            <a:xfrm flipV="1">
              <a:off x="5465792" y="2901939"/>
              <a:ext cx="1588" cy="7461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57" name="Line 685"/>
            <p:cNvSpPr>
              <a:spLocks noChangeShapeType="1"/>
            </p:cNvSpPr>
            <p:nvPr/>
          </p:nvSpPr>
          <p:spPr bwMode="auto">
            <a:xfrm flipV="1">
              <a:off x="2955954" y="2901939"/>
              <a:ext cx="1588" cy="7461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58" name="Oval 686"/>
            <p:cNvSpPr>
              <a:spLocks noChangeArrowheads="1"/>
            </p:cNvSpPr>
            <p:nvPr/>
          </p:nvSpPr>
          <p:spPr bwMode="auto">
            <a:xfrm>
              <a:off x="2933729" y="3254364"/>
              <a:ext cx="42863" cy="41275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59" name="Oval 687"/>
            <p:cNvSpPr>
              <a:spLocks noChangeArrowheads="1"/>
            </p:cNvSpPr>
            <p:nvPr/>
          </p:nvSpPr>
          <p:spPr bwMode="auto">
            <a:xfrm>
              <a:off x="2965479" y="3625839"/>
              <a:ext cx="42863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60" name="Oval 689"/>
            <p:cNvSpPr>
              <a:spLocks noChangeArrowheads="1"/>
            </p:cNvSpPr>
            <p:nvPr/>
          </p:nvSpPr>
          <p:spPr bwMode="auto">
            <a:xfrm>
              <a:off x="3008342" y="3625839"/>
              <a:ext cx="42863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61" name="Oval 690"/>
            <p:cNvSpPr>
              <a:spLocks noChangeArrowheads="1"/>
            </p:cNvSpPr>
            <p:nvPr/>
          </p:nvSpPr>
          <p:spPr bwMode="auto">
            <a:xfrm>
              <a:off x="3051204" y="3625839"/>
              <a:ext cx="42863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62" name="Oval 691"/>
            <p:cNvSpPr>
              <a:spLocks noChangeArrowheads="1"/>
            </p:cNvSpPr>
            <p:nvPr/>
          </p:nvSpPr>
          <p:spPr bwMode="auto">
            <a:xfrm>
              <a:off x="3082954" y="3625839"/>
              <a:ext cx="42863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63" name="Oval 692"/>
            <p:cNvSpPr>
              <a:spLocks noChangeArrowheads="1"/>
            </p:cNvSpPr>
            <p:nvPr/>
          </p:nvSpPr>
          <p:spPr bwMode="auto">
            <a:xfrm>
              <a:off x="3125817" y="3625839"/>
              <a:ext cx="42863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64" name="Oval 693"/>
            <p:cNvSpPr>
              <a:spLocks noChangeArrowheads="1"/>
            </p:cNvSpPr>
            <p:nvPr/>
          </p:nvSpPr>
          <p:spPr bwMode="auto">
            <a:xfrm>
              <a:off x="3168679" y="3254364"/>
              <a:ext cx="41275" cy="41275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65" name="Oval 694"/>
            <p:cNvSpPr>
              <a:spLocks noChangeArrowheads="1"/>
            </p:cNvSpPr>
            <p:nvPr/>
          </p:nvSpPr>
          <p:spPr bwMode="auto">
            <a:xfrm>
              <a:off x="3209954" y="3625839"/>
              <a:ext cx="42863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66" name="Oval 695"/>
            <p:cNvSpPr>
              <a:spLocks noChangeArrowheads="1"/>
            </p:cNvSpPr>
            <p:nvPr/>
          </p:nvSpPr>
          <p:spPr bwMode="auto">
            <a:xfrm>
              <a:off x="3243292" y="3625839"/>
              <a:ext cx="41275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67" name="Oval 696"/>
            <p:cNvSpPr>
              <a:spLocks noChangeArrowheads="1"/>
            </p:cNvSpPr>
            <p:nvPr/>
          </p:nvSpPr>
          <p:spPr bwMode="auto">
            <a:xfrm>
              <a:off x="3284567" y="3625839"/>
              <a:ext cx="42863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68" name="Oval 697"/>
            <p:cNvSpPr>
              <a:spLocks noChangeArrowheads="1"/>
            </p:cNvSpPr>
            <p:nvPr/>
          </p:nvSpPr>
          <p:spPr bwMode="auto">
            <a:xfrm>
              <a:off x="3327429" y="3625839"/>
              <a:ext cx="42863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69" name="Oval 698"/>
            <p:cNvSpPr>
              <a:spLocks noChangeArrowheads="1"/>
            </p:cNvSpPr>
            <p:nvPr/>
          </p:nvSpPr>
          <p:spPr bwMode="auto">
            <a:xfrm>
              <a:off x="3370292" y="3625839"/>
              <a:ext cx="42863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70" name="Oval 699"/>
            <p:cNvSpPr>
              <a:spLocks noChangeArrowheads="1"/>
            </p:cNvSpPr>
            <p:nvPr/>
          </p:nvSpPr>
          <p:spPr bwMode="auto">
            <a:xfrm>
              <a:off x="3402042" y="3625839"/>
              <a:ext cx="42863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71" name="Oval 700"/>
            <p:cNvSpPr>
              <a:spLocks noChangeArrowheads="1"/>
            </p:cNvSpPr>
            <p:nvPr/>
          </p:nvSpPr>
          <p:spPr bwMode="auto">
            <a:xfrm>
              <a:off x="3444904" y="3254364"/>
              <a:ext cx="42863" cy="41275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72" name="Oval 701"/>
            <p:cNvSpPr>
              <a:spLocks noChangeArrowheads="1"/>
            </p:cNvSpPr>
            <p:nvPr/>
          </p:nvSpPr>
          <p:spPr bwMode="auto">
            <a:xfrm>
              <a:off x="3487767" y="3625839"/>
              <a:ext cx="42863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73" name="Oval 702"/>
            <p:cNvSpPr>
              <a:spLocks noChangeArrowheads="1"/>
            </p:cNvSpPr>
            <p:nvPr/>
          </p:nvSpPr>
          <p:spPr bwMode="auto">
            <a:xfrm>
              <a:off x="3530629" y="3625839"/>
              <a:ext cx="41275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74" name="Oval 703"/>
            <p:cNvSpPr>
              <a:spLocks noChangeArrowheads="1"/>
            </p:cNvSpPr>
            <p:nvPr/>
          </p:nvSpPr>
          <p:spPr bwMode="auto">
            <a:xfrm>
              <a:off x="3562379" y="3625839"/>
              <a:ext cx="41275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75" name="Oval 704"/>
            <p:cNvSpPr>
              <a:spLocks noChangeArrowheads="1"/>
            </p:cNvSpPr>
            <p:nvPr/>
          </p:nvSpPr>
          <p:spPr bwMode="auto">
            <a:xfrm>
              <a:off x="3603654" y="3625839"/>
              <a:ext cx="42863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76" name="Oval 705"/>
            <p:cNvSpPr>
              <a:spLocks noChangeArrowheads="1"/>
            </p:cNvSpPr>
            <p:nvPr/>
          </p:nvSpPr>
          <p:spPr bwMode="auto">
            <a:xfrm>
              <a:off x="3646517" y="3625839"/>
              <a:ext cx="42863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77" name="Oval 706"/>
            <p:cNvSpPr>
              <a:spLocks noChangeArrowheads="1"/>
            </p:cNvSpPr>
            <p:nvPr/>
          </p:nvSpPr>
          <p:spPr bwMode="auto">
            <a:xfrm>
              <a:off x="3689379" y="3625839"/>
              <a:ext cx="42863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78" name="Oval 707"/>
            <p:cNvSpPr>
              <a:spLocks noChangeArrowheads="1"/>
            </p:cNvSpPr>
            <p:nvPr/>
          </p:nvSpPr>
          <p:spPr bwMode="auto">
            <a:xfrm>
              <a:off x="3721129" y="3625839"/>
              <a:ext cx="42863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79" name="Oval 708"/>
            <p:cNvSpPr>
              <a:spLocks noChangeArrowheads="1"/>
            </p:cNvSpPr>
            <p:nvPr/>
          </p:nvSpPr>
          <p:spPr bwMode="auto">
            <a:xfrm>
              <a:off x="3763992" y="3625839"/>
              <a:ext cx="42863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80" name="Oval 709"/>
            <p:cNvSpPr>
              <a:spLocks noChangeArrowheads="1"/>
            </p:cNvSpPr>
            <p:nvPr/>
          </p:nvSpPr>
          <p:spPr bwMode="auto">
            <a:xfrm>
              <a:off x="3806854" y="3625839"/>
              <a:ext cx="42863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81" name="Oval 710"/>
            <p:cNvSpPr>
              <a:spLocks noChangeArrowheads="1"/>
            </p:cNvSpPr>
            <p:nvPr/>
          </p:nvSpPr>
          <p:spPr bwMode="auto">
            <a:xfrm>
              <a:off x="3849717" y="3625839"/>
              <a:ext cx="41275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82" name="Oval 711"/>
            <p:cNvSpPr>
              <a:spLocks noChangeArrowheads="1"/>
            </p:cNvSpPr>
            <p:nvPr/>
          </p:nvSpPr>
          <p:spPr bwMode="auto">
            <a:xfrm>
              <a:off x="3881467" y="3625839"/>
              <a:ext cx="42863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83" name="Oval 712"/>
            <p:cNvSpPr>
              <a:spLocks noChangeArrowheads="1"/>
            </p:cNvSpPr>
            <p:nvPr/>
          </p:nvSpPr>
          <p:spPr bwMode="auto">
            <a:xfrm>
              <a:off x="3924329" y="3625839"/>
              <a:ext cx="41275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84" name="Oval 713"/>
            <p:cNvSpPr>
              <a:spLocks noChangeArrowheads="1"/>
            </p:cNvSpPr>
            <p:nvPr/>
          </p:nvSpPr>
          <p:spPr bwMode="auto">
            <a:xfrm>
              <a:off x="3965604" y="3625839"/>
              <a:ext cx="42863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85" name="Oval 714"/>
            <p:cNvSpPr>
              <a:spLocks noChangeArrowheads="1"/>
            </p:cNvSpPr>
            <p:nvPr/>
          </p:nvSpPr>
          <p:spPr bwMode="auto">
            <a:xfrm>
              <a:off x="4008467" y="3625839"/>
              <a:ext cx="42863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86" name="Oval 715"/>
            <p:cNvSpPr>
              <a:spLocks noChangeArrowheads="1"/>
            </p:cNvSpPr>
            <p:nvPr/>
          </p:nvSpPr>
          <p:spPr bwMode="auto">
            <a:xfrm>
              <a:off x="4040217" y="3625839"/>
              <a:ext cx="42863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87" name="Oval 716"/>
            <p:cNvSpPr>
              <a:spLocks noChangeArrowheads="1"/>
            </p:cNvSpPr>
            <p:nvPr/>
          </p:nvSpPr>
          <p:spPr bwMode="auto">
            <a:xfrm>
              <a:off x="4083079" y="3625839"/>
              <a:ext cx="42863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88" name="Oval 717"/>
            <p:cNvSpPr>
              <a:spLocks noChangeArrowheads="1"/>
            </p:cNvSpPr>
            <p:nvPr/>
          </p:nvSpPr>
          <p:spPr bwMode="auto">
            <a:xfrm>
              <a:off x="4125942" y="3625839"/>
              <a:ext cx="42863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89" name="Oval 718"/>
            <p:cNvSpPr>
              <a:spLocks noChangeArrowheads="1"/>
            </p:cNvSpPr>
            <p:nvPr/>
          </p:nvSpPr>
          <p:spPr bwMode="auto">
            <a:xfrm>
              <a:off x="4168804" y="3625839"/>
              <a:ext cx="42863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90" name="Oval 719"/>
            <p:cNvSpPr>
              <a:spLocks noChangeArrowheads="1"/>
            </p:cNvSpPr>
            <p:nvPr/>
          </p:nvSpPr>
          <p:spPr bwMode="auto">
            <a:xfrm>
              <a:off x="4200554" y="3625839"/>
              <a:ext cx="42863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91" name="Oval 720"/>
            <p:cNvSpPr>
              <a:spLocks noChangeArrowheads="1"/>
            </p:cNvSpPr>
            <p:nvPr/>
          </p:nvSpPr>
          <p:spPr bwMode="auto">
            <a:xfrm>
              <a:off x="4243417" y="3625839"/>
              <a:ext cx="41275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92" name="Oval 721"/>
            <p:cNvSpPr>
              <a:spLocks noChangeArrowheads="1"/>
            </p:cNvSpPr>
            <p:nvPr/>
          </p:nvSpPr>
          <p:spPr bwMode="auto">
            <a:xfrm>
              <a:off x="4284692" y="3625839"/>
              <a:ext cx="42863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93" name="Oval 722"/>
            <p:cNvSpPr>
              <a:spLocks noChangeArrowheads="1"/>
            </p:cNvSpPr>
            <p:nvPr/>
          </p:nvSpPr>
          <p:spPr bwMode="auto">
            <a:xfrm>
              <a:off x="4327554" y="3625839"/>
              <a:ext cx="42863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94" name="Oval 723"/>
            <p:cNvSpPr>
              <a:spLocks noChangeArrowheads="1"/>
            </p:cNvSpPr>
            <p:nvPr/>
          </p:nvSpPr>
          <p:spPr bwMode="auto">
            <a:xfrm>
              <a:off x="4359304" y="3625839"/>
              <a:ext cx="42863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95" name="Oval 724"/>
            <p:cNvSpPr>
              <a:spLocks noChangeArrowheads="1"/>
            </p:cNvSpPr>
            <p:nvPr/>
          </p:nvSpPr>
          <p:spPr bwMode="auto">
            <a:xfrm>
              <a:off x="4402167" y="3625839"/>
              <a:ext cx="42863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96" name="Oval 725"/>
            <p:cNvSpPr>
              <a:spLocks noChangeArrowheads="1"/>
            </p:cNvSpPr>
            <p:nvPr/>
          </p:nvSpPr>
          <p:spPr bwMode="auto">
            <a:xfrm>
              <a:off x="4445029" y="3625839"/>
              <a:ext cx="42863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97" name="Oval 726"/>
            <p:cNvSpPr>
              <a:spLocks noChangeArrowheads="1"/>
            </p:cNvSpPr>
            <p:nvPr/>
          </p:nvSpPr>
          <p:spPr bwMode="auto">
            <a:xfrm>
              <a:off x="4487892" y="3625839"/>
              <a:ext cx="42863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98" name="Oval 727"/>
            <p:cNvSpPr>
              <a:spLocks noChangeArrowheads="1"/>
            </p:cNvSpPr>
            <p:nvPr/>
          </p:nvSpPr>
          <p:spPr bwMode="auto">
            <a:xfrm>
              <a:off x="4519642" y="3254364"/>
              <a:ext cx="42863" cy="41275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99" name="Oval 728"/>
            <p:cNvSpPr>
              <a:spLocks noChangeArrowheads="1"/>
            </p:cNvSpPr>
            <p:nvPr/>
          </p:nvSpPr>
          <p:spPr bwMode="auto">
            <a:xfrm>
              <a:off x="4562504" y="3625839"/>
              <a:ext cx="42863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00" name="Oval 729"/>
            <p:cNvSpPr>
              <a:spLocks noChangeArrowheads="1"/>
            </p:cNvSpPr>
            <p:nvPr/>
          </p:nvSpPr>
          <p:spPr bwMode="auto">
            <a:xfrm>
              <a:off x="4605367" y="3625839"/>
              <a:ext cx="41275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01" name="Oval 730"/>
            <p:cNvSpPr>
              <a:spLocks noChangeArrowheads="1"/>
            </p:cNvSpPr>
            <p:nvPr/>
          </p:nvSpPr>
          <p:spPr bwMode="auto">
            <a:xfrm>
              <a:off x="4646642" y="3625839"/>
              <a:ext cx="42863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02" name="Oval 731"/>
            <p:cNvSpPr>
              <a:spLocks noChangeArrowheads="1"/>
            </p:cNvSpPr>
            <p:nvPr/>
          </p:nvSpPr>
          <p:spPr bwMode="auto">
            <a:xfrm>
              <a:off x="4678392" y="3625839"/>
              <a:ext cx="42863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03" name="Oval 732"/>
            <p:cNvSpPr>
              <a:spLocks noChangeArrowheads="1"/>
            </p:cNvSpPr>
            <p:nvPr/>
          </p:nvSpPr>
          <p:spPr bwMode="auto">
            <a:xfrm>
              <a:off x="4721254" y="3625839"/>
              <a:ext cx="42863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04" name="Oval 733"/>
            <p:cNvSpPr>
              <a:spLocks noChangeArrowheads="1"/>
            </p:cNvSpPr>
            <p:nvPr/>
          </p:nvSpPr>
          <p:spPr bwMode="auto">
            <a:xfrm>
              <a:off x="4764117" y="3625839"/>
              <a:ext cx="42863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05" name="Oval 734"/>
            <p:cNvSpPr>
              <a:spLocks noChangeArrowheads="1"/>
            </p:cNvSpPr>
            <p:nvPr/>
          </p:nvSpPr>
          <p:spPr bwMode="auto">
            <a:xfrm>
              <a:off x="4806979" y="3625839"/>
              <a:ext cx="42863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06" name="Oval 735"/>
            <p:cNvSpPr>
              <a:spLocks noChangeArrowheads="1"/>
            </p:cNvSpPr>
            <p:nvPr/>
          </p:nvSpPr>
          <p:spPr bwMode="auto">
            <a:xfrm>
              <a:off x="4838729" y="3625839"/>
              <a:ext cx="42863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07" name="Oval 736"/>
            <p:cNvSpPr>
              <a:spLocks noChangeArrowheads="1"/>
            </p:cNvSpPr>
            <p:nvPr/>
          </p:nvSpPr>
          <p:spPr bwMode="auto">
            <a:xfrm>
              <a:off x="4881592" y="3625839"/>
              <a:ext cx="42863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08" name="Oval 737"/>
            <p:cNvSpPr>
              <a:spLocks noChangeArrowheads="1"/>
            </p:cNvSpPr>
            <p:nvPr/>
          </p:nvSpPr>
          <p:spPr bwMode="auto">
            <a:xfrm>
              <a:off x="4924454" y="3625839"/>
              <a:ext cx="41275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09" name="Oval 738"/>
            <p:cNvSpPr>
              <a:spLocks noChangeArrowheads="1"/>
            </p:cNvSpPr>
            <p:nvPr/>
          </p:nvSpPr>
          <p:spPr bwMode="auto">
            <a:xfrm>
              <a:off x="4965729" y="3625839"/>
              <a:ext cx="42863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10" name="Oval 739"/>
            <p:cNvSpPr>
              <a:spLocks noChangeArrowheads="1"/>
            </p:cNvSpPr>
            <p:nvPr/>
          </p:nvSpPr>
          <p:spPr bwMode="auto">
            <a:xfrm>
              <a:off x="4999067" y="3625839"/>
              <a:ext cx="41275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11" name="Oval 740"/>
            <p:cNvSpPr>
              <a:spLocks noChangeArrowheads="1"/>
            </p:cNvSpPr>
            <p:nvPr/>
          </p:nvSpPr>
          <p:spPr bwMode="auto">
            <a:xfrm>
              <a:off x="5040342" y="3625839"/>
              <a:ext cx="42863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12" name="Oval 741"/>
            <p:cNvSpPr>
              <a:spLocks noChangeArrowheads="1"/>
            </p:cNvSpPr>
            <p:nvPr/>
          </p:nvSpPr>
          <p:spPr bwMode="auto">
            <a:xfrm>
              <a:off x="5083204" y="3625839"/>
              <a:ext cx="42863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13" name="Oval 742"/>
            <p:cNvSpPr>
              <a:spLocks noChangeArrowheads="1"/>
            </p:cNvSpPr>
            <p:nvPr/>
          </p:nvSpPr>
          <p:spPr bwMode="auto">
            <a:xfrm>
              <a:off x="5126067" y="3625839"/>
              <a:ext cx="42863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14" name="Oval 743"/>
            <p:cNvSpPr>
              <a:spLocks noChangeArrowheads="1"/>
            </p:cNvSpPr>
            <p:nvPr/>
          </p:nvSpPr>
          <p:spPr bwMode="auto">
            <a:xfrm>
              <a:off x="5157817" y="3625839"/>
              <a:ext cx="42863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15" name="Oval 744"/>
            <p:cNvSpPr>
              <a:spLocks noChangeArrowheads="1"/>
            </p:cNvSpPr>
            <p:nvPr/>
          </p:nvSpPr>
          <p:spPr bwMode="auto">
            <a:xfrm>
              <a:off x="5200679" y="3625839"/>
              <a:ext cx="42863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16" name="Oval 745"/>
            <p:cNvSpPr>
              <a:spLocks noChangeArrowheads="1"/>
            </p:cNvSpPr>
            <p:nvPr/>
          </p:nvSpPr>
          <p:spPr bwMode="auto">
            <a:xfrm>
              <a:off x="5243542" y="3625839"/>
              <a:ext cx="41275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17" name="Oval 746"/>
            <p:cNvSpPr>
              <a:spLocks noChangeArrowheads="1"/>
            </p:cNvSpPr>
            <p:nvPr/>
          </p:nvSpPr>
          <p:spPr bwMode="auto">
            <a:xfrm>
              <a:off x="5284817" y="3625839"/>
              <a:ext cx="42863" cy="4286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18" name="Oval 747"/>
            <p:cNvSpPr>
              <a:spLocks noChangeArrowheads="1"/>
            </p:cNvSpPr>
            <p:nvPr/>
          </p:nvSpPr>
          <p:spPr bwMode="auto">
            <a:xfrm>
              <a:off x="5318154" y="3254364"/>
              <a:ext cx="41275" cy="41275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19" name="Line 748"/>
            <p:cNvSpPr>
              <a:spLocks noChangeShapeType="1"/>
            </p:cNvSpPr>
            <p:nvPr/>
          </p:nvSpPr>
          <p:spPr bwMode="auto">
            <a:xfrm flipV="1">
              <a:off x="2955954" y="3275002"/>
              <a:ext cx="1588" cy="37306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20" name="Oval 749"/>
            <p:cNvSpPr>
              <a:spLocks noChangeArrowheads="1"/>
            </p:cNvSpPr>
            <p:nvPr/>
          </p:nvSpPr>
          <p:spPr bwMode="auto">
            <a:xfrm>
              <a:off x="2976592" y="3636952"/>
              <a:ext cx="31750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21" name="Oval 750"/>
            <p:cNvSpPr>
              <a:spLocks noChangeArrowheads="1"/>
            </p:cNvSpPr>
            <p:nvPr/>
          </p:nvSpPr>
          <p:spPr bwMode="auto">
            <a:xfrm>
              <a:off x="3019454" y="3636952"/>
              <a:ext cx="31750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22" name="Oval 751"/>
            <p:cNvSpPr>
              <a:spLocks noChangeArrowheads="1"/>
            </p:cNvSpPr>
            <p:nvPr/>
          </p:nvSpPr>
          <p:spPr bwMode="auto">
            <a:xfrm>
              <a:off x="3062317" y="3636952"/>
              <a:ext cx="31750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23" name="Oval 752"/>
            <p:cNvSpPr>
              <a:spLocks noChangeArrowheads="1"/>
            </p:cNvSpPr>
            <p:nvPr/>
          </p:nvSpPr>
          <p:spPr bwMode="auto">
            <a:xfrm>
              <a:off x="3094067" y="3636952"/>
              <a:ext cx="31750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24" name="Oval 753"/>
            <p:cNvSpPr>
              <a:spLocks noChangeArrowheads="1"/>
            </p:cNvSpPr>
            <p:nvPr/>
          </p:nvSpPr>
          <p:spPr bwMode="auto">
            <a:xfrm>
              <a:off x="3136929" y="3636952"/>
              <a:ext cx="31750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25" name="Line 754"/>
            <p:cNvSpPr>
              <a:spLocks noChangeShapeType="1"/>
            </p:cNvSpPr>
            <p:nvPr/>
          </p:nvSpPr>
          <p:spPr bwMode="auto">
            <a:xfrm flipV="1">
              <a:off x="3189317" y="3275002"/>
              <a:ext cx="1588" cy="37306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26" name="Oval 755"/>
            <p:cNvSpPr>
              <a:spLocks noChangeArrowheads="1"/>
            </p:cNvSpPr>
            <p:nvPr/>
          </p:nvSpPr>
          <p:spPr bwMode="auto">
            <a:xfrm>
              <a:off x="3221067" y="3636952"/>
              <a:ext cx="31750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27" name="Oval 756"/>
            <p:cNvSpPr>
              <a:spLocks noChangeArrowheads="1"/>
            </p:cNvSpPr>
            <p:nvPr/>
          </p:nvSpPr>
          <p:spPr bwMode="auto">
            <a:xfrm>
              <a:off x="3252817" y="3636952"/>
              <a:ext cx="31750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28" name="Oval 757"/>
            <p:cNvSpPr>
              <a:spLocks noChangeArrowheads="1"/>
            </p:cNvSpPr>
            <p:nvPr/>
          </p:nvSpPr>
          <p:spPr bwMode="auto">
            <a:xfrm>
              <a:off x="3295679" y="3636952"/>
              <a:ext cx="31750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29" name="Oval 758"/>
            <p:cNvSpPr>
              <a:spLocks noChangeArrowheads="1"/>
            </p:cNvSpPr>
            <p:nvPr/>
          </p:nvSpPr>
          <p:spPr bwMode="auto">
            <a:xfrm>
              <a:off x="3338542" y="3636952"/>
              <a:ext cx="31750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30" name="Oval 759"/>
            <p:cNvSpPr>
              <a:spLocks noChangeArrowheads="1"/>
            </p:cNvSpPr>
            <p:nvPr/>
          </p:nvSpPr>
          <p:spPr bwMode="auto">
            <a:xfrm>
              <a:off x="3381404" y="3636952"/>
              <a:ext cx="31750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31" name="Oval 760"/>
            <p:cNvSpPr>
              <a:spLocks noChangeArrowheads="1"/>
            </p:cNvSpPr>
            <p:nvPr/>
          </p:nvSpPr>
          <p:spPr bwMode="auto">
            <a:xfrm>
              <a:off x="3413154" y="3636952"/>
              <a:ext cx="31750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32" name="Line 761"/>
            <p:cNvSpPr>
              <a:spLocks noChangeShapeType="1"/>
            </p:cNvSpPr>
            <p:nvPr/>
          </p:nvSpPr>
          <p:spPr bwMode="auto">
            <a:xfrm flipV="1">
              <a:off x="3465542" y="3275002"/>
              <a:ext cx="1588" cy="37306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33" name="Oval 762"/>
            <p:cNvSpPr>
              <a:spLocks noChangeArrowheads="1"/>
            </p:cNvSpPr>
            <p:nvPr/>
          </p:nvSpPr>
          <p:spPr bwMode="auto">
            <a:xfrm>
              <a:off x="3497292" y="3636952"/>
              <a:ext cx="33338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34" name="Oval 763"/>
            <p:cNvSpPr>
              <a:spLocks noChangeArrowheads="1"/>
            </p:cNvSpPr>
            <p:nvPr/>
          </p:nvSpPr>
          <p:spPr bwMode="auto">
            <a:xfrm>
              <a:off x="3540154" y="3636952"/>
              <a:ext cx="31750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35" name="Oval 764"/>
            <p:cNvSpPr>
              <a:spLocks noChangeArrowheads="1"/>
            </p:cNvSpPr>
            <p:nvPr/>
          </p:nvSpPr>
          <p:spPr bwMode="auto">
            <a:xfrm>
              <a:off x="3571904" y="3636952"/>
              <a:ext cx="31750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36" name="Oval 765"/>
            <p:cNvSpPr>
              <a:spLocks noChangeArrowheads="1"/>
            </p:cNvSpPr>
            <p:nvPr/>
          </p:nvSpPr>
          <p:spPr bwMode="auto">
            <a:xfrm>
              <a:off x="3614767" y="3636952"/>
              <a:ext cx="31750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37" name="Oval 766"/>
            <p:cNvSpPr>
              <a:spLocks noChangeArrowheads="1"/>
            </p:cNvSpPr>
            <p:nvPr/>
          </p:nvSpPr>
          <p:spPr bwMode="auto">
            <a:xfrm>
              <a:off x="3657629" y="3636952"/>
              <a:ext cx="31750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38" name="Oval 767"/>
            <p:cNvSpPr>
              <a:spLocks noChangeArrowheads="1"/>
            </p:cNvSpPr>
            <p:nvPr/>
          </p:nvSpPr>
          <p:spPr bwMode="auto">
            <a:xfrm>
              <a:off x="3700492" y="3636952"/>
              <a:ext cx="31750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39" name="Oval 768"/>
            <p:cNvSpPr>
              <a:spLocks noChangeArrowheads="1"/>
            </p:cNvSpPr>
            <p:nvPr/>
          </p:nvSpPr>
          <p:spPr bwMode="auto">
            <a:xfrm>
              <a:off x="3732242" y="3636952"/>
              <a:ext cx="31750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40" name="Oval 769"/>
            <p:cNvSpPr>
              <a:spLocks noChangeArrowheads="1"/>
            </p:cNvSpPr>
            <p:nvPr/>
          </p:nvSpPr>
          <p:spPr bwMode="auto">
            <a:xfrm>
              <a:off x="3775104" y="3636952"/>
              <a:ext cx="31750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41" name="Oval 770"/>
            <p:cNvSpPr>
              <a:spLocks noChangeArrowheads="1"/>
            </p:cNvSpPr>
            <p:nvPr/>
          </p:nvSpPr>
          <p:spPr bwMode="auto">
            <a:xfrm>
              <a:off x="3817967" y="3636952"/>
              <a:ext cx="31750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42" name="Oval 771"/>
            <p:cNvSpPr>
              <a:spLocks noChangeArrowheads="1"/>
            </p:cNvSpPr>
            <p:nvPr/>
          </p:nvSpPr>
          <p:spPr bwMode="auto">
            <a:xfrm>
              <a:off x="3859242" y="3636952"/>
              <a:ext cx="31750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43" name="Oval 772"/>
            <p:cNvSpPr>
              <a:spLocks noChangeArrowheads="1"/>
            </p:cNvSpPr>
            <p:nvPr/>
          </p:nvSpPr>
          <p:spPr bwMode="auto">
            <a:xfrm>
              <a:off x="3890992" y="3636952"/>
              <a:ext cx="33338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44" name="Oval 773"/>
            <p:cNvSpPr>
              <a:spLocks noChangeArrowheads="1"/>
            </p:cNvSpPr>
            <p:nvPr/>
          </p:nvSpPr>
          <p:spPr bwMode="auto">
            <a:xfrm>
              <a:off x="3933854" y="3636952"/>
              <a:ext cx="31750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45" name="Oval 774"/>
            <p:cNvSpPr>
              <a:spLocks noChangeArrowheads="1"/>
            </p:cNvSpPr>
            <p:nvPr/>
          </p:nvSpPr>
          <p:spPr bwMode="auto">
            <a:xfrm>
              <a:off x="3976717" y="3636952"/>
              <a:ext cx="31750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46" name="Oval 775"/>
            <p:cNvSpPr>
              <a:spLocks noChangeArrowheads="1"/>
            </p:cNvSpPr>
            <p:nvPr/>
          </p:nvSpPr>
          <p:spPr bwMode="auto">
            <a:xfrm>
              <a:off x="4019579" y="3636952"/>
              <a:ext cx="31750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47" name="Oval 776"/>
            <p:cNvSpPr>
              <a:spLocks noChangeArrowheads="1"/>
            </p:cNvSpPr>
            <p:nvPr/>
          </p:nvSpPr>
          <p:spPr bwMode="auto">
            <a:xfrm>
              <a:off x="4051329" y="3636952"/>
              <a:ext cx="31750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48" name="Oval 777"/>
            <p:cNvSpPr>
              <a:spLocks noChangeArrowheads="1"/>
            </p:cNvSpPr>
            <p:nvPr/>
          </p:nvSpPr>
          <p:spPr bwMode="auto">
            <a:xfrm>
              <a:off x="4094192" y="3636952"/>
              <a:ext cx="31750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49" name="Oval 778"/>
            <p:cNvSpPr>
              <a:spLocks noChangeArrowheads="1"/>
            </p:cNvSpPr>
            <p:nvPr/>
          </p:nvSpPr>
          <p:spPr bwMode="auto">
            <a:xfrm>
              <a:off x="4137054" y="3636952"/>
              <a:ext cx="31750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50" name="Oval 779"/>
            <p:cNvSpPr>
              <a:spLocks noChangeArrowheads="1"/>
            </p:cNvSpPr>
            <p:nvPr/>
          </p:nvSpPr>
          <p:spPr bwMode="auto">
            <a:xfrm>
              <a:off x="4178329" y="3636952"/>
              <a:ext cx="33338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51" name="Oval 780"/>
            <p:cNvSpPr>
              <a:spLocks noChangeArrowheads="1"/>
            </p:cNvSpPr>
            <p:nvPr/>
          </p:nvSpPr>
          <p:spPr bwMode="auto">
            <a:xfrm>
              <a:off x="4211667" y="3636952"/>
              <a:ext cx="31750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52" name="Oval 781"/>
            <p:cNvSpPr>
              <a:spLocks noChangeArrowheads="1"/>
            </p:cNvSpPr>
            <p:nvPr/>
          </p:nvSpPr>
          <p:spPr bwMode="auto">
            <a:xfrm>
              <a:off x="4252942" y="3636952"/>
              <a:ext cx="31750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53" name="Oval 782"/>
            <p:cNvSpPr>
              <a:spLocks noChangeArrowheads="1"/>
            </p:cNvSpPr>
            <p:nvPr/>
          </p:nvSpPr>
          <p:spPr bwMode="auto">
            <a:xfrm>
              <a:off x="4295804" y="3636952"/>
              <a:ext cx="31750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54" name="Oval 783"/>
            <p:cNvSpPr>
              <a:spLocks noChangeArrowheads="1"/>
            </p:cNvSpPr>
            <p:nvPr/>
          </p:nvSpPr>
          <p:spPr bwMode="auto">
            <a:xfrm>
              <a:off x="4338667" y="3636952"/>
              <a:ext cx="31750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55" name="Oval 784"/>
            <p:cNvSpPr>
              <a:spLocks noChangeArrowheads="1"/>
            </p:cNvSpPr>
            <p:nvPr/>
          </p:nvSpPr>
          <p:spPr bwMode="auto">
            <a:xfrm>
              <a:off x="4370417" y="3636952"/>
              <a:ext cx="31750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56" name="Oval 785"/>
            <p:cNvSpPr>
              <a:spLocks noChangeArrowheads="1"/>
            </p:cNvSpPr>
            <p:nvPr/>
          </p:nvSpPr>
          <p:spPr bwMode="auto">
            <a:xfrm>
              <a:off x="4413279" y="3636952"/>
              <a:ext cx="31750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57" name="Oval 786"/>
            <p:cNvSpPr>
              <a:spLocks noChangeArrowheads="1"/>
            </p:cNvSpPr>
            <p:nvPr/>
          </p:nvSpPr>
          <p:spPr bwMode="auto">
            <a:xfrm>
              <a:off x="4456142" y="3636952"/>
              <a:ext cx="31750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58" name="Oval 787"/>
            <p:cNvSpPr>
              <a:spLocks noChangeArrowheads="1"/>
            </p:cNvSpPr>
            <p:nvPr/>
          </p:nvSpPr>
          <p:spPr bwMode="auto">
            <a:xfrm>
              <a:off x="4499004" y="3636952"/>
              <a:ext cx="31750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59" name="Line 788"/>
            <p:cNvSpPr>
              <a:spLocks noChangeShapeType="1"/>
            </p:cNvSpPr>
            <p:nvPr/>
          </p:nvSpPr>
          <p:spPr bwMode="auto">
            <a:xfrm flipV="1">
              <a:off x="4540279" y="3275002"/>
              <a:ext cx="1588" cy="37306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60" name="Oval 789"/>
            <p:cNvSpPr>
              <a:spLocks noChangeArrowheads="1"/>
            </p:cNvSpPr>
            <p:nvPr/>
          </p:nvSpPr>
          <p:spPr bwMode="auto">
            <a:xfrm>
              <a:off x="4572029" y="3636952"/>
              <a:ext cx="33338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61" name="Oval 790"/>
            <p:cNvSpPr>
              <a:spLocks noChangeArrowheads="1"/>
            </p:cNvSpPr>
            <p:nvPr/>
          </p:nvSpPr>
          <p:spPr bwMode="auto">
            <a:xfrm>
              <a:off x="4614892" y="3636952"/>
              <a:ext cx="31750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62" name="Oval 791"/>
            <p:cNvSpPr>
              <a:spLocks noChangeArrowheads="1"/>
            </p:cNvSpPr>
            <p:nvPr/>
          </p:nvSpPr>
          <p:spPr bwMode="auto">
            <a:xfrm>
              <a:off x="4657754" y="3636952"/>
              <a:ext cx="31750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63" name="Oval 792"/>
            <p:cNvSpPr>
              <a:spLocks noChangeArrowheads="1"/>
            </p:cNvSpPr>
            <p:nvPr/>
          </p:nvSpPr>
          <p:spPr bwMode="auto">
            <a:xfrm>
              <a:off x="4689504" y="3636952"/>
              <a:ext cx="31750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64" name="Oval 793"/>
            <p:cNvSpPr>
              <a:spLocks noChangeArrowheads="1"/>
            </p:cNvSpPr>
            <p:nvPr/>
          </p:nvSpPr>
          <p:spPr bwMode="auto">
            <a:xfrm>
              <a:off x="4732367" y="3636952"/>
              <a:ext cx="31750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65" name="Oval 794"/>
            <p:cNvSpPr>
              <a:spLocks noChangeArrowheads="1"/>
            </p:cNvSpPr>
            <p:nvPr/>
          </p:nvSpPr>
          <p:spPr bwMode="auto">
            <a:xfrm>
              <a:off x="4775229" y="3636952"/>
              <a:ext cx="31750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66" name="Oval 795"/>
            <p:cNvSpPr>
              <a:spLocks noChangeArrowheads="1"/>
            </p:cNvSpPr>
            <p:nvPr/>
          </p:nvSpPr>
          <p:spPr bwMode="auto">
            <a:xfrm>
              <a:off x="4818092" y="3636952"/>
              <a:ext cx="31750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67" name="Oval 796"/>
            <p:cNvSpPr>
              <a:spLocks noChangeArrowheads="1"/>
            </p:cNvSpPr>
            <p:nvPr/>
          </p:nvSpPr>
          <p:spPr bwMode="auto">
            <a:xfrm>
              <a:off x="4849842" y="3636952"/>
              <a:ext cx="31750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68" name="Oval 797"/>
            <p:cNvSpPr>
              <a:spLocks noChangeArrowheads="1"/>
            </p:cNvSpPr>
            <p:nvPr/>
          </p:nvSpPr>
          <p:spPr bwMode="auto">
            <a:xfrm>
              <a:off x="4891117" y="3636952"/>
              <a:ext cx="33338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69" name="Oval 798"/>
            <p:cNvSpPr>
              <a:spLocks noChangeArrowheads="1"/>
            </p:cNvSpPr>
            <p:nvPr/>
          </p:nvSpPr>
          <p:spPr bwMode="auto">
            <a:xfrm>
              <a:off x="4933979" y="3636952"/>
              <a:ext cx="31750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70" name="Oval 799"/>
            <p:cNvSpPr>
              <a:spLocks noChangeArrowheads="1"/>
            </p:cNvSpPr>
            <p:nvPr/>
          </p:nvSpPr>
          <p:spPr bwMode="auto">
            <a:xfrm>
              <a:off x="4976842" y="3636952"/>
              <a:ext cx="31750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71" name="Oval 800"/>
            <p:cNvSpPr>
              <a:spLocks noChangeArrowheads="1"/>
            </p:cNvSpPr>
            <p:nvPr/>
          </p:nvSpPr>
          <p:spPr bwMode="auto">
            <a:xfrm>
              <a:off x="5008592" y="3636952"/>
              <a:ext cx="31750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72" name="Oval 801"/>
            <p:cNvSpPr>
              <a:spLocks noChangeArrowheads="1"/>
            </p:cNvSpPr>
            <p:nvPr/>
          </p:nvSpPr>
          <p:spPr bwMode="auto">
            <a:xfrm>
              <a:off x="5051454" y="3636952"/>
              <a:ext cx="31750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73" name="Oval 802"/>
            <p:cNvSpPr>
              <a:spLocks noChangeArrowheads="1"/>
            </p:cNvSpPr>
            <p:nvPr/>
          </p:nvSpPr>
          <p:spPr bwMode="auto">
            <a:xfrm>
              <a:off x="5094317" y="3636952"/>
              <a:ext cx="31750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74" name="Oval 803"/>
            <p:cNvSpPr>
              <a:spLocks noChangeArrowheads="1"/>
            </p:cNvSpPr>
            <p:nvPr/>
          </p:nvSpPr>
          <p:spPr bwMode="auto">
            <a:xfrm>
              <a:off x="5137179" y="3636952"/>
              <a:ext cx="31750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75" name="Oval 804"/>
            <p:cNvSpPr>
              <a:spLocks noChangeArrowheads="1"/>
            </p:cNvSpPr>
            <p:nvPr/>
          </p:nvSpPr>
          <p:spPr bwMode="auto">
            <a:xfrm>
              <a:off x="5168929" y="3636952"/>
              <a:ext cx="31750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76" name="Oval 805"/>
            <p:cNvSpPr>
              <a:spLocks noChangeArrowheads="1"/>
            </p:cNvSpPr>
            <p:nvPr/>
          </p:nvSpPr>
          <p:spPr bwMode="auto">
            <a:xfrm>
              <a:off x="5211792" y="3636952"/>
              <a:ext cx="31750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77" name="Oval 806"/>
            <p:cNvSpPr>
              <a:spLocks noChangeArrowheads="1"/>
            </p:cNvSpPr>
            <p:nvPr/>
          </p:nvSpPr>
          <p:spPr bwMode="auto">
            <a:xfrm>
              <a:off x="5253067" y="3636952"/>
              <a:ext cx="31750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78" name="Oval 807"/>
            <p:cNvSpPr>
              <a:spLocks noChangeArrowheads="1"/>
            </p:cNvSpPr>
            <p:nvPr/>
          </p:nvSpPr>
          <p:spPr bwMode="auto">
            <a:xfrm>
              <a:off x="5295929" y="3636952"/>
              <a:ext cx="31750" cy="3175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79" name="Line 808"/>
            <p:cNvSpPr>
              <a:spLocks noChangeShapeType="1"/>
            </p:cNvSpPr>
            <p:nvPr/>
          </p:nvSpPr>
          <p:spPr bwMode="auto">
            <a:xfrm flipV="1">
              <a:off x="5338792" y="3275002"/>
              <a:ext cx="1588" cy="37306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980" name="Line 809"/>
            <p:cNvSpPr>
              <a:spLocks noChangeShapeType="1"/>
            </p:cNvSpPr>
            <p:nvPr/>
          </p:nvSpPr>
          <p:spPr bwMode="auto">
            <a:xfrm>
              <a:off x="2955954" y="3648064"/>
              <a:ext cx="250983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29981" name="群組 974"/>
            <p:cNvGrpSpPr>
              <a:grpSpLocks/>
            </p:cNvGrpSpPr>
            <p:nvPr/>
          </p:nvGrpSpPr>
          <p:grpSpPr bwMode="auto">
            <a:xfrm>
              <a:off x="2924204" y="4008427"/>
              <a:ext cx="2563813" cy="957263"/>
              <a:chOff x="2924204" y="4008427"/>
              <a:chExt cx="2563813" cy="957263"/>
            </a:xfrm>
          </p:grpSpPr>
          <p:sp>
            <p:nvSpPr>
              <p:cNvPr id="29982" name="Rectangle 811"/>
              <p:cNvSpPr>
                <a:spLocks noChangeArrowheads="1"/>
              </p:cNvSpPr>
              <p:nvPr/>
            </p:nvSpPr>
            <p:spPr bwMode="auto">
              <a:xfrm>
                <a:off x="2955954" y="4008427"/>
                <a:ext cx="2509838" cy="75565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983" name="Rectangle 812"/>
              <p:cNvSpPr>
                <a:spLocks noChangeArrowheads="1"/>
              </p:cNvSpPr>
              <p:nvPr/>
            </p:nvSpPr>
            <p:spPr bwMode="auto">
              <a:xfrm>
                <a:off x="2955954" y="4008427"/>
                <a:ext cx="2509838" cy="755650"/>
              </a:xfrm>
              <a:prstGeom prst="rect">
                <a:avLst/>
              </a:prstGeom>
              <a:noFill/>
              <a:ln w="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984" name="Line 813"/>
              <p:cNvSpPr>
                <a:spLocks noChangeShapeType="1"/>
              </p:cNvSpPr>
              <p:nvPr/>
            </p:nvSpPr>
            <p:spPr bwMode="auto">
              <a:xfrm>
                <a:off x="2955954" y="4008427"/>
                <a:ext cx="2509838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985" name="Line 814"/>
              <p:cNvSpPr>
                <a:spLocks noChangeShapeType="1"/>
              </p:cNvSpPr>
              <p:nvPr/>
            </p:nvSpPr>
            <p:spPr bwMode="auto">
              <a:xfrm>
                <a:off x="2955954" y="4764077"/>
                <a:ext cx="2509838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986" name="Line 815"/>
              <p:cNvSpPr>
                <a:spLocks noChangeShapeType="1"/>
              </p:cNvSpPr>
              <p:nvPr/>
            </p:nvSpPr>
            <p:spPr bwMode="auto">
              <a:xfrm flipV="1">
                <a:off x="5465792" y="4008427"/>
                <a:ext cx="1588" cy="75565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987" name="Line 816"/>
              <p:cNvSpPr>
                <a:spLocks noChangeShapeType="1"/>
              </p:cNvSpPr>
              <p:nvPr/>
            </p:nvSpPr>
            <p:spPr bwMode="auto">
              <a:xfrm flipV="1">
                <a:off x="2955954" y="4008427"/>
                <a:ext cx="1588" cy="75565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988" name="Line 817"/>
              <p:cNvSpPr>
                <a:spLocks noChangeShapeType="1"/>
              </p:cNvSpPr>
              <p:nvPr/>
            </p:nvSpPr>
            <p:spPr bwMode="auto">
              <a:xfrm>
                <a:off x="2955954" y="4764077"/>
                <a:ext cx="2509838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989" name="Line 818"/>
              <p:cNvSpPr>
                <a:spLocks noChangeShapeType="1"/>
              </p:cNvSpPr>
              <p:nvPr/>
            </p:nvSpPr>
            <p:spPr bwMode="auto">
              <a:xfrm flipV="1">
                <a:off x="2955954" y="4008427"/>
                <a:ext cx="1588" cy="75565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990" name="Line 819"/>
              <p:cNvSpPr>
                <a:spLocks noChangeShapeType="1"/>
              </p:cNvSpPr>
              <p:nvPr/>
            </p:nvSpPr>
            <p:spPr bwMode="auto">
              <a:xfrm flipV="1">
                <a:off x="2955954" y="4732327"/>
                <a:ext cx="1588" cy="3175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991" name="Line 820"/>
              <p:cNvSpPr>
                <a:spLocks noChangeShapeType="1"/>
              </p:cNvSpPr>
              <p:nvPr/>
            </p:nvSpPr>
            <p:spPr bwMode="auto">
              <a:xfrm>
                <a:off x="2955954" y="4008427"/>
                <a:ext cx="1588" cy="222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992" name="Rectangle 821"/>
              <p:cNvSpPr>
                <a:spLocks noChangeArrowheads="1"/>
              </p:cNvSpPr>
              <p:nvPr/>
            </p:nvSpPr>
            <p:spPr bwMode="auto">
              <a:xfrm>
                <a:off x="2924204" y="4795827"/>
                <a:ext cx="138113" cy="1698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zh-TW" sz="1100" i="0">
                    <a:solidFill>
                      <a:srgbClr val="000000"/>
                    </a:solidFill>
                    <a:latin typeface="Helvetica"/>
                  </a:rPr>
                  <a:t>0</a:t>
                </a:r>
                <a:endParaRPr lang="zh-TW" altLang="zh-TW"/>
              </a:p>
            </p:txBody>
          </p:sp>
          <p:sp>
            <p:nvSpPr>
              <p:cNvPr id="29993" name="Line 822"/>
              <p:cNvSpPr>
                <a:spLocks noChangeShapeType="1"/>
              </p:cNvSpPr>
              <p:nvPr/>
            </p:nvSpPr>
            <p:spPr bwMode="auto">
              <a:xfrm flipV="1">
                <a:off x="3743354" y="4732327"/>
                <a:ext cx="1588" cy="3175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994" name="Line 823"/>
              <p:cNvSpPr>
                <a:spLocks noChangeShapeType="1"/>
              </p:cNvSpPr>
              <p:nvPr/>
            </p:nvSpPr>
            <p:spPr bwMode="auto">
              <a:xfrm>
                <a:off x="3743354" y="4008427"/>
                <a:ext cx="1588" cy="222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995" name="Rectangle 824"/>
              <p:cNvSpPr>
                <a:spLocks noChangeArrowheads="1"/>
              </p:cNvSpPr>
              <p:nvPr/>
            </p:nvSpPr>
            <p:spPr bwMode="auto">
              <a:xfrm>
                <a:off x="3668742" y="4795827"/>
                <a:ext cx="212725" cy="1698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zh-TW" sz="1100" i="0">
                    <a:solidFill>
                      <a:srgbClr val="000000"/>
                    </a:solidFill>
                    <a:latin typeface="Helvetica"/>
                  </a:rPr>
                  <a:t>20</a:t>
                </a:r>
                <a:endParaRPr lang="zh-TW" altLang="zh-TW"/>
              </a:p>
            </p:txBody>
          </p:sp>
          <p:sp>
            <p:nvSpPr>
              <p:cNvPr id="29996" name="Line 825"/>
              <p:cNvSpPr>
                <a:spLocks noChangeShapeType="1"/>
              </p:cNvSpPr>
              <p:nvPr/>
            </p:nvSpPr>
            <p:spPr bwMode="auto">
              <a:xfrm flipV="1">
                <a:off x="4540279" y="4732327"/>
                <a:ext cx="1588" cy="3175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997" name="Line 826"/>
              <p:cNvSpPr>
                <a:spLocks noChangeShapeType="1"/>
              </p:cNvSpPr>
              <p:nvPr/>
            </p:nvSpPr>
            <p:spPr bwMode="auto">
              <a:xfrm>
                <a:off x="4540279" y="4008427"/>
                <a:ext cx="1588" cy="222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998" name="Rectangle 827"/>
              <p:cNvSpPr>
                <a:spLocks noChangeArrowheads="1"/>
              </p:cNvSpPr>
              <p:nvPr/>
            </p:nvSpPr>
            <p:spPr bwMode="auto">
              <a:xfrm>
                <a:off x="4465667" y="4795827"/>
                <a:ext cx="212725" cy="1698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zh-TW" sz="1100" i="0">
                    <a:solidFill>
                      <a:srgbClr val="000000"/>
                    </a:solidFill>
                    <a:latin typeface="Helvetica"/>
                  </a:rPr>
                  <a:t>40</a:t>
                </a:r>
                <a:endParaRPr lang="zh-TW" altLang="zh-TW"/>
              </a:p>
            </p:txBody>
          </p:sp>
          <p:sp>
            <p:nvSpPr>
              <p:cNvPr id="29999" name="Line 828"/>
              <p:cNvSpPr>
                <a:spLocks noChangeShapeType="1"/>
              </p:cNvSpPr>
              <p:nvPr/>
            </p:nvSpPr>
            <p:spPr bwMode="auto">
              <a:xfrm flipV="1">
                <a:off x="5338792" y="4732327"/>
                <a:ext cx="1588" cy="3175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00" name="Line 829"/>
              <p:cNvSpPr>
                <a:spLocks noChangeShapeType="1"/>
              </p:cNvSpPr>
              <p:nvPr/>
            </p:nvSpPr>
            <p:spPr bwMode="auto">
              <a:xfrm>
                <a:off x="5338792" y="4008427"/>
                <a:ext cx="1588" cy="222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01" name="Rectangle 830"/>
              <p:cNvSpPr>
                <a:spLocks noChangeArrowheads="1"/>
              </p:cNvSpPr>
              <p:nvPr/>
            </p:nvSpPr>
            <p:spPr bwMode="auto">
              <a:xfrm>
                <a:off x="5264179" y="4795827"/>
                <a:ext cx="212725" cy="1698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zh-TW" sz="1100" i="0">
                    <a:solidFill>
                      <a:srgbClr val="000000"/>
                    </a:solidFill>
                    <a:latin typeface="Helvetica"/>
                  </a:rPr>
                  <a:t>60</a:t>
                </a:r>
                <a:endParaRPr lang="zh-TW" altLang="zh-TW"/>
              </a:p>
            </p:txBody>
          </p:sp>
          <p:sp>
            <p:nvSpPr>
              <p:cNvPr id="30002" name="Line 831"/>
              <p:cNvSpPr>
                <a:spLocks noChangeShapeType="1"/>
              </p:cNvSpPr>
              <p:nvPr/>
            </p:nvSpPr>
            <p:spPr bwMode="auto">
              <a:xfrm>
                <a:off x="2955954" y="4008427"/>
                <a:ext cx="2509838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03" name="Line 832"/>
              <p:cNvSpPr>
                <a:spLocks noChangeShapeType="1"/>
              </p:cNvSpPr>
              <p:nvPr/>
            </p:nvSpPr>
            <p:spPr bwMode="auto">
              <a:xfrm>
                <a:off x="2955954" y="4764077"/>
                <a:ext cx="2509838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04" name="Line 833"/>
              <p:cNvSpPr>
                <a:spLocks noChangeShapeType="1"/>
              </p:cNvSpPr>
              <p:nvPr/>
            </p:nvSpPr>
            <p:spPr bwMode="auto">
              <a:xfrm flipV="1">
                <a:off x="5465792" y="4008427"/>
                <a:ext cx="1588" cy="75565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05" name="Line 834"/>
              <p:cNvSpPr>
                <a:spLocks noChangeShapeType="1"/>
              </p:cNvSpPr>
              <p:nvPr/>
            </p:nvSpPr>
            <p:spPr bwMode="auto">
              <a:xfrm flipV="1">
                <a:off x="2955954" y="4008427"/>
                <a:ext cx="1588" cy="75565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06" name="Oval 835"/>
              <p:cNvSpPr>
                <a:spLocks noChangeArrowheads="1"/>
              </p:cNvSpPr>
              <p:nvPr/>
            </p:nvSpPr>
            <p:spPr bwMode="auto">
              <a:xfrm>
                <a:off x="2933729" y="4360852"/>
                <a:ext cx="42863" cy="41275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07" name="Oval 836"/>
              <p:cNvSpPr>
                <a:spLocks noChangeArrowheads="1"/>
              </p:cNvSpPr>
              <p:nvPr/>
            </p:nvSpPr>
            <p:spPr bwMode="auto">
              <a:xfrm>
                <a:off x="2965479" y="4360852"/>
                <a:ext cx="42863" cy="41275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08" name="Oval 837"/>
              <p:cNvSpPr>
                <a:spLocks noChangeArrowheads="1"/>
              </p:cNvSpPr>
              <p:nvPr/>
            </p:nvSpPr>
            <p:spPr bwMode="auto">
              <a:xfrm>
                <a:off x="3008342" y="4743439"/>
                <a:ext cx="42863" cy="42863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09" name="Oval 838"/>
              <p:cNvSpPr>
                <a:spLocks noChangeArrowheads="1"/>
              </p:cNvSpPr>
              <p:nvPr/>
            </p:nvSpPr>
            <p:spPr bwMode="auto">
              <a:xfrm>
                <a:off x="3051204" y="4360852"/>
                <a:ext cx="42863" cy="41275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10" name="Oval 839"/>
              <p:cNvSpPr>
                <a:spLocks noChangeArrowheads="1"/>
              </p:cNvSpPr>
              <p:nvPr/>
            </p:nvSpPr>
            <p:spPr bwMode="auto">
              <a:xfrm>
                <a:off x="3082954" y="4743439"/>
                <a:ext cx="42863" cy="42863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11" name="Oval 840"/>
              <p:cNvSpPr>
                <a:spLocks noChangeArrowheads="1"/>
              </p:cNvSpPr>
              <p:nvPr/>
            </p:nvSpPr>
            <p:spPr bwMode="auto">
              <a:xfrm>
                <a:off x="3125817" y="4743439"/>
                <a:ext cx="42863" cy="42863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12" name="Oval 841"/>
              <p:cNvSpPr>
                <a:spLocks noChangeArrowheads="1"/>
              </p:cNvSpPr>
              <p:nvPr/>
            </p:nvSpPr>
            <p:spPr bwMode="auto">
              <a:xfrm>
                <a:off x="3168679" y="4360852"/>
                <a:ext cx="41275" cy="41275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13" name="Oval 842"/>
              <p:cNvSpPr>
                <a:spLocks noChangeArrowheads="1"/>
              </p:cNvSpPr>
              <p:nvPr/>
            </p:nvSpPr>
            <p:spPr bwMode="auto">
              <a:xfrm>
                <a:off x="3209954" y="4360852"/>
                <a:ext cx="42863" cy="41275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14" name="Oval 843"/>
              <p:cNvSpPr>
                <a:spLocks noChangeArrowheads="1"/>
              </p:cNvSpPr>
              <p:nvPr/>
            </p:nvSpPr>
            <p:spPr bwMode="auto">
              <a:xfrm>
                <a:off x="3243292" y="4743439"/>
                <a:ext cx="41275" cy="42863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15" name="Oval 844"/>
              <p:cNvSpPr>
                <a:spLocks noChangeArrowheads="1"/>
              </p:cNvSpPr>
              <p:nvPr/>
            </p:nvSpPr>
            <p:spPr bwMode="auto">
              <a:xfrm>
                <a:off x="3284567" y="4360852"/>
                <a:ext cx="42863" cy="41275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16" name="Oval 845"/>
              <p:cNvSpPr>
                <a:spLocks noChangeArrowheads="1"/>
              </p:cNvSpPr>
              <p:nvPr/>
            </p:nvSpPr>
            <p:spPr bwMode="auto">
              <a:xfrm>
                <a:off x="3327429" y="4743439"/>
                <a:ext cx="42863" cy="42863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17" name="Oval 846"/>
              <p:cNvSpPr>
                <a:spLocks noChangeArrowheads="1"/>
              </p:cNvSpPr>
              <p:nvPr/>
            </p:nvSpPr>
            <p:spPr bwMode="auto">
              <a:xfrm>
                <a:off x="3370292" y="4743439"/>
                <a:ext cx="42863" cy="42863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18" name="Oval 847"/>
              <p:cNvSpPr>
                <a:spLocks noChangeArrowheads="1"/>
              </p:cNvSpPr>
              <p:nvPr/>
            </p:nvSpPr>
            <p:spPr bwMode="auto">
              <a:xfrm>
                <a:off x="3402042" y="4743439"/>
                <a:ext cx="42863" cy="42863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19" name="Oval 848"/>
              <p:cNvSpPr>
                <a:spLocks noChangeArrowheads="1"/>
              </p:cNvSpPr>
              <p:nvPr/>
            </p:nvSpPr>
            <p:spPr bwMode="auto">
              <a:xfrm>
                <a:off x="3444904" y="4360852"/>
                <a:ext cx="42863" cy="41275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20" name="Oval 849"/>
              <p:cNvSpPr>
                <a:spLocks noChangeArrowheads="1"/>
              </p:cNvSpPr>
              <p:nvPr/>
            </p:nvSpPr>
            <p:spPr bwMode="auto">
              <a:xfrm>
                <a:off x="3487767" y="4360852"/>
                <a:ext cx="42863" cy="41275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21" name="Oval 850"/>
              <p:cNvSpPr>
                <a:spLocks noChangeArrowheads="1"/>
              </p:cNvSpPr>
              <p:nvPr/>
            </p:nvSpPr>
            <p:spPr bwMode="auto">
              <a:xfrm>
                <a:off x="3530629" y="4743439"/>
                <a:ext cx="41275" cy="42863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22" name="Oval 851"/>
              <p:cNvSpPr>
                <a:spLocks noChangeArrowheads="1"/>
              </p:cNvSpPr>
              <p:nvPr/>
            </p:nvSpPr>
            <p:spPr bwMode="auto">
              <a:xfrm>
                <a:off x="3562379" y="4360852"/>
                <a:ext cx="41275" cy="41275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23" name="Oval 852"/>
              <p:cNvSpPr>
                <a:spLocks noChangeArrowheads="1"/>
              </p:cNvSpPr>
              <p:nvPr/>
            </p:nvSpPr>
            <p:spPr bwMode="auto">
              <a:xfrm>
                <a:off x="3603654" y="4743439"/>
                <a:ext cx="42863" cy="42863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24" name="Oval 853"/>
              <p:cNvSpPr>
                <a:spLocks noChangeArrowheads="1"/>
              </p:cNvSpPr>
              <p:nvPr/>
            </p:nvSpPr>
            <p:spPr bwMode="auto">
              <a:xfrm>
                <a:off x="3646517" y="4743439"/>
                <a:ext cx="42863" cy="42863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25" name="Oval 854"/>
              <p:cNvSpPr>
                <a:spLocks noChangeArrowheads="1"/>
              </p:cNvSpPr>
              <p:nvPr/>
            </p:nvSpPr>
            <p:spPr bwMode="auto">
              <a:xfrm>
                <a:off x="3689379" y="4743439"/>
                <a:ext cx="42863" cy="42863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26" name="Oval 855"/>
              <p:cNvSpPr>
                <a:spLocks noChangeArrowheads="1"/>
              </p:cNvSpPr>
              <p:nvPr/>
            </p:nvSpPr>
            <p:spPr bwMode="auto">
              <a:xfrm>
                <a:off x="3721129" y="4743439"/>
                <a:ext cx="42863" cy="42863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27" name="Oval 856"/>
              <p:cNvSpPr>
                <a:spLocks noChangeArrowheads="1"/>
              </p:cNvSpPr>
              <p:nvPr/>
            </p:nvSpPr>
            <p:spPr bwMode="auto">
              <a:xfrm>
                <a:off x="3763992" y="4743439"/>
                <a:ext cx="42863" cy="42863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28" name="Oval 857"/>
              <p:cNvSpPr>
                <a:spLocks noChangeArrowheads="1"/>
              </p:cNvSpPr>
              <p:nvPr/>
            </p:nvSpPr>
            <p:spPr bwMode="auto">
              <a:xfrm>
                <a:off x="3806854" y="4743439"/>
                <a:ext cx="42863" cy="42863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29" name="Oval 858"/>
              <p:cNvSpPr>
                <a:spLocks noChangeArrowheads="1"/>
              </p:cNvSpPr>
              <p:nvPr/>
            </p:nvSpPr>
            <p:spPr bwMode="auto">
              <a:xfrm>
                <a:off x="3849717" y="4743439"/>
                <a:ext cx="41275" cy="42863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30" name="Oval 859"/>
              <p:cNvSpPr>
                <a:spLocks noChangeArrowheads="1"/>
              </p:cNvSpPr>
              <p:nvPr/>
            </p:nvSpPr>
            <p:spPr bwMode="auto">
              <a:xfrm>
                <a:off x="3881467" y="4743439"/>
                <a:ext cx="42863" cy="42863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31" name="Oval 860"/>
              <p:cNvSpPr>
                <a:spLocks noChangeArrowheads="1"/>
              </p:cNvSpPr>
              <p:nvPr/>
            </p:nvSpPr>
            <p:spPr bwMode="auto">
              <a:xfrm>
                <a:off x="3924329" y="4743439"/>
                <a:ext cx="41275" cy="42863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32" name="Oval 861"/>
              <p:cNvSpPr>
                <a:spLocks noChangeArrowheads="1"/>
              </p:cNvSpPr>
              <p:nvPr/>
            </p:nvSpPr>
            <p:spPr bwMode="auto">
              <a:xfrm>
                <a:off x="3965604" y="4743439"/>
                <a:ext cx="42863" cy="42863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33" name="Oval 862"/>
              <p:cNvSpPr>
                <a:spLocks noChangeArrowheads="1"/>
              </p:cNvSpPr>
              <p:nvPr/>
            </p:nvSpPr>
            <p:spPr bwMode="auto">
              <a:xfrm>
                <a:off x="4008467" y="4743439"/>
                <a:ext cx="42863" cy="42863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34" name="Oval 863"/>
              <p:cNvSpPr>
                <a:spLocks noChangeArrowheads="1"/>
              </p:cNvSpPr>
              <p:nvPr/>
            </p:nvSpPr>
            <p:spPr bwMode="auto">
              <a:xfrm>
                <a:off x="4040217" y="4743439"/>
                <a:ext cx="42863" cy="42863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35" name="Oval 864"/>
              <p:cNvSpPr>
                <a:spLocks noChangeArrowheads="1"/>
              </p:cNvSpPr>
              <p:nvPr/>
            </p:nvSpPr>
            <p:spPr bwMode="auto">
              <a:xfrm>
                <a:off x="4083079" y="4743439"/>
                <a:ext cx="42863" cy="42863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36" name="Oval 865"/>
              <p:cNvSpPr>
                <a:spLocks noChangeArrowheads="1"/>
              </p:cNvSpPr>
              <p:nvPr/>
            </p:nvSpPr>
            <p:spPr bwMode="auto">
              <a:xfrm>
                <a:off x="4125942" y="4743439"/>
                <a:ext cx="42863" cy="42863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37" name="Oval 866"/>
              <p:cNvSpPr>
                <a:spLocks noChangeArrowheads="1"/>
              </p:cNvSpPr>
              <p:nvPr/>
            </p:nvSpPr>
            <p:spPr bwMode="auto">
              <a:xfrm>
                <a:off x="4168804" y="4743439"/>
                <a:ext cx="42863" cy="42863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38" name="Oval 867"/>
              <p:cNvSpPr>
                <a:spLocks noChangeArrowheads="1"/>
              </p:cNvSpPr>
              <p:nvPr/>
            </p:nvSpPr>
            <p:spPr bwMode="auto">
              <a:xfrm>
                <a:off x="4200554" y="4743439"/>
                <a:ext cx="42863" cy="42863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39" name="Oval 868"/>
              <p:cNvSpPr>
                <a:spLocks noChangeArrowheads="1"/>
              </p:cNvSpPr>
              <p:nvPr/>
            </p:nvSpPr>
            <p:spPr bwMode="auto">
              <a:xfrm>
                <a:off x="4243417" y="4743439"/>
                <a:ext cx="41275" cy="42863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40" name="Oval 869"/>
              <p:cNvSpPr>
                <a:spLocks noChangeArrowheads="1"/>
              </p:cNvSpPr>
              <p:nvPr/>
            </p:nvSpPr>
            <p:spPr bwMode="auto">
              <a:xfrm>
                <a:off x="4284692" y="4743439"/>
                <a:ext cx="42863" cy="42863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41" name="Oval 870"/>
              <p:cNvSpPr>
                <a:spLocks noChangeArrowheads="1"/>
              </p:cNvSpPr>
              <p:nvPr/>
            </p:nvSpPr>
            <p:spPr bwMode="auto">
              <a:xfrm>
                <a:off x="4327554" y="4743439"/>
                <a:ext cx="42863" cy="42863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42" name="Oval 871"/>
              <p:cNvSpPr>
                <a:spLocks noChangeArrowheads="1"/>
              </p:cNvSpPr>
              <p:nvPr/>
            </p:nvSpPr>
            <p:spPr bwMode="auto">
              <a:xfrm>
                <a:off x="4359304" y="4743439"/>
                <a:ext cx="42863" cy="42863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43" name="Oval 872"/>
              <p:cNvSpPr>
                <a:spLocks noChangeArrowheads="1"/>
              </p:cNvSpPr>
              <p:nvPr/>
            </p:nvSpPr>
            <p:spPr bwMode="auto">
              <a:xfrm>
                <a:off x="4402167" y="4743439"/>
                <a:ext cx="42863" cy="42863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44" name="Oval 873"/>
              <p:cNvSpPr>
                <a:spLocks noChangeArrowheads="1"/>
              </p:cNvSpPr>
              <p:nvPr/>
            </p:nvSpPr>
            <p:spPr bwMode="auto">
              <a:xfrm>
                <a:off x="4445029" y="4743439"/>
                <a:ext cx="42863" cy="42863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45" name="Oval 874"/>
              <p:cNvSpPr>
                <a:spLocks noChangeArrowheads="1"/>
              </p:cNvSpPr>
              <p:nvPr/>
            </p:nvSpPr>
            <p:spPr bwMode="auto">
              <a:xfrm>
                <a:off x="4487892" y="4743439"/>
                <a:ext cx="42863" cy="42863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46" name="Oval 875"/>
              <p:cNvSpPr>
                <a:spLocks noChangeArrowheads="1"/>
              </p:cNvSpPr>
              <p:nvPr/>
            </p:nvSpPr>
            <p:spPr bwMode="auto">
              <a:xfrm>
                <a:off x="4519642" y="4360852"/>
                <a:ext cx="42863" cy="41275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47" name="Oval 876"/>
              <p:cNvSpPr>
                <a:spLocks noChangeArrowheads="1"/>
              </p:cNvSpPr>
              <p:nvPr/>
            </p:nvSpPr>
            <p:spPr bwMode="auto">
              <a:xfrm>
                <a:off x="4562504" y="4360852"/>
                <a:ext cx="42863" cy="41275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48" name="Oval 877"/>
              <p:cNvSpPr>
                <a:spLocks noChangeArrowheads="1"/>
              </p:cNvSpPr>
              <p:nvPr/>
            </p:nvSpPr>
            <p:spPr bwMode="auto">
              <a:xfrm>
                <a:off x="4605367" y="4743439"/>
                <a:ext cx="41275" cy="42863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49" name="Oval 878"/>
              <p:cNvSpPr>
                <a:spLocks noChangeArrowheads="1"/>
              </p:cNvSpPr>
              <p:nvPr/>
            </p:nvSpPr>
            <p:spPr bwMode="auto">
              <a:xfrm>
                <a:off x="4646642" y="4360852"/>
                <a:ext cx="42863" cy="41275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50" name="Oval 879"/>
              <p:cNvSpPr>
                <a:spLocks noChangeArrowheads="1"/>
              </p:cNvSpPr>
              <p:nvPr/>
            </p:nvSpPr>
            <p:spPr bwMode="auto">
              <a:xfrm>
                <a:off x="4678392" y="4743439"/>
                <a:ext cx="42863" cy="42863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51" name="Oval 880"/>
              <p:cNvSpPr>
                <a:spLocks noChangeArrowheads="1"/>
              </p:cNvSpPr>
              <p:nvPr/>
            </p:nvSpPr>
            <p:spPr bwMode="auto">
              <a:xfrm>
                <a:off x="4721254" y="4743439"/>
                <a:ext cx="42863" cy="42863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52" name="Oval 881"/>
              <p:cNvSpPr>
                <a:spLocks noChangeArrowheads="1"/>
              </p:cNvSpPr>
              <p:nvPr/>
            </p:nvSpPr>
            <p:spPr bwMode="auto">
              <a:xfrm>
                <a:off x="4764117" y="4743439"/>
                <a:ext cx="42863" cy="42863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53" name="Oval 882"/>
              <p:cNvSpPr>
                <a:spLocks noChangeArrowheads="1"/>
              </p:cNvSpPr>
              <p:nvPr/>
            </p:nvSpPr>
            <p:spPr bwMode="auto">
              <a:xfrm>
                <a:off x="4806979" y="4743439"/>
                <a:ext cx="42863" cy="42863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54" name="Oval 883"/>
              <p:cNvSpPr>
                <a:spLocks noChangeArrowheads="1"/>
              </p:cNvSpPr>
              <p:nvPr/>
            </p:nvSpPr>
            <p:spPr bwMode="auto">
              <a:xfrm>
                <a:off x="4838729" y="4743439"/>
                <a:ext cx="42863" cy="42863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55" name="Oval 884"/>
              <p:cNvSpPr>
                <a:spLocks noChangeArrowheads="1"/>
              </p:cNvSpPr>
              <p:nvPr/>
            </p:nvSpPr>
            <p:spPr bwMode="auto">
              <a:xfrm>
                <a:off x="4881592" y="4743439"/>
                <a:ext cx="42863" cy="42863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56" name="Oval 885"/>
              <p:cNvSpPr>
                <a:spLocks noChangeArrowheads="1"/>
              </p:cNvSpPr>
              <p:nvPr/>
            </p:nvSpPr>
            <p:spPr bwMode="auto">
              <a:xfrm>
                <a:off x="4924454" y="4743439"/>
                <a:ext cx="41275" cy="42863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57" name="Oval 886"/>
              <p:cNvSpPr>
                <a:spLocks noChangeArrowheads="1"/>
              </p:cNvSpPr>
              <p:nvPr/>
            </p:nvSpPr>
            <p:spPr bwMode="auto">
              <a:xfrm>
                <a:off x="4965729" y="4743439"/>
                <a:ext cx="42863" cy="42863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58" name="Oval 887"/>
              <p:cNvSpPr>
                <a:spLocks noChangeArrowheads="1"/>
              </p:cNvSpPr>
              <p:nvPr/>
            </p:nvSpPr>
            <p:spPr bwMode="auto">
              <a:xfrm>
                <a:off x="4999067" y="4743439"/>
                <a:ext cx="41275" cy="42863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59" name="Oval 888"/>
              <p:cNvSpPr>
                <a:spLocks noChangeArrowheads="1"/>
              </p:cNvSpPr>
              <p:nvPr/>
            </p:nvSpPr>
            <p:spPr bwMode="auto">
              <a:xfrm>
                <a:off x="5040342" y="4743439"/>
                <a:ext cx="42863" cy="42863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60" name="Oval 890"/>
              <p:cNvSpPr>
                <a:spLocks noChangeArrowheads="1"/>
              </p:cNvSpPr>
              <p:nvPr/>
            </p:nvSpPr>
            <p:spPr bwMode="auto">
              <a:xfrm>
                <a:off x="5083204" y="4743439"/>
                <a:ext cx="42863" cy="42863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61" name="Oval 891"/>
              <p:cNvSpPr>
                <a:spLocks noChangeArrowheads="1"/>
              </p:cNvSpPr>
              <p:nvPr/>
            </p:nvSpPr>
            <p:spPr bwMode="auto">
              <a:xfrm>
                <a:off x="5126066" y="4743439"/>
                <a:ext cx="42863" cy="42863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62" name="Oval 892"/>
              <p:cNvSpPr>
                <a:spLocks noChangeArrowheads="1"/>
              </p:cNvSpPr>
              <p:nvPr/>
            </p:nvSpPr>
            <p:spPr bwMode="auto">
              <a:xfrm>
                <a:off x="5157816" y="4743439"/>
                <a:ext cx="42863" cy="42863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63" name="Oval 893"/>
              <p:cNvSpPr>
                <a:spLocks noChangeArrowheads="1"/>
              </p:cNvSpPr>
              <p:nvPr/>
            </p:nvSpPr>
            <p:spPr bwMode="auto">
              <a:xfrm>
                <a:off x="5200679" y="4743439"/>
                <a:ext cx="42863" cy="42863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64" name="Oval 894"/>
              <p:cNvSpPr>
                <a:spLocks noChangeArrowheads="1"/>
              </p:cNvSpPr>
              <p:nvPr/>
            </p:nvSpPr>
            <p:spPr bwMode="auto">
              <a:xfrm>
                <a:off x="5243541" y="4743439"/>
                <a:ext cx="41275" cy="42863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65" name="Oval 895"/>
              <p:cNvSpPr>
                <a:spLocks noChangeArrowheads="1"/>
              </p:cNvSpPr>
              <p:nvPr/>
            </p:nvSpPr>
            <p:spPr bwMode="auto">
              <a:xfrm>
                <a:off x="5284816" y="4743439"/>
                <a:ext cx="42863" cy="42863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66" name="Oval 896"/>
              <p:cNvSpPr>
                <a:spLocks noChangeArrowheads="1"/>
              </p:cNvSpPr>
              <p:nvPr/>
            </p:nvSpPr>
            <p:spPr bwMode="auto">
              <a:xfrm>
                <a:off x="5318154" y="4360851"/>
                <a:ext cx="41275" cy="41275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67" name="Oval 897"/>
              <p:cNvSpPr>
                <a:spLocks noChangeArrowheads="1"/>
              </p:cNvSpPr>
              <p:nvPr/>
            </p:nvSpPr>
            <p:spPr bwMode="auto">
              <a:xfrm>
                <a:off x="5359429" y="4360851"/>
                <a:ext cx="42863" cy="41275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68" name="Oval 898"/>
              <p:cNvSpPr>
                <a:spLocks noChangeArrowheads="1"/>
              </p:cNvSpPr>
              <p:nvPr/>
            </p:nvSpPr>
            <p:spPr bwMode="auto">
              <a:xfrm>
                <a:off x="5402291" y="4743439"/>
                <a:ext cx="42863" cy="42863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69" name="Oval 899"/>
              <p:cNvSpPr>
                <a:spLocks noChangeArrowheads="1"/>
              </p:cNvSpPr>
              <p:nvPr/>
            </p:nvSpPr>
            <p:spPr bwMode="auto">
              <a:xfrm>
                <a:off x="5445154" y="4360851"/>
                <a:ext cx="42863" cy="41275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70" name="Line 900"/>
              <p:cNvSpPr>
                <a:spLocks noChangeShapeType="1"/>
              </p:cNvSpPr>
              <p:nvPr/>
            </p:nvSpPr>
            <p:spPr bwMode="auto">
              <a:xfrm flipV="1">
                <a:off x="2955954" y="4381489"/>
                <a:ext cx="1588" cy="382588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71" name="Line 901"/>
              <p:cNvSpPr>
                <a:spLocks noChangeShapeType="1"/>
              </p:cNvSpPr>
              <p:nvPr/>
            </p:nvSpPr>
            <p:spPr bwMode="auto">
              <a:xfrm flipV="1">
                <a:off x="2987704" y="4381489"/>
                <a:ext cx="1588" cy="382588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72" name="Oval 902"/>
              <p:cNvSpPr>
                <a:spLocks noChangeArrowheads="1"/>
              </p:cNvSpPr>
              <p:nvPr/>
            </p:nvSpPr>
            <p:spPr bwMode="auto">
              <a:xfrm>
                <a:off x="3019454" y="4754551"/>
                <a:ext cx="31750" cy="31750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73" name="Line 903"/>
              <p:cNvSpPr>
                <a:spLocks noChangeShapeType="1"/>
              </p:cNvSpPr>
              <p:nvPr/>
            </p:nvSpPr>
            <p:spPr bwMode="auto">
              <a:xfrm flipV="1">
                <a:off x="3071841" y="4381489"/>
                <a:ext cx="1588" cy="382588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74" name="Oval 904"/>
              <p:cNvSpPr>
                <a:spLocks noChangeArrowheads="1"/>
              </p:cNvSpPr>
              <p:nvPr/>
            </p:nvSpPr>
            <p:spPr bwMode="auto">
              <a:xfrm>
                <a:off x="3094066" y="4754551"/>
                <a:ext cx="31750" cy="31750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75" name="Oval 905"/>
              <p:cNvSpPr>
                <a:spLocks noChangeArrowheads="1"/>
              </p:cNvSpPr>
              <p:nvPr/>
            </p:nvSpPr>
            <p:spPr bwMode="auto">
              <a:xfrm>
                <a:off x="3136929" y="4754551"/>
                <a:ext cx="31750" cy="31750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76" name="Line 906"/>
              <p:cNvSpPr>
                <a:spLocks noChangeShapeType="1"/>
              </p:cNvSpPr>
              <p:nvPr/>
            </p:nvSpPr>
            <p:spPr bwMode="auto">
              <a:xfrm flipV="1">
                <a:off x="3189316" y="4381489"/>
                <a:ext cx="1588" cy="382588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77" name="Line 907"/>
              <p:cNvSpPr>
                <a:spLocks noChangeShapeType="1"/>
              </p:cNvSpPr>
              <p:nvPr/>
            </p:nvSpPr>
            <p:spPr bwMode="auto">
              <a:xfrm flipV="1">
                <a:off x="3232179" y="4381489"/>
                <a:ext cx="1588" cy="382588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78" name="Oval 908"/>
              <p:cNvSpPr>
                <a:spLocks noChangeArrowheads="1"/>
              </p:cNvSpPr>
              <p:nvPr/>
            </p:nvSpPr>
            <p:spPr bwMode="auto">
              <a:xfrm>
                <a:off x="3252816" y="4754551"/>
                <a:ext cx="31750" cy="31750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79" name="Line 909"/>
              <p:cNvSpPr>
                <a:spLocks noChangeShapeType="1"/>
              </p:cNvSpPr>
              <p:nvPr/>
            </p:nvSpPr>
            <p:spPr bwMode="auto">
              <a:xfrm flipV="1">
                <a:off x="3306791" y="4381489"/>
                <a:ext cx="1588" cy="382588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80" name="Oval 910"/>
              <p:cNvSpPr>
                <a:spLocks noChangeArrowheads="1"/>
              </p:cNvSpPr>
              <p:nvPr/>
            </p:nvSpPr>
            <p:spPr bwMode="auto">
              <a:xfrm>
                <a:off x="3338541" y="4754551"/>
                <a:ext cx="31750" cy="31750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81" name="Oval 911"/>
              <p:cNvSpPr>
                <a:spLocks noChangeArrowheads="1"/>
              </p:cNvSpPr>
              <p:nvPr/>
            </p:nvSpPr>
            <p:spPr bwMode="auto">
              <a:xfrm>
                <a:off x="3381404" y="4754551"/>
                <a:ext cx="31750" cy="31750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82" name="Oval 912"/>
              <p:cNvSpPr>
                <a:spLocks noChangeArrowheads="1"/>
              </p:cNvSpPr>
              <p:nvPr/>
            </p:nvSpPr>
            <p:spPr bwMode="auto">
              <a:xfrm>
                <a:off x="3413154" y="4754551"/>
                <a:ext cx="31750" cy="31750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83" name="Line 913"/>
              <p:cNvSpPr>
                <a:spLocks noChangeShapeType="1"/>
              </p:cNvSpPr>
              <p:nvPr/>
            </p:nvSpPr>
            <p:spPr bwMode="auto">
              <a:xfrm flipV="1">
                <a:off x="3465541" y="4381489"/>
                <a:ext cx="1588" cy="382588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84" name="Line 914"/>
              <p:cNvSpPr>
                <a:spLocks noChangeShapeType="1"/>
              </p:cNvSpPr>
              <p:nvPr/>
            </p:nvSpPr>
            <p:spPr bwMode="auto">
              <a:xfrm flipV="1">
                <a:off x="3508404" y="4381489"/>
                <a:ext cx="1588" cy="382588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85" name="Oval 915"/>
              <p:cNvSpPr>
                <a:spLocks noChangeArrowheads="1"/>
              </p:cNvSpPr>
              <p:nvPr/>
            </p:nvSpPr>
            <p:spPr bwMode="auto">
              <a:xfrm>
                <a:off x="3540154" y="4754551"/>
                <a:ext cx="31750" cy="31750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86" name="Line 916"/>
              <p:cNvSpPr>
                <a:spLocks noChangeShapeType="1"/>
              </p:cNvSpPr>
              <p:nvPr/>
            </p:nvSpPr>
            <p:spPr bwMode="auto">
              <a:xfrm flipV="1">
                <a:off x="3583016" y="4381489"/>
                <a:ext cx="1588" cy="382588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87" name="Oval 917"/>
              <p:cNvSpPr>
                <a:spLocks noChangeArrowheads="1"/>
              </p:cNvSpPr>
              <p:nvPr/>
            </p:nvSpPr>
            <p:spPr bwMode="auto">
              <a:xfrm>
                <a:off x="3614766" y="4754551"/>
                <a:ext cx="31750" cy="31750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88" name="Oval 918"/>
              <p:cNvSpPr>
                <a:spLocks noChangeArrowheads="1"/>
              </p:cNvSpPr>
              <p:nvPr/>
            </p:nvSpPr>
            <p:spPr bwMode="auto">
              <a:xfrm>
                <a:off x="3657629" y="4754551"/>
                <a:ext cx="31750" cy="31750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89" name="Oval 919"/>
              <p:cNvSpPr>
                <a:spLocks noChangeArrowheads="1"/>
              </p:cNvSpPr>
              <p:nvPr/>
            </p:nvSpPr>
            <p:spPr bwMode="auto">
              <a:xfrm>
                <a:off x="3700491" y="4754551"/>
                <a:ext cx="31750" cy="31750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90" name="Oval 920"/>
              <p:cNvSpPr>
                <a:spLocks noChangeArrowheads="1"/>
              </p:cNvSpPr>
              <p:nvPr/>
            </p:nvSpPr>
            <p:spPr bwMode="auto">
              <a:xfrm>
                <a:off x="3732241" y="4754551"/>
                <a:ext cx="31750" cy="31750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91" name="Oval 921"/>
              <p:cNvSpPr>
                <a:spLocks noChangeArrowheads="1"/>
              </p:cNvSpPr>
              <p:nvPr/>
            </p:nvSpPr>
            <p:spPr bwMode="auto">
              <a:xfrm>
                <a:off x="3775104" y="4754551"/>
                <a:ext cx="31750" cy="31750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92" name="Oval 922"/>
              <p:cNvSpPr>
                <a:spLocks noChangeArrowheads="1"/>
              </p:cNvSpPr>
              <p:nvPr/>
            </p:nvSpPr>
            <p:spPr bwMode="auto">
              <a:xfrm>
                <a:off x="3817966" y="4754551"/>
                <a:ext cx="31750" cy="31750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93" name="Oval 923"/>
              <p:cNvSpPr>
                <a:spLocks noChangeArrowheads="1"/>
              </p:cNvSpPr>
              <p:nvPr/>
            </p:nvSpPr>
            <p:spPr bwMode="auto">
              <a:xfrm>
                <a:off x="3859241" y="4754551"/>
                <a:ext cx="31750" cy="31750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94" name="Oval 924"/>
              <p:cNvSpPr>
                <a:spLocks noChangeArrowheads="1"/>
              </p:cNvSpPr>
              <p:nvPr/>
            </p:nvSpPr>
            <p:spPr bwMode="auto">
              <a:xfrm>
                <a:off x="3890991" y="4754551"/>
                <a:ext cx="33338" cy="31750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95" name="Oval 925"/>
              <p:cNvSpPr>
                <a:spLocks noChangeArrowheads="1"/>
              </p:cNvSpPr>
              <p:nvPr/>
            </p:nvSpPr>
            <p:spPr bwMode="auto">
              <a:xfrm>
                <a:off x="3933854" y="4754551"/>
                <a:ext cx="31750" cy="31750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96" name="Oval 926"/>
              <p:cNvSpPr>
                <a:spLocks noChangeArrowheads="1"/>
              </p:cNvSpPr>
              <p:nvPr/>
            </p:nvSpPr>
            <p:spPr bwMode="auto">
              <a:xfrm>
                <a:off x="3976716" y="4754551"/>
                <a:ext cx="31750" cy="31750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97" name="Oval 927"/>
              <p:cNvSpPr>
                <a:spLocks noChangeArrowheads="1"/>
              </p:cNvSpPr>
              <p:nvPr/>
            </p:nvSpPr>
            <p:spPr bwMode="auto">
              <a:xfrm>
                <a:off x="4019579" y="4754551"/>
                <a:ext cx="31750" cy="31750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98" name="Oval 928"/>
              <p:cNvSpPr>
                <a:spLocks noChangeArrowheads="1"/>
              </p:cNvSpPr>
              <p:nvPr/>
            </p:nvSpPr>
            <p:spPr bwMode="auto">
              <a:xfrm>
                <a:off x="4051329" y="4754551"/>
                <a:ext cx="31750" cy="31750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099" name="Oval 929"/>
              <p:cNvSpPr>
                <a:spLocks noChangeArrowheads="1"/>
              </p:cNvSpPr>
              <p:nvPr/>
            </p:nvSpPr>
            <p:spPr bwMode="auto">
              <a:xfrm>
                <a:off x="4094191" y="4754551"/>
                <a:ext cx="31750" cy="31750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100" name="Oval 930"/>
              <p:cNvSpPr>
                <a:spLocks noChangeArrowheads="1"/>
              </p:cNvSpPr>
              <p:nvPr/>
            </p:nvSpPr>
            <p:spPr bwMode="auto">
              <a:xfrm>
                <a:off x="4137054" y="4754551"/>
                <a:ext cx="31750" cy="31750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101" name="Oval 931"/>
              <p:cNvSpPr>
                <a:spLocks noChangeArrowheads="1"/>
              </p:cNvSpPr>
              <p:nvPr/>
            </p:nvSpPr>
            <p:spPr bwMode="auto">
              <a:xfrm>
                <a:off x="4178329" y="4754551"/>
                <a:ext cx="33338" cy="31750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102" name="Oval 932"/>
              <p:cNvSpPr>
                <a:spLocks noChangeArrowheads="1"/>
              </p:cNvSpPr>
              <p:nvPr/>
            </p:nvSpPr>
            <p:spPr bwMode="auto">
              <a:xfrm>
                <a:off x="4211666" y="4754551"/>
                <a:ext cx="31750" cy="31750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103" name="Oval 933"/>
              <p:cNvSpPr>
                <a:spLocks noChangeArrowheads="1"/>
              </p:cNvSpPr>
              <p:nvPr/>
            </p:nvSpPr>
            <p:spPr bwMode="auto">
              <a:xfrm>
                <a:off x="4252941" y="4754551"/>
                <a:ext cx="31750" cy="31750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104" name="Oval 934"/>
              <p:cNvSpPr>
                <a:spLocks noChangeArrowheads="1"/>
              </p:cNvSpPr>
              <p:nvPr/>
            </p:nvSpPr>
            <p:spPr bwMode="auto">
              <a:xfrm>
                <a:off x="4295804" y="4754551"/>
                <a:ext cx="31750" cy="31750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105" name="Oval 935"/>
              <p:cNvSpPr>
                <a:spLocks noChangeArrowheads="1"/>
              </p:cNvSpPr>
              <p:nvPr/>
            </p:nvSpPr>
            <p:spPr bwMode="auto">
              <a:xfrm>
                <a:off x="4338666" y="4754551"/>
                <a:ext cx="31750" cy="31750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106" name="Oval 936"/>
              <p:cNvSpPr>
                <a:spLocks noChangeArrowheads="1"/>
              </p:cNvSpPr>
              <p:nvPr/>
            </p:nvSpPr>
            <p:spPr bwMode="auto">
              <a:xfrm>
                <a:off x="4370416" y="4754551"/>
                <a:ext cx="31750" cy="31750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107" name="Oval 937"/>
              <p:cNvSpPr>
                <a:spLocks noChangeArrowheads="1"/>
              </p:cNvSpPr>
              <p:nvPr/>
            </p:nvSpPr>
            <p:spPr bwMode="auto">
              <a:xfrm>
                <a:off x="4413279" y="4754551"/>
                <a:ext cx="31750" cy="31750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108" name="Oval 938"/>
              <p:cNvSpPr>
                <a:spLocks noChangeArrowheads="1"/>
              </p:cNvSpPr>
              <p:nvPr/>
            </p:nvSpPr>
            <p:spPr bwMode="auto">
              <a:xfrm>
                <a:off x="4456141" y="4754551"/>
                <a:ext cx="31750" cy="31750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109" name="Oval 939"/>
              <p:cNvSpPr>
                <a:spLocks noChangeArrowheads="1"/>
              </p:cNvSpPr>
              <p:nvPr/>
            </p:nvSpPr>
            <p:spPr bwMode="auto">
              <a:xfrm>
                <a:off x="4499004" y="4754551"/>
                <a:ext cx="31750" cy="31750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110" name="Line 940"/>
              <p:cNvSpPr>
                <a:spLocks noChangeShapeType="1"/>
              </p:cNvSpPr>
              <p:nvPr/>
            </p:nvSpPr>
            <p:spPr bwMode="auto">
              <a:xfrm flipV="1">
                <a:off x="4540279" y="4381489"/>
                <a:ext cx="1588" cy="382588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111" name="Line 941"/>
              <p:cNvSpPr>
                <a:spLocks noChangeShapeType="1"/>
              </p:cNvSpPr>
              <p:nvPr/>
            </p:nvSpPr>
            <p:spPr bwMode="auto">
              <a:xfrm flipV="1">
                <a:off x="4583141" y="4381489"/>
                <a:ext cx="1588" cy="382588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112" name="Oval 942"/>
              <p:cNvSpPr>
                <a:spLocks noChangeArrowheads="1"/>
              </p:cNvSpPr>
              <p:nvPr/>
            </p:nvSpPr>
            <p:spPr bwMode="auto">
              <a:xfrm>
                <a:off x="4614891" y="4754551"/>
                <a:ext cx="31750" cy="31750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113" name="Line 943"/>
              <p:cNvSpPr>
                <a:spLocks noChangeShapeType="1"/>
              </p:cNvSpPr>
              <p:nvPr/>
            </p:nvSpPr>
            <p:spPr bwMode="auto">
              <a:xfrm flipV="1">
                <a:off x="4668866" y="4381489"/>
                <a:ext cx="1588" cy="382588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114" name="Oval 944"/>
              <p:cNvSpPr>
                <a:spLocks noChangeArrowheads="1"/>
              </p:cNvSpPr>
              <p:nvPr/>
            </p:nvSpPr>
            <p:spPr bwMode="auto">
              <a:xfrm>
                <a:off x="4689504" y="4754551"/>
                <a:ext cx="31750" cy="31750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115" name="Oval 945"/>
              <p:cNvSpPr>
                <a:spLocks noChangeArrowheads="1"/>
              </p:cNvSpPr>
              <p:nvPr/>
            </p:nvSpPr>
            <p:spPr bwMode="auto">
              <a:xfrm>
                <a:off x="4732366" y="4754551"/>
                <a:ext cx="31750" cy="31750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116" name="Oval 946"/>
              <p:cNvSpPr>
                <a:spLocks noChangeArrowheads="1"/>
              </p:cNvSpPr>
              <p:nvPr/>
            </p:nvSpPr>
            <p:spPr bwMode="auto">
              <a:xfrm>
                <a:off x="4775229" y="4754551"/>
                <a:ext cx="31750" cy="31750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117" name="Oval 947"/>
              <p:cNvSpPr>
                <a:spLocks noChangeArrowheads="1"/>
              </p:cNvSpPr>
              <p:nvPr/>
            </p:nvSpPr>
            <p:spPr bwMode="auto">
              <a:xfrm>
                <a:off x="4818091" y="4754551"/>
                <a:ext cx="31750" cy="31750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118" name="Oval 948"/>
              <p:cNvSpPr>
                <a:spLocks noChangeArrowheads="1"/>
              </p:cNvSpPr>
              <p:nvPr/>
            </p:nvSpPr>
            <p:spPr bwMode="auto">
              <a:xfrm>
                <a:off x="4849841" y="4754551"/>
                <a:ext cx="31750" cy="31750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119" name="Oval 949"/>
              <p:cNvSpPr>
                <a:spLocks noChangeArrowheads="1"/>
              </p:cNvSpPr>
              <p:nvPr/>
            </p:nvSpPr>
            <p:spPr bwMode="auto">
              <a:xfrm>
                <a:off x="4891116" y="4754551"/>
                <a:ext cx="33338" cy="31750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120" name="Oval 950"/>
              <p:cNvSpPr>
                <a:spLocks noChangeArrowheads="1"/>
              </p:cNvSpPr>
              <p:nvPr/>
            </p:nvSpPr>
            <p:spPr bwMode="auto">
              <a:xfrm>
                <a:off x="4933979" y="4754551"/>
                <a:ext cx="31750" cy="31750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121" name="Oval 951"/>
              <p:cNvSpPr>
                <a:spLocks noChangeArrowheads="1"/>
              </p:cNvSpPr>
              <p:nvPr/>
            </p:nvSpPr>
            <p:spPr bwMode="auto">
              <a:xfrm>
                <a:off x="4976841" y="4754551"/>
                <a:ext cx="31750" cy="31750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122" name="Oval 952"/>
              <p:cNvSpPr>
                <a:spLocks noChangeArrowheads="1"/>
              </p:cNvSpPr>
              <p:nvPr/>
            </p:nvSpPr>
            <p:spPr bwMode="auto">
              <a:xfrm>
                <a:off x="5008591" y="4754551"/>
                <a:ext cx="31750" cy="31750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123" name="Oval 953"/>
              <p:cNvSpPr>
                <a:spLocks noChangeArrowheads="1"/>
              </p:cNvSpPr>
              <p:nvPr/>
            </p:nvSpPr>
            <p:spPr bwMode="auto">
              <a:xfrm>
                <a:off x="5051454" y="4754551"/>
                <a:ext cx="31750" cy="31750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124" name="Oval 954"/>
              <p:cNvSpPr>
                <a:spLocks noChangeArrowheads="1"/>
              </p:cNvSpPr>
              <p:nvPr/>
            </p:nvSpPr>
            <p:spPr bwMode="auto">
              <a:xfrm>
                <a:off x="5094316" y="4754551"/>
                <a:ext cx="31750" cy="31750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125" name="Oval 955"/>
              <p:cNvSpPr>
                <a:spLocks noChangeArrowheads="1"/>
              </p:cNvSpPr>
              <p:nvPr/>
            </p:nvSpPr>
            <p:spPr bwMode="auto">
              <a:xfrm>
                <a:off x="5137179" y="4754551"/>
                <a:ext cx="31750" cy="31750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126" name="Oval 956"/>
              <p:cNvSpPr>
                <a:spLocks noChangeArrowheads="1"/>
              </p:cNvSpPr>
              <p:nvPr/>
            </p:nvSpPr>
            <p:spPr bwMode="auto">
              <a:xfrm>
                <a:off x="5168929" y="4754551"/>
                <a:ext cx="31750" cy="31750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127" name="Oval 957"/>
              <p:cNvSpPr>
                <a:spLocks noChangeArrowheads="1"/>
              </p:cNvSpPr>
              <p:nvPr/>
            </p:nvSpPr>
            <p:spPr bwMode="auto">
              <a:xfrm>
                <a:off x="5211791" y="4754551"/>
                <a:ext cx="31750" cy="31750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128" name="Oval 958"/>
              <p:cNvSpPr>
                <a:spLocks noChangeArrowheads="1"/>
              </p:cNvSpPr>
              <p:nvPr/>
            </p:nvSpPr>
            <p:spPr bwMode="auto">
              <a:xfrm>
                <a:off x="5253066" y="4754551"/>
                <a:ext cx="31750" cy="31750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129" name="Oval 959"/>
              <p:cNvSpPr>
                <a:spLocks noChangeArrowheads="1"/>
              </p:cNvSpPr>
              <p:nvPr/>
            </p:nvSpPr>
            <p:spPr bwMode="auto">
              <a:xfrm>
                <a:off x="5295929" y="4754551"/>
                <a:ext cx="31750" cy="31750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130" name="Line 960"/>
              <p:cNvSpPr>
                <a:spLocks noChangeShapeType="1"/>
              </p:cNvSpPr>
              <p:nvPr/>
            </p:nvSpPr>
            <p:spPr bwMode="auto">
              <a:xfrm flipV="1">
                <a:off x="5338791" y="4381489"/>
                <a:ext cx="1588" cy="382588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131" name="Line 961"/>
              <p:cNvSpPr>
                <a:spLocks noChangeShapeType="1"/>
              </p:cNvSpPr>
              <p:nvPr/>
            </p:nvSpPr>
            <p:spPr bwMode="auto">
              <a:xfrm flipV="1">
                <a:off x="5381654" y="4381489"/>
                <a:ext cx="1588" cy="382588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132" name="Oval 962"/>
              <p:cNvSpPr>
                <a:spLocks noChangeArrowheads="1"/>
              </p:cNvSpPr>
              <p:nvPr/>
            </p:nvSpPr>
            <p:spPr bwMode="auto">
              <a:xfrm>
                <a:off x="5413404" y="4754551"/>
                <a:ext cx="31750" cy="31750"/>
              </a:xfrm>
              <a:prstGeom prst="ellipse">
                <a:avLst/>
              </a:pr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133" name="Line 963"/>
              <p:cNvSpPr>
                <a:spLocks noChangeShapeType="1"/>
              </p:cNvSpPr>
              <p:nvPr/>
            </p:nvSpPr>
            <p:spPr bwMode="auto">
              <a:xfrm flipV="1">
                <a:off x="5465791" y="4381489"/>
                <a:ext cx="1588" cy="382588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134" name="Line 964"/>
              <p:cNvSpPr>
                <a:spLocks noChangeShapeType="1"/>
              </p:cNvSpPr>
              <p:nvPr/>
            </p:nvSpPr>
            <p:spPr bwMode="auto">
              <a:xfrm>
                <a:off x="2955954" y="4764076"/>
                <a:ext cx="2509838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</p:grpSp>
      <p:sp>
        <p:nvSpPr>
          <p:cNvPr id="29702" name="標題 1"/>
          <p:cNvSpPr>
            <a:spLocks noGrp="1"/>
          </p:cNvSpPr>
          <p:nvPr>
            <p:ph type="title"/>
          </p:nvPr>
        </p:nvSpPr>
        <p:spPr>
          <a:xfrm>
            <a:off x="304800" y="142875"/>
            <a:ext cx="8610600" cy="914400"/>
          </a:xfrm>
        </p:spPr>
        <p:txBody>
          <a:bodyPr/>
          <a:lstStyle/>
          <a:p>
            <a:r>
              <a:rPr lang="en-US" altLang="zh-TW" sz="3600" smtClean="0"/>
              <a:t>Example of the minimum redundancy MIMO Radar</a:t>
            </a:r>
            <a:endParaRPr lang="zh-TW" altLang="en-US" sz="360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CC434A-88CD-4578-8BF1-5763AACF0ABA}" type="slidenum">
              <a:rPr lang="en-US" altLang="ja-JP" smtClean="0"/>
              <a:pPr>
                <a:defRPr/>
              </a:pPr>
              <a:t>26</a:t>
            </a:fld>
            <a:endParaRPr lang="en-US" altLang="ja-JP"/>
          </a:p>
        </p:txBody>
      </p:sp>
      <p:sp>
        <p:nvSpPr>
          <p:cNvPr id="29704" name="頁尾版面配置區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ISCAS 2008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sp>
        <p:nvSpPr>
          <p:cNvPr id="29705" name="文字方塊 6"/>
          <p:cNvSpPr txBox="1">
            <a:spLocks noChangeArrowheads="1"/>
          </p:cNvSpPr>
          <p:nvPr/>
        </p:nvSpPr>
        <p:spPr bwMode="auto">
          <a:xfrm>
            <a:off x="496888" y="1876425"/>
            <a:ext cx="11985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Receiver</a:t>
            </a:r>
            <a:endParaRPr lang="zh-TW" altLang="en-US" sz="2000" b="1" i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9706" name="文字方塊 7"/>
          <p:cNvSpPr txBox="1">
            <a:spLocks noChangeArrowheads="1"/>
          </p:cNvSpPr>
          <p:nvPr/>
        </p:nvSpPr>
        <p:spPr bwMode="auto">
          <a:xfrm>
            <a:off x="496888" y="2976563"/>
            <a:ext cx="1482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Transmitter</a:t>
            </a:r>
            <a:endParaRPr lang="zh-TW" altLang="en-US" sz="2000" b="1" i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9707" name="文字方塊 8"/>
          <p:cNvSpPr txBox="1">
            <a:spLocks noChangeArrowheads="1"/>
          </p:cNvSpPr>
          <p:nvPr/>
        </p:nvSpPr>
        <p:spPr bwMode="auto">
          <a:xfrm>
            <a:off x="496888" y="4048125"/>
            <a:ext cx="15700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Virtual array</a:t>
            </a:r>
            <a:endParaRPr lang="zh-TW" altLang="en-US" sz="2000" b="1" i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9708" name="文字方塊 9"/>
          <p:cNvSpPr txBox="1">
            <a:spLocks noChangeArrowheads="1"/>
          </p:cNvSpPr>
          <p:nvPr/>
        </p:nvSpPr>
        <p:spPr bwMode="auto">
          <a:xfrm>
            <a:off x="496888" y="5072063"/>
            <a:ext cx="16414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Histogram of</a:t>
            </a:r>
          </a:p>
          <a:p>
            <a:r>
              <a:rPr lang="en-US" altLang="zh-TW" sz="2000" b="1" i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Spacings</a:t>
            </a:r>
            <a:endParaRPr lang="zh-TW" altLang="en-US" sz="2000" b="1" i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9709" name="文字方塊 972"/>
          <p:cNvSpPr txBox="1">
            <a:spLocks noChangeArrowheads="1"/>
          </p:cNvSpPr>
          <p:nvPr/>
        </p:nvSpPr>
        <p:spPr bwMode="auto">
          <a:xfrm>
            <a:off x="2805113" y="1357313"/>
            <a:ext cx="24796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800" b="1" i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Minimum Redundancy</a:t>
            </a:r>
            <a:endParaRPr lang="zh-TW" altLang="en-US" sz="1800" b="1" i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9710" name="文字方塊 973"/>
          <p:cNvSpPr txBox="1">
            <a:spLocks noChangeArrowheads="1"/>
          </p:cNvSpPr>
          <p:nvPr/>
        </p:nvSpPr>
        <p:spPr bwMode="auto">
          <a:xfrm>
            <a:off x="6789738" y="1357313"/>
            <a:ext cx="9937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800" b="1" i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Uniform</a:t>
            </a:r>
            <a:endParaRPr lang="zh-TW" altLang="en-US" sz="1800" b="1" i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9711" name="Rectangle 6"/>
          <p:cNvSpPr>
            <a:spLocks noChangeArrowheads="1"/>
          </p:cNvSpPr>
          <p:nvPr/>
        </p:nvSpPr>
        <p:spPr bwMode="auto">
          <a:xfrm>
            <a:off x="2693988" y="5045075"/>
            <a:ext cx="2943225" cy="7778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9712" name="Rectangle 7"/>
          <p:cNvSpPr>
            <a:spLocks noChangeArrowheads="1"/>
          </p:cNvSpPr>
          <p:nvPr/>
        </p:nvSpPr>
        <p:spPr bwMode="auto">
          <a:xfrm>
            <a:off x="2693988" y="5045075"/>
            <a:ext cx="2943225" cy="777875"/>
          </a:xfrm>
          <a:prstGeom prst="rect">
            <a:avLst/>
          </a:prstGeom>
          <a:noFill/>
          <a:ln w="0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9713" name="Line 8"/>
          <p:cNvSpPr>
            <a:spLocks noChangeShapeType="1"/>
          </p:cNvSpPr>
          <p:nvPr/>
        </p:nvSpPr>
        <p:spPr bwMode="auto">
          <a:xfrm>
            <a:off x="2693988" y="5045075"/>
            <a:ext cx="294322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9714" name="Line 9"/>
          <p:cNvSpPr>
            <a:spLocks noChangeShapeType="1"/>
          </p:cNvSpPr>
          <p:nvPr/>
        </p:nvSpPr>
        <p:spPr bwMode="auto">
          <a:xfrm>
            <a:off x="2693988" y="5822950"/>
            <a:ext cx="2943225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9715" name="Line 10"/>
          <p:cNvSpPr>
            <a:spLocks noChangeShapeType="1"/>
          </p:cNvSpPr>
          <p:nvPr/>
        </p:nvSpPr>
        <p:spPr bwMode="auto">
          <a:xfrm flipV="1">
            <a:off x="5637213" y="5045075"/>
            <a:ext cx="0" cy="7778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9716" name="Line 11"/>
          <p:cNvSpPr>
            <a:spLocks noChangeShapeType="1"/>
          </p:cNvSpPr>
          <p:nvPr/>
        </p:nvSpPr>
        <p:spPr bwMode="auto">
          <a:xfrm flipV="1">
            <a:off x="2693988" y="5045075"/>
            <a:ext cx="1587" cy="7778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9717" name="Line 12"/>
          <p:cNvSpPr>
            <a:spLocks noChangeShapeType="1"/>
          </p:cNvSpPr>
          <p:nvPr/>
        </p:nvSpPr>
        <p:spPr bwMode="auto">
          <a:xfrm>
            <a:off x="2693988" y="5822950"/>
            <a:ext cx="2943225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9718" name="Line 13"/>
          <p:cNvSpPr>
            <a:spLocks noChangeShapeType="1"/>
          </p:cNvSpPr>
          <p:nvPr/>
        </p:nvSpPr>
        <p:spPr bwMode="auto">
          <a:xfrm flipV="1">
            <a:off x="2693988" y="5045075"/>
            <a:ext cx="1587" cy="7778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9719" name="Line 14"/>
          <p:cNvSpPr>
            <a:spLocks noChangeShapeType="1"/>
          </p:cNvSpPr>
          <p:nvPr/>
        </p:nvSpPr>
        <p:spPr bwMode="auto">
          <a:xfrm flipV="1">
            <a:off x="2693988" y="5794375"/>
            <a:ext cx="1587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9720" name="Line 15"/>
          <p:cNvSpPr>
            <a:spLocks noChangeShapeType="1"/>
          </p:cNvSpPr>
          <p:nvPr/>
        </p:nvSpPr>
        <p:spPr bwMode="auto">
          <a:xfrm>
            <a:off x="2693988" y="5045075"/>
            <a:ext cx="1587" cy="238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9721" name="Rectangle 16"/>
          <p:cNvSpPr>
            <a:spLocks noChangeArrowheads="1"/>
          </p:cNvSpPr>
          <p:nvPr/>
        </p:nvSpPr>
        <p:spPr bwMode="auto">
          <a:xfrm>
            <a:off x="2673350" y="5838825"/>
            <a:ext cx="88900" cy="9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0</a:t>
            </a:r>
            <a:endParaRPr lang="zh-TW" altLang="zh-TW"/>
          </a:p>
        </p:txBody>
      </p:sp>
      <p:sp>
        <p:nvSpPr>
          <p:cNvPr id="29722" name="Line 17"/>
          <p:cNvSpPr>
            <a:spLocks noChangeShapeType="1"/>
          </p:cNvSpPr>
          <p:nvPr/>
        </p:nvSpPr>
        <p:spPr bwMode="auto">
          <a:xfrm flipV="1">
            <a:off x="3155950" y="5794375"/>
            <a:ext cx="1588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9723" name="Line 18"/>
          <p:cNvSpPr>
            <a:spLocks noChangeShapeType="1"/>
          </p:cNvSpPr>
          <p:nvPr/>
        </p:nvSpPr>
        <p:spPr bwMode="auto">
          <a:xfrm>
            <a:off x="3155950" y="5045075"/>
            <a:ext cx="1588" cy="238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9724" name="Rectangle 19"/>
          <p:cNvSpPr>
            <a:spLocks noChangeArrowheads="1"/>
          </p:cNvSpPr>
          <p:nvPr/>
        </p:nvSpPr>
        <p:spPr bwMode="auto">
          <a:xfrm>
            <a:off x="3108325" y="5838825"/>
            <a:ext cx="136525" cy="9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10</a:t>
            </a:r>
            <a:endParaRPr lang="zh-TW" altLang="zh-TW"/>
          </a:p>
        </p:txBody>
      </p:sp>
      <p:sp>
        <p:nvSpPr>
          <p:cNvPr id="29725" name="Line 20"/>
          <p:cNvSpPr>
            <a:spLocks noChangeShapeType="1"/>
          </p:cNvSpPr>
          <p:nvPr/>
        </p:nvSpPr>
        <p:spPr bwMode="auto">
          <a:xfrm flipV="1">
            <a:off x="3625850" y="5794375"/>
            <a:ext cx="0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9726" name="Line 21"/>
          <p:cNvSpPr>
            <a:spLocks noChangeShapeType="1"/>
          </p:cNvSpPr>
          <p:nvPr/>
        </p:nvSpPr>
        <p:spPr bwMode="auto">
          <a:xfrm>
            <a:off x="3625850" y="5045075"/>
            <a:ext cx="0" cy="238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9727" name="Rectangle 22"/>
          <p:cNvSpPr>
            <a:spLocks noChangeArrowheads="1"/>
          </p:cNvSpPr>
          <p:nvPr/>
        </p:nvSpPr>
        <p:spPr bwMode="auto">
          <a:xfrm>
            <a:off x="3578225" y="5838825"/>
            <a:ext cx="134938" cy="9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20</a:t>
            </a:r>
            <a:endParaRPr lang="zh-TW" altLang="zh-TW"/>
          </a:p>
        </p:txBody>
      </p:sp>
      <p:sp>
        <p:nvSpPr>
          <p:cNvPr id="29728" name="Line 23"/>
          <p:cNvSpPr>
            <a:spLocks noChangeShapeType="1"/>
          </p:cNvSpPr>
          <p:nvPr/>
        </p:nvSpPr>
        <p:spPr bwMode="auto">
          <a:xfrm flipV="1">
            <a:off x="4094163" y="5794375"/>
            <a:ext cx="1587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9729" name="Line 24"/>
          <p:cNvSpPr>
            <a:spLocks noChangeShapeType="1"/>
          </p:cNvSpPr>
          <p:nvPr/>
        </p:nvSpPr>
        <p:spPr bwMode="auto">
          <a:xfrm>
            <a:off x="4094163" y="5045075"/>
            <a:ext cx="1587" cy="238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9730" name="Rectangle 25"/>
          <p:cNvSpPr>
            <a:spLocks noChangeArrowheads="1"/>
          </p:cNvSpPr>
          <p:nvPr/>
        </p:nvSpPr>
        <p:spPr bwMode="auto">
          <a:xfrm>
            <a:off x="4046538" y="5838825"/>
            <a:ext cx="136525" cy="9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30</a:t>
            </a:r>
            <a:endParaRPr lang="zh-TW" altLang="zh-TW"/>
          </a:p>
        </p:txBody>
      </p:sp>
      <p:sp>
        <p:nvSpPr>
          <p:cNvPr id="29731" name="Line 26"/>
          <p:cNvSpPr>
            <a:spLocks noChangeShapeType="1"/>
          </p:cNvSpPr>
          <p:nvPr/>
        </p:nvSpPr>
        <p:spPr bwMode="auto">
          <a:xfrm flipV="1">
            <a:off x="4562475" y="5794375"/>
            <a:ext cx="1588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9732" name="Line 27"/>
          <p:cNvSpPr>
            <a:spLocks noChangeShapeType="1"/>
          </p:cNvSpPr>
          <p:nvPr/>
        </p:nvSpPr>
        <p:spPr bwMode="auto">
          <a:xfrm>
            <a:off x="4562475" y="5045075"/>
            <a:ext cx="1588" cy="238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9733" name="Rectangle 28"/>
          <p:cNvSpPr>
            <a:spLocks noChangeArrowheads="1"/>
          </p:cNvSpPr>
          <p:nvPr/>
        </p:nvSpPr>
        <p:spPr bwMode="auto">
          <a:xfrm>
            <a:off x="4514850" y="5838825"/>
            <a:ext cx="136525" cy="9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40</a:t>
            </a:r>
            <a:endParaRPr lang="zh-TW" altLang="zh-TW"/>
          </a:p>
        </p:txBody>
      </p:sp>
      <p:sp>
        <p:nvSpPr>
          <p:cNvPr id="29734" name="Line 29"/>
          <p:cNvSpPr>
            <a:spLocks noChangeShapeType="1"/>
          </p:cNvSpPr>
          <p:nvPr/>
        </p:nvSpPr>
        <p:spPr bwMode="auto">
          <a:xfrm flipV="1">
            <a:off x="5032375" y="5794375"/>
            <a:ext cx="0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9735" name="Line 30"/>
          <p:cNvSpPr>
            <a:spLocks noChangeShapeType="1"/>
          </p:cNvSpPr>
          <p:nvPr/>
        </p:nvSpPr>
        <p:spPr bwMode="auto">
          <a:xfrm>
            <a:off x="5032375" y="5045075"/>
            <a:ext cx="0" cy="238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9736" name="Rectangle 31"/>
          <p:cNvSpPr>
            <a:spLocks noChangeArrowheads="1"/>
          </p:cNvSpPr>
          <p:nvPr/>
        </p:nvSpPr>
        <p:spPr bwMode="auto">
          <a:xfrm>
            <a:off x="4984750" y="5838825"/>
            <a:ext cx="134938" cy="9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50</a:t>
            </a:r>
            <a:endParaRPr lang="zh-TW" altLang="zh-TW"/>
          </a:p>
        </p:txBody>
      </p:sp>
      <p:sp>
        <p:nvSpPr>
          <p:cNvPr id="29737" name="Line 32"/>
          <p:cNvSpPr>
            <a:spLocks noChangeShapeType="1"/>
          </p:cNvSpPr>
          <p:nvPr/>
        </p:nvSpPr>
        <p:spPr bwMode="auto">
          <a:xfrm flipV="1">
            <a:off x="5500688" y="5794375"/>
            <a:ext cx="1587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9738" name="Line 33"/>
          <p:cNvSpPr>
            <a:spLocks noChangeShapeType="1"/>
          </p:cNvSpPr>
          <p:nvPr/>
        </p:nvSpPr>
        <p:spPr bwMode="auto">
          <a:xfrm>
            <a:off x="5500688" y="5045075"/>
            <a:ext cx="1587" cy="238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9739" name="Rectangle 34"/>
          <p:cNvSpPr>
            <a:spLocks noChangeArrowheads="1"/>
          </p:cNvSpPr>
          <p:nvPr/>
        </p:nvSpPr>
        <p:spPr bwMode="auto">
          <a:xfrm>
            <a:off x="5453063" y="5838825"/>
            <a:ext cx="136525" cy="9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60</a:t>
            </a:r>
            <a:endParaRPr lang="zh-TW" altLang="zh-TW"/>
          </a:p>
        </p:txBody>
      </p:sp>
      <p:sp>
        <p:nvSpPr>
          <p:cNvPr id="29740" name="Line 35"/>
          <p:cNvSpPr>
            <a:spLocks noChangeShapeType="1"/>
          </p:cNvSpPr>
          <p:nvPr/>
        </p:nvSpPr>
        <p:spPr bwMode="auto">
          <a:xfrm>
            <a:off x="2693988" y="5822950"/>
            <a:ext cx="26987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9741" name="Line 36"/>
          <p:cNvSpPr>
            <a:spLocks noChangeShapeType="1"/>
          </p:cNvSpPr>
          <p:nvPr/>
        </p:nvSpPr>
        <p:spPr bwMode="auto">
          <a:xfrm flipH="1">
            <a:off x="5610225" y="5822950"/>
            <a:ext cx="33338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9742" name="Rectangle 37"/>
          <p:cNvSpPr>
            <a:spLocks noChangeArrowheads="1"/>
          </p:cNvSpPr>
          <p:nvPr/>
        </p:nvSpPr>
        <p:spPr bwMode="auto">
          <a:xfrm>
            <a:off x="2619375" y="5776913"/>
            <a:ext cx="88900" cy="9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0</a:t>
            </a:r>
            <a:endParaRPr lang="zh-TW" altLang="zh-TW"/>
          </a:p>
        </p:txBody>
      </p:sp>
      <p:sp>
        <p:nvSpPr>
          <p:cNvPr id="29743" name="Line 38"/>
          <p:cNvSpPr>
            <a:spLocks noChangeShapeType="1"/>
          </p:cNvSpPr>
          <p:nvPr/>
        </p:nvSpPr>
        <p:spPr bwMode="auto">
          <a:xfrm>
            <a:off x="2693988" y="5434013"/>
            <a:ext cx="269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9744" name="Line 39"/>
          <p:cNvSpPr>
            <a:spLocks noChangeShapeType="1"/>
          </p:cNvSpPr>
          <p:nvPr/>
        </p:nvSpPr>
        <p:spPr bwMode="auto">
          <a:xfrm flipH="1">
            <a:off x="5610225" y="5434013"/>
            <a:ext cx="33338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9745" name="Rectangle 40"/>
          <p:cNvSpPr>
            <a:spLocks noChangeArrowheads="1"/>
          </p:cNvSpPr>
          <p:nvPr/>
        </p:nvSpPr>
        <p:spPr bwMode="auto">
          <a:xfrm>
            <a:off x="2619375" y="5389563"/>
            <a:ext cx="88900" cy="8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5</a:t>
            </a:r>
            <a:endParaRPr lang="zh-TW" altLang="zh-TW"/>
          </a:p>
        </p:txBody>
      </p:sp>
      <p:sp>
        <p:nvSpPr>
          <p:cNvPr id="29746" name="Line 41"/>
          <p:cNvSpPr>
            <a:spLocks noChangeShapeType="1"/>
          </p:cNvSpPr>
          <p:nvPr/>
        </p:nvSpPr>
        <p:spPr bwMode="auto">
          <a:xfrm>
            <a:off x="2693988" y="5045075"/>
            <a:ext cx="269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9747" name="Line 42"/>
          <p:cNvSpPr>
            <a:spLocks noChangeShapeType="1"/>
          </p:cNvSpPr>
          <p:nvPr/>
        </p:nvSpPr>
        <p:spPr bwMode="auto">
          <a:xfrm flipH="1">
            <a:off x="5610225" y="5045075"/>
            <a:ext cx="3333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9748" name="Rectangle 43"/>
          <p:cNvSpPr>
            <a:spLocks noChangeArrowheads="1"/>
          </p:cNvSpPr>
          <p:nvPr/>
        </p:nvSpPr>
        <p:spPr bwMode="auto">
          <a:xfrm>
            <a:off x="2571750" y="5000625"/>
            <a:ext cx="136525" cy="9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10</a:t>
            </a:r>
            <a:endParaRPr lang="zh-TW" altLang="zh-TW"/>
          </a:p>
        </p:txBody>
      </p:sp>
      <p:sp>
        <p:nvSpPr>
          <p:cNvPr id="29749" name="Line 44"/>
          <p:cNvSpPr>
            <a:spLocks noChangeShapeType="1"/>
          </p:cNvSpPr>
          <p:nvPr/>
        </p:nvSpPr>
        <p:spPr bwMode="auto">
          <a:xfrm>
            <a:off x="2693988" y="5045075"/>
            <a:ext cx="294322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9750" name="Line 45"/>
          <p:cNvSpPr>
            <a:spLocks noChangeShapeType="1"/>
          </p:cNvSpPr>
          <p:nvPr/>
        </p:nvSpPr>
        <p:spPr bwMode="auto">
          <a:xfrm>
            <a:off x="2693988" y="5822950"/>
            <a:ext cx="2943225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9751" name="Line 46"/>
          <p:cNvSpPr>
            <a:spLocks noChangeShapeType="1"/>
          </p:cNvSpPr>
          <p:nvPr/>
        </p:nvSpPr>
        <p:spPr bwMode="auto">
          <a:xfrm flipV="1">
            <a:off x="5637213" y="5045075"/>
            <a:ext cx="0" cy="7778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9752" name="Line 47"/>
          <p:cNvSpPr>
            <a:spLocks noChangeShapeType="1"/>
          </p:cNvSpPr>
          <p:nvPr/>
        </p:nvSpPr>
        <p:spPr bwMode="auto">
          <a:xfrm flipV="1">
            <a:off x="2693988" y="5045075"/>
            <a:ext cx="1587" cy="7778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9753" name="Freeform 48"/>
          <p:cNvSpPr>
            <a:spLocks/>
          </p:cNvSpPr>
          <p:nvPr/>
        </p:nvSpPr>
        <p:spPr bwMode="auto">
          <a:xfrm>
            <a:off x="2735263" y="5354638"/>
            <a:ext cx="2901950" cy="388937"/>
          </a:xfrm>
          <a:custGeom>
            <a:avLst/>
            <a:gdLst>
              <a:gd name="T0" fmla="*/ 0 w 2562"/>
              <a:gd name="T1" fmla="*/ 84 h 414"/>
              <a:gd name="T2" fmla="*/ 42 w 2562"/>
              <a:gd name="T3" fmla="*/ 84 h 414"/>
              <a:gd name="T4" fmla="*/ 84 w 2562"/>
              <a:gd name="T5" fmla="*/ 0 h 414"/>
              <a:gd name="T6" fmla="*/ 126 w 2562"/>
              <a:gd name="T7" fmla="*/ 330 h 414"/>
              <a:gd name="T8" fmla="*/ 168 w 2562"/>
              <a:gd name="T9" fmla="*/ 330 h 414"/>
              <a:gd name="T10" fmla="*/ 210 w 2562"/>
              <a:gd name="T11" fmla="*/ 162 h 414"/>
              <a:gd name="T12" fmla="*/ 252 w 2562"/>
              <a:gd name="T13" fmla="*/ 162 h 414"/>
              <a:gd name="T14" fmla="*/ 294 w 2562"/>
              <a:gd name="T15" fmla="*/ 330 h 414"/>
              <a:gd name="T16" fmla="*/ 336 w 2562"/>
              <a:gd name="T17" fmla="*/ 330 h 414"/>
              <a:gd name="T18" fmla="*/ 372 w 2562"/>
              <a:gd name="T19" fmla="*/ 330 h 414"/>
              <a:gd name="T20" fmla="*/ 414 w 2562"/>
              <a:gd name="T21" fmla="*/ 414 h 414"/>
              <a:gd name="T22" fmla="*/ 456 w 2562"/>
              <a:gd name="T23" fmla="*/ 414 h 414"/>
              <a:gd name="T24" fmla="*/ 498 w 2562"/>
              <a:gd name="T25" fmla="*/ 246 h 414"/>
              <a:gd name="T26" fmla="*/ 540 w 2562"/>
              <a:gd name="T27" fmla="*/ 414 h 414"/>
              <a:gd name="T28" fmla="*/ 582 w 2562"/>
              <a:gd name="T29" fmla="*/ 414 h 414"/>
              <a:gd name="T30" fmla="*/ 624 w 2562"/>
              <a:gd name="T31" fmla="*/ 414 h 414"/>
              <a:gd name="T32" fmla="*/ 666 w 2562"/>
              <a:gd name="T33" fmla="*/ 414 h 414"/>
              <a:gd name="T34" fmla="*/ 708 w 2562"/>
              <a:gd name="T35" fmla="*/ 414 h 414"/>
              <a:gd name="T36" fmla="*/ 744 w 2562"/>
              <a:gd name="T37" fmla="*/ 414 h 414"/>
              <a:gd name="T38" fmla="*/ 786 w 2562"/>
              <a:gd name="T39" fmla="*/ 246 h 414"/>
              <a:gd name="T40" fmla="*/ 828 w 2562"/>
              <a:gd name="T41" fmla="*/ 414 h 414"/>
              <a:gd name="T42" fmla="*/ 870 w 2562"/>
              <a:gd name="T43" fmla="*/ 414 h 414"/>
              <a:gd name="T44" fmla="*/ 912 w 2562"/>
              <a:gd name="T45" fmla="*/ 414 h 414"/>
              <a:gd name="T46" fmla="*/ 954 w 2562"/>
              <a:gd name="T47" fmla="*/ 414 h 414"/>
              <a:gd name="T48" fmla="*/ 996 w 2562"/>
              <a:gd name="T49" fmla="*/ 414 h 414"/>
              <a:gd name="T50" fmla="*/ 1038 w 2562"/>
              <a:gd name="T51" fmla="*/ 414 h 414"/>
              <a:gd name="T52" fmla="*/ 1080 w 2562"/>
              <a:gd name="T53" fmla="*/ 246 h 414"/>
              <a:gd name="T54" fmla="*/ 1116 w 2562"/>
              <a:gd name="T55" fmla="*/ 414 h 414"/>
              <a:gd name="T56" fmla="*/ 1158 w 2562"/>
              <a:gd name="T57" fmla="*/ 414 h 414"/>
              <a:gd name="T58" fmla="*/ 1200 w 2562"/>
              <a:gd name="T59" fmla="*/ 414 h 414"/>
              <a:gd name="T60" fmla="*/ 1242 w 2562"/>
              <a:gd name="T61" fmla="*/ 414 h 414"/>
              <a:gd name="T62" fmla="*/ 1284 w 2562"/>
              <a:gd name="T63" fmla="*/ 414 h 414"/>
              <a:gd name="T64" fmla="*/ 1326 w 2562"/>
              <a:gd name="T65" fmla="*/ 414 h 414"/>
              <a:gd name="T66" fmla="*/ 1368 w 2562"/>
              <a:gd name="T67" fmla="*/ 246 h 414"/>
              <a:gd name="T68" fmla="*/ 1410 w 2562"/>
              <a:gd name="T69" fmla="*/ 414 h 414"/>
              <a:gd name="T70" fmla="*/ 1452 w 2562"/>
              <a:gd name="T71" fmla="*/ 414 h 414"/>
              <a:gd name="T72" fmla="*/ 1488 w 2562"/>
              <a:gd name="T73" fmla="*/ 330 h 414"/>
              <a:gd name="T74" fmla="*/ 1530 w 2562"/>
              <a:gd name="T75" fmla="*/ 414 h 414"/>
              <a:gd name="T76" fmla="*/ 1572 w 2562"/>
              <a:gd name="T77" fmla="*/ 414 h 414"/>
              <a:gd name="T78" fmla="*/ 1614 w 2562"/>
              <a:gd name="T79" fmla="*/ 246 h 414"/>
              <a:gd name="T80" fmla="*/ 1656 w 2562"/>
              <a:gd name="T81" fmla="*/ 414 h 414"/>
              <a:gd name="T82" fmla="*/ 1698 w 2562"/>
              <a:gd name="T83" fmla="*/ 414 h 414"/>
              <a:gd name="T84" fmla="*/ 1740 w 2562"/>
              <a:gd name="T85" fmla="*/ 414 h 414"/>
              <a:gd name="T86" fmla="*/ 1782 w 2562"/>
              <a:gd name="T87" fmla="*/ 414 h 414"/>
              <a:gd name="T88" fmla="*/ 1824 w 2562"/>
              <a:gd name="T89" fmla="*/ 414 h 414"/>
              <a:gd name="T90" fmla="*/ 1860 w 2562"/>
              <a:gd name="T91" fmla="*/ 414 h 414"/>
              <a:gd name="T92" fmla="*/ 1902 w 2562"/>
              <a:gd name="T93" fmla="*/ 246 h 414"/>
              <a:gd name="T94" fmla="*/ 1944 w 2562"/>
              <a:gd name="T95" fmla="*/ 414 h 414"/>
              <a:gd name="T96" fmla="*/ 1986 w 2562"/>
              <a:gd name="T97" fmla="*/ 414 h 414"/>
              <a:gd name="T98" fmla="*/ 2028 w 2562"/>
              <a:gd name="T99" fmla="*/ 414 h 414"/>
              <a:gd name="T100" fmla="*/ 2070 w 2562"/>
              <a:gd name="T101" fmla="*/ 414 h 414"/>
              <a:gd name="T102" fmla="*/ 2112 w 2562"/>
              <a:gd name="T103" fmla="*/ 414 h 414"/>
              <a:gd name="T104" fmla="*/ 2154 w 2562"/>
              <a:gd name="T105" fmla="*/ 414 h 414"/>
              <a:gd name="T106" fmla="*/ 2196 w 2562"/>
              <a:gd name="T107" fmla="*/ 246 h 414"/>
              <a:gd name="T108" fmla="*/ 2232 w 2562"/>
              <a:gd name="T109" fmla="*/ 414 h 414"/>
              <a:gd name="T110" fmla="*/ 2274 w 2562"/>
              <a:gd name="T111" fmla="*/ 414 h 414"/>
              <a:gd name="T112" fmla="*/ 2316 w 2562"/>
              <a:gd name="T113" fmla="*/ 330 h 414"/>
              <a:gd name="T114" fmla="*/ 2358 w 2562"/>
              <a:gd name="T115" fmla="*/ 414 h 414"/>
              <a:gd name="T116" fmla="*/ 2400 w 2562"/>
              <a:gd name="T117" fmla="*/ 414 h 414"/>
              <a:gd name="T118" fmla="*/ 2442 w 2562"/>
              <a:gd name="T119" fmla="*/ 246 h 414"/>
              <a:gd name="T120" fmla="*/ 2484 w 2562"/>
              <a:gd name="T121" fmla="*/ 414 h 414"/>
              <a:gd name="T122" fmla="*/ 2526 w 2562"/>
              <a:gd name="T123" fmla="*/ 414 h 414"/>
              <a:gd name="T124" fmla="*/ 2562 w 2562"/>
              <a:gd name="T125" fmla="*/ 414 h 414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2562"/>
              <a:gd name="T190" fmla="*/ 0 h 414"/>
              <a:gd name="T191" fmla="*/ 2562 w 2562"/>
              <a:gd name="T192" fmla="*/ 414 h 414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2562" h="414">
                <a:moveTo>
                  <a:pt x="0" y="84"/>
                </a:moveTo>
                <a:lnTo>
                  <a:pt x="42" y="84"/>
                </a:lnTo>
                <a:lnTo>
                  <a:pt x="84" y="0"/>
                </a:lnTo>
                <a:lnTo>
                  <a:pt x="126" y="330"/>
                </a:lnTo>
                <a:lnTo>
                  <a:pt x="168" y="330"/>
                </a:lnTo>
                <a:lnTo>
                  <a:pt x="210" y="162"/>
                </a:lnTo>
                <a:lnTo>
                  <a:pt x="252" y="162"/>
                </a:lnTo>
                <a:lnTo>
                  <a:pt x="294" y="330"/>
                </a:lnTo>
                <a:lnTo>
                  <a:pt x="336" y="330"/>
                </a:lnTo>
                <a:lnTo>
                  <a:pt x="372" y="330"/>
                </a:lnTo>
                <a:lnTo>
                  <a:pt x="414" y="414"/>
                </a:lnTo>
                <a:lnTo>
                  <a:pt x="456" y="414"/>
                </a:lnTo>
                <a:lnTo>
                  <a:pt x="498" y="246"/>
                </a:lnTo>
                <a:lnTo>
                  <a:pt x="540" y="414"/>
                </a:lnTo>
                <a:lnTo>
                  <a:pt x="582" y="414"/>
                </a:lnTo>
                <a:lnTo>
                  <a:pt x="624" y="414"/>
                </a:lnTo>
                <a:lnTo>
                  <a:pt x="666" y="414"/>
                </a:lnTo>
                <a:lnTo>
                  <a:pt x="708" y="414"/>
                </a:lnTo>
                <a:lnTo>
                  <a:pt x="744" y="414"/>
                </a:lnTo>
                <a:lnTo>
                  <a:pt x="786" y="246"/>
                </a:lnTo>
                <a:lnTo>
                  <a:pt x="828" y="414"/>
                </a:lnTo>
                <a:lnTo>
                  <a:pt x="870" y="414"/>
                </a:lnTo>
                <a:lnTo>
                  <a:pt x="912" y="414"/>
                </a:lnTo>
                <a:lnTo>
                  <a:pt x="954" y="414"/>
                </a:lnTo>
                <a:lnTo>
                  <a:pt x="996" y="414"/>
                </a:lnTo>
                <a:lnTo>
                  <a:pt x="1038" y="414"/>
                </a:lnTo>
                <a:lnTo>
                  <a:pt x="1080" y="246"/>
                </a:lnTo>
                <a:lnTo>
                  <a:pt x="1116" y="414"/>
                </a:lnTo>
                <a:lnTo>
                  <a:pt x="1158" y="414"/>
                </a:lnTo>
                <a:lnTo>
                  <a:pt x="1200" y="414"/>
                </a:lnTo>
                <a:lnTo>
                  <a:pt x="1242" y="414"/>
                </a:lnTo>
                <a:lnTo>
                  <a:pt x="1284" y="414"/>
                </a:lnTo>
                <a:lnTo>
                  <a:pt x="1326" y="414"/>
                </a:lnTo>
                <a:lnTo>
                  <a:pt x="1368" y="246"/>
                </a:lnTo>
                <a:lnTo>
                  <a:pt x="1410" y="414"/>
                </a:lnTo>
                <a:lnTo>
                  <a:pt x="1452" y="414"/>
                </a:lnTo>
                <a:lnTo>
                  <a:pt x="1488" y="330"/>
                </a:lnTo>
                <a:lnTo>
                  <a:pt x="1530" y="414"/>
                </a:lnTo>
                <a:lnTo>
                  <a:pt x="1572" y="414"/>
                </a:lnTo>
                <a:lnTo>
                  <a:pt x="1614" y="246"/>
                </a:lnTo>
                <a:lnTo>
                  <a:pt x="1656" y="414"/>
                </a:lnTo>
                <a:lnTo>
                  <a:pt x="1698" y="414"/>
                </a:lnTo>
                <a:lnTo>
                  <a:pt x="1740" y="414"/>
                </a:lnTo>
                <a:lnTo>
                  <a:pt x="1782" y="414"/>
                </a:lnTo>
                <a:lnTo>
                  <a:pt x="1824" y="414"/>
                </a:lnTo>
                <a:lnTo>
                  <a:pt x="1860" y="414"/>
                </a:lnTo>
                <a:lnTo>
                  <a:pt x="1902" y="246"/>
                </a:lnTo>
                <a:lnTo>
                  <a:pt x="1944" y="414"/>
                </a:lnTo>
                <a:lnTo>
                  <a:pt x="1986" y="414"/>
                </a:lnTo>
                <a:lnTo>
                  <a:pt x="2028" y="414"/>
                </a:lnTo>
                <a:lnTo>
                  <a:pt x="2070" y="414"/>
                </a:lnTo>
                <a:lnTo>
                  <a:pt x="2112" y="414"/>
                </a:lnTo>
                <a:lnTo>
                  <a:pt x="2154" y="414"/>
                </a:lnTo>
                <a:lnTo>
                  <a:pt x="2196" y="246"/>
                </a:lnTo>
                <a:lnTo>
                  <a:pt x="2232" y="414"/>
                </a:lnTo>
                <a:lnTo>
                  <a:pt x="2274" y="414"/>
                </a:lnTo>
                <a:lnTo>
                  <a:pt x="2316" y="330"/>
                </a:lnTo>
                <a:lnTo>
                  <a:pt x="2358" y="414"/>
                </a:lnTo>
                <a:lnTo>
                  <a:pt x="2400" y="414"/>
                </a:lnTo>
                <a:lnTo>
                  <a:pt x="2442" y="246"/>
                </a:lnTo>
                <a:lnTo>
                  <a:pt x="2484" y="414"/>
                </a:lnTo>
                <a:lnTo>
                  <a:pt x="2526" y="414"/>
                </a:lnTo>
                <a:lnTo>
                  <a:pt x="2562" y="414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15" name="群組 1113"/>
          <p:cNvGrpSpPr>
            <a:grpSpLocks/>
          </p:cNvGrpSpPr>
          <p:nvPr/>
        </p:nvGrpSpPr>
        <p:grpSpPr bwMode="auto">
          <a:xfrm>
            <a:off x="5786438" y="5000625"/>
            <a:ext cx="3071812" cy="919163"/>
            <a:chOff x="5786446" y="5000636"/>
            <a:chExt cx="3071834" cy="919169"/>
          </a:xfrm>
        </p:grpSpPr>
        <p:sp>
          <p:nvSpPr>
            <p:cNvPr id="29755" name="Rectangle 52"/>
            <p:cNvSpPr>
              <a:spLocks noChangeArrowheads="1"/>
            </p:cNvSpPr>
            <p:nvPr/>
          </p:nvSpPr>
          <p:spPr bwMode="auto">
            <a:xfrm>
              <a:off x="5908506" y="5045202"/>
              <a:ext cx="2936212" cy="7687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756" name="Rectangle 53"/>
            <p:cNvSpPr>
              <a:spLocks noChangeArrowheads="1"/>
            </p:cNvSpPr>
            <p:nvPr/>
          </p:nvSpPr>
          <p:spPr bwMode="auto">
            <a:xfrm>
              <a:off x="5908506" y="5045202"/>
              <a:ext cx="2936212" cy="768760"/>
            </a:xfrm>
            <a:prstGeom prst="rect">
              <a:avLst/>
            </a:prstGeom>
            <a:noFill/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757" name="Line 54"/>
            <p:cNvSpPr>
              <a:spLocks noChangeShapeType="1"/>
            </p:cNvSpPr>
            <p:nvPr/>
          </p:nvSpPr>
          <p:spPr bwMode="auto">
            <a:xfrm>
              <a:off x="5908506" y="5045202"/>
              <a:ext cx="2936212" cy="92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758" name="Line 55"/>
            <p:cNvSpPr>
              <a:spLocks noChangeShapeType="1"/>
            </p:cNvSpPr>
            <p:nvPr/>
          </p:nvSpPr>
          <p:spPr bwMode="auto">
            <a:xfrm>
              <a:off x="5908506" y="5813961"/>
              <a:ext cx="2936212" cy="92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759" name="Line 56"/>
            <p:cNvSpPr>
              <a:spLocks noChangeShapeType="1"/>
            </p:cNvSpPr>
            <p:nvPr/>
          </p:nvSpPr>
          <p:spPr bwMode="auto">
            <a:xfrm flipV="1">
              <a:off x="8844718" y="5045202"/>
              <a:ext cx="1131" cy="7687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760" name="Line 57"/>
            <p:cNvSpPr>
              <a:spLocks noChangeShapeType="1"/>
            </p:cNvSpPr>
            <p:nvPr/>
          </p:nvSpPr>
          <p:spPr bwMode="auto">
            <a:xfrm flipV="1">
              <a:off x="5908506" y="5045202"/>
              <a:ext cx="1131" cy="7687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761" name="Line 58"/>
            <p:cNvSpPr>
              <a:spLocks noChangeShapeType="1"/>
            </p:cNvSpPr>
            <p:nvPr/>
          </p:nvSpPr>
          <p:spPr bwMode="auto">
            <a:xfrm>
              <a:off x="5908506" y="5813961"/>
              <a:ext cx="2936212" cy="92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762" name="Line 59"/>
            <p:cNvSpPr>
              <a:spLocks noChangeShapeType="1"/>
            </p:cNvSpPr>
            <p:nvPr/>
          </p:nvSpPr>
          <p:spPr bwMode="auto">
            <a:xfrm flipV="1">
              <a:off x="5908506" y="5045202"/>
              <a:ext cx="1131" cy="7687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763" name="Line 60"/>
            <p:cNvSpPr>
              <a:spLocks noChangeShapeType="1"/>
            </p:cNvSpPr>
            <p:nvPr/>
          </p:nvSpPr>
          <p:spPr bwMode="auto">
            <a:xfrm flipV="1">
              <a:off x="5908506" y="5786108"/>
              <a:ext cx="1131" cy="2785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764" name="Line 61"/>
            <p:cNvSpPr>
              <a:spLocks noChangeShapeType="1"/>
            </p:cNvSpPr>
            <p:nvPr/>
          </p:nvSpPr>
          <p:spPr bwMode="auto">
            <a:xfrm>
              <a:off x="5908506" y="5045202"/>
              <a:ext cx="1131" cy="2228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765" name="Rectangle 62"/>
            <p:cNvSpPr>
              <a:spLocks noChangeArrowheads="1"/>
            </p:cNvSpPr>
            <p:nvPr/>
          </p:nvSpPr>
          <p:spPr bwMode="auto">
            <a:xfrm>
              <a:off x="5888162" y="5830673"/>
              <a:ext cx="88154" cy="89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0</a:t>
              </a:r>
              <a:endParaRPr lang="zh-TW" altLang="zh-TW"/>
            </a:p>
          </p:txBody>
        </p:sp>
        <p:sp>
          <p:nvSpPr>
            <p:cNvPr id="29766" name="Line 63"/>
            <p:cNvSpPr>
              <a:spLocks noChangeShapeType="1"/>
            </p:cNvSpPr>
            <p:nvPr/>
          </p:nvSpPr>
          <p:spPr bwMode="auto">
            <a:xfrm flipV="1">
              <a:off x="6369620" y="5786108"/>
              <a:ext cx="1131" cy="2785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767" name="Line 64"/>
            <p:cNvSpPr>
              <a:spLocks noChangeShapeType="1"/>
            </p:cNvSpPr>
            <p:nvPr/>
          </p:nvSpPr>
          <p:spPr bwMode="auto">
            <a:xfrm>
              <a:off x="6369620" y="5045202"/>
              <a:ext cx="1131" cy="2228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768" name="Rectangle 65"/>
            <p:cNvSpPr>
              <a:spLocks noChangeArrowheads="1"/>
            </p:cNvSpPr>
            <p:nvPr/>
          </p:nvSpPr>
          <p:spPr bwMode="auto">
            <a:xfrm>
              <a:off x="6322152" y="5830673"/>
              <a:ext cx="135622" cy="89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10</a:t>
              </a:r>
              <a:endParaRPr lang="zh-TW" altLang="zh-TW"/>
            </a:p>
          </p:txBody>
        </p:sp>
        <p:sp>
          <p:nvSpPr>
            <p:cNvPr id="29769" name="Line 66"/>
            <p:cNvSpPr>
              <a:spLocks noChangeShapeType="1"/>
            </p:cNvSpPr>
            <p:nvPr/>
          </p:nvSpPr>
          <p:spPr bwMode="auto">
            <a:xfrm flipV="1">
              <a:off x="6837515" y="5786108"/>
              <a:ext cx="1131" cy="2785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770" name="Line 67"/>
            <p:cNvSpPr>
              <a:spLocks noChangeShapeType="1"/>
            </p:cNvSpPr>
            <p:nvPr/>
          </p:nvSpPr>
          <p:spPr bwMode="auto">
            <a:xfrm>
              <a:off x="6837515" y="5045202"/>
              <a:ext cx="1131" cy="2228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771" name="Rectangle 68"/>
            <p:cNvSpPr>
              <a:spLocks noChangeArrowheads="1"/>
            </p:cNvSpPr>
            <p:nvPr/>
          </p:nvSpPr>
          <p:spPr bwMode="auto">
            <a:xfrm>
              <a:off x="6790047" y="5830673"/>
              <a:ext cx="135622" cy="89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20</a:t>
              </a:r>
              <a:endParaRPr lang="zh-TW" altLang="zh-TW"/>
            </a:p>
          </p:txBody>
        </p:sp>
        <p:sp>
          <p:nvSpPr>
            <p:cNvPr id="29772" name="Line 69"/>
            <p:cNvSpPr>
              <a:spLocks noChangeShapeType="1"/>
            </p:cNvSpPr>
            <p:nvPr/>
          </p:nvSpPr>
          <p:spPr bwMode="auto">
            <a:xfrm flipV="1">
              <a:off x="7305410" y="5786108"/>
              <a:ext cx="1131" cy="2785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773" name="Line 70"/>
            <p:cNvSpPr>
              <a:spLocks noChangeShapeType="1"/>
            </p:cNvSpPr>
            <p:nvPr/>
          </p:nvSpPr>
          <p:spPr bwMode="auto">
            <a:xfrm>
              <a:off x="7305410" y="5045202"/>
              <a:ext cx="1131" cy="2228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774" name="Rectangle 71"/>
            <p:cNvSpPr>
              <a:spLocks noChangeArrowheads="1"/>
            </p:cNvSpPr>
            <p:nvPr/>
          </p:nvSpPr>
          <p:spPr bwMode="auto">
            <a:xfrm>
              <a:off x="7257943" y="5830673"/>
              <a:ext cx="135622" cy="89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30</a:t>
              </a:r>
              <a:endParaRPr lang="zh-TW" altLang="zh-TW"/>
            </a:p>
          </p:txBody>
        </p:sp>
        <p:sp>
          <p:nvSpPr>
            <p:cNvPr id="29775" name="Line 72"/>
            <p:cNvSpPr>
              <a:spLocks noChangeShapeType="1"/>
            </p:cNvSpPr>
            <p:nvPr/>
          </p:nvSpPr>
          <p:spPr bwMode="auto">
            <a:xfrm flipV="1">
              <a:off x="7773306" y="5786108"/>
              <a:ext cx="1131" cy="2785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776" name="Line 73"/>
            <p:cNvSpPr>
              <a:spLocks noChangeShapeType="1"/>
            </p:cNvSpPr>
            <p:nvPr/>
          </p:nvSpPr>
          <p:spPr bwMode="auto">
            <a:xfrm>
              <a:off x="7773306" y="5045202"/>
              <a:ext cx="1131" cy="2228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777" name="Rectangle 74"/>
            <p:cNvSpPr>
              <a:spLocks noChangeArrowheads="1"/>
            </p:cNvSpPr>
            <p:nvPr/>
          </p:nvSpPr>
          <p:spPr bwMode="auto">
            <a:xfrm>
              <a:off x="7725838" y="5830673"/>
              <a:ext cx="135622" cy="89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40</a:t>
              </a:r>
              <a:endParaRPr lang="zh-TW" altLang="zh-TW"/>
            </a:p>
          </p:txBody>
        </p:sp>
        <p:sp>
          <p:nvSpPr>
            <p:cNvPr id="29778" name="Line 75"/>
            <p:cNvSpPr>
              <a:spLocks noChangeShapeType="1"/>
            </p:cNvSpPr>
            <p:nvPr/>
          </p:nvSpPr>
          <p:spPr bwMode="auto">
            <a:xfrm flipV="1">
              <a:off x="8241201" y="5786108"/>
              <a:ext cx="1131" cy="2785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779" name="Line 76"/>
            <p:cNvSpPr>
              <a:spLocks noChangeShapeType="1"/>
            </p:cNvSpPr>
            <p:nvPr/>
          </p:nvSpPr>
          <p:spPr bwMode="auto">
            <a:xfrm>
              <a:off x="8241201" y="5045202"/>
              <a:ext cx="1131" cy="2228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780" name="Rectangle 77"/>
            <p:cNvSpPr>
              <a:spLocks noChangeArrowheads="1"/>
            </p:cNvSpPr>
            <p:nvPr/>
          </p:nvSpPr>
          <p:spPr bwMode="auto">
            <a:xfrm>
              <a:off x="8193733" y="5830673"/>
              <a:ext cx="135622" cy="89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50</a:t>
              </a:r>
              <a:endParaRPr lang="zh-TW" altLang="zh-TW"/>
            </a:p>
          </p:txBody>
        </p:sp>
        <p:sp>
          <p:nvSpPr>
            <p:cNvPr id="29781" name="Line 78"/>
            <p:cNvSpPr>
              <a:spLocks noChangeShapeType="1"/>
            </p:cNvSpPr>
            <p:nvPr/>
          </p:nvSpPr>
          <p:spPr bwMode="auto">
            <a:xfrm flipV="1">
              <a:off x="8709096" y="5786108"/>
              <a:ext cx="1131" cy="2785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782" name="Line 79"/>
            <p:cNvSpPr>
              <a:spLocks noChangeShapeType="1"/>
            </p:cNvSpPr>
            <p:nvPr/>
          </p:nvSpPr>
          <p:spPr bwMode="auto">
            <a:xfrm>
              <a:off x="8709096" y="5045202"/>
              <a:ext cx="1131" cy="2228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783" name="Rectangle 80"/>
            <p:cNvSpPr>
              <a:spLocks noChangeArrowheads="1"/>
            </p:cNvSpPr>
            <p:nvPr/>
          </p:nvSpPr>
          <p:spPr bwMode="auto">
            <a:xfrm>
              <a:off x="8661628" y="5830673"/>
              <a:ext cx="135622" cy="89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60</a:t>
              </a:r>
              <a:endParaRPr lang="zh-TW" altLang="zh-TW"/>
            </a:p>
          </p:txBody>
        </p:sp>
        <p:sp>
          <p:nvSpPr>
            <p:cNvPr id="29784" name="Line 81"/>
            <p:cNvSpPr>
              <a:spLocks noChangeShapeType="1"/>
            </p:cNvSpPr>
            <p:nvPr/>
          </p:nvSpPr>
          <p:spPr bwMode="auto">
            <a:xfrm>
              <a:off x="5908506" y="5813961"/>
              <a:ext cx="27124" cy="92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785" name="Line 82"/>
            <p:cNvSpPr>
              <a:spLocks noChangeShapeType="1"/>
            </p:cNvSpPr>
            <p:nvPr/>
          </p:nvSpPr>
          <p:spPr bwMode="auto">
            <a:xfrm flipH="1">
              <a:off x="8817593" y="5813961"/>
              <a:ext cx="33905" cy="92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786" name="Rectangle 83"/>
            <p:cNvSpPr>
              <a:spLocks noChangeArrowheads="1"/>
            </p:cNvSpPr>
            <p:nvPr/>
          </p:nvSpPr>
          <p:spPr bwMode="auto">
            <a:xfrm>
              <a:off x="5833914" y="5769396"/>
              <a:ext cx="88154" cy="89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0</a:t>
              </a:r>
              <a:endParaRPr lang="zh-TW" altLang="zh-TW"/>
            </a:p>
          </p:txBody>
        </p:sp>
        <p:sp>
          <p:nvSpPr>
            <p:cNvPr id="29787" name="Line 84"/>
            <p:cNvSpPr>
              <a:spLocks noChangeShapeType="1"/>
            </p:cNvSpPr>
            <p:nvPr/>
          </p:nvSpPr>
          <p:spPr bwMode="auto">
            <a:xfrm>
              <a:off x="5908506" y="5557708"/>
              <a:ext cx="27124" cy="92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788" name="Line 85"/>
            <p:cNvSpPr>
              <a:spLocks noChangeShapeType="1"/>
            </p:cNvSpPr>
            <p:nvPr/>
          </p:nvSpPr>
          <p:spPr bwMode="auto">
            <a:xfrm flipH="1">
              <a:off x="8817593" y="5557708"/>
              <a:ext cx="33905" cy="92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789" name="Rectangle 86"/>
            <p:cNvSpPr>
              <a:spLocks noChangeArrowheads="1"/>
            </p:cNvSpPr>
            <p:nvPr/>
          </p:nvSpPr>
          <p:spPr bwMode="auto">
            <a:xfrm>
              <a:off x="5833914" y="5513142"/>
              <a:ext cx="88154" cy="89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5</a:t>
              </a:r>
              <a:endParaRPr lang="zh-TW" altLang="zh-TW"/>
            </a:p>
          </p:txBody>
        </p:sp>
        <p:sp>
          <p:nvSpPr>
            <p:cNvPr id="29790" name="Line 87"/>
            <p:cNvSpPr>
              <a:spLocks noChangeShapeType="1"/>
            </p:cNvSpPr>
            <p:nvPr/>
          </p:nvSpPr>
          <p:spPr bwMode="auto">
            <a:xfrm>
              <a:off x="5908506" y="5301455"/>
              <a:ext cx="27124" cy="92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791" name="Line 88"/>
            <p:cNvSpPr>
              <a:spLocks noChangeShapeType="1"/>
            </p:cNvSpPr>
            <p:nvPr/>
          </p:nvSpPr>
          <p:spPr bwMode="auto">
            <a:xfrm flipH="1">
              <a:off x="8817593" y="5301455"/>
              <a:ext cx="33905" cy="92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792" name="Rectangle 89"/>
            <p:cNvSpPr>
              <a:spLocks noChangeArrowheads="1"/>
            </p:cNvSpPr>
            <p:nvPr/>
          </p:nvSpPr>
          <p:spPr bwMode="auto">
            <a:xfrm>
              <a:off x="5786446" y="5256889"/>
              <a:ext cx="135622" cy="89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10</a:t>
              </a:r>
              <a:endParaRPr lang="zh-TW" altLang="zh-TW"/>
            </a:p>
          </p:txBody>
        </p:sp>
        <p:sp>
          <p:nvSpPr>
            <p:cNvPr id="29793" name="Line 90"/>
            <p:cNvSpPr>
              <a:spLocks noChangeShapeType="1"/>
            </p:cNvSpPr>
            <p:nvPr/>
          </p:nvSpPr>
          <p:spPr bwMode="auto">
            <a:xfrm>
              <a:off x="5908506" y="5045202"/>
              <a:ext cx="27124" cy="92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794" name="Line 91"/>
            <p:cNvSpPr>
              <a:spLocks noChangeShapeType="1"/>
            </p:cNvSpPr>
            <p:nvPr/>
          </p:nvSpPr>
          <p:spPr bwMode="auto">
            <a:xfrm flipH="1">
              <a:off x="8817593" y="5045202"/>
              <a:ext cx="33905" cy="92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795" name="Rectangle 92"/>
            <p:cNvSpPr>
              <a:spLocks noChangeArrowheads="1"/>
            </p:cNvSpPr>
            <p:nvPr/>
          </p:nvSpPr>
          <p:spPr bwMode="auto">
            <a:xfrm>
              <a:off x="5786446" y="5000636"/>
              <a:ext cx="135622" cy="89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zh-TW" sz="1000" i="0">
                  <a:solidFill>
                    <a:srgbClr val="000000"/>
                  </a:solidFill>
                  <a:latin typeface="Helvetica"/>
                </a:rPr>
                <a:t>15</a:t>
              </a:r>
              <a:endParaRPr lang="zh-TW" altLang="zh-TW"/>
            </a:p>
          </p:txBody>
        </p:sp>
        <p:sp>
          <p:nvSpPr>
            <p:cNvPr id="29796" name="Line 93"/>
            <p:cNvSpPr>
              <a:spLocks noChangeShapeType="1"/>
            </p:cNvSpPr>
            <p:nvPr/>
          </p:nvSpPr>
          <p:spPr bwMode="auto">
            <a:xfrm>
              <a:off x="5908506" y="5045202"/>
              <a:ext cx="2936212" cy="92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797" name="Line 94"/>
            <p:cNvSpPr>
              <a:spLocks noChangeShapeType="1"/>
            </p:cNvSpPr>
            <p:nvPr/>
          </p:nvSpPr>
          <p:spPr bwMode="auto">
            <a:xfrm>
              <a:off x="5908506" y="5813961"/>
              <a:ext cx="2936212" cy="92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798" name="Line 95"/>
            <p:cNvSpPr>
              <a:spLocks noChangeShapeType="1"/>
            </p:cNvSpPr>
            <p:nvPr/>
          </p:nvSpPr>
          <p:spPr bwMode="auto">
            <a:xfrm flipV="1">
              <a:off x="8844718" y="5045202"/>
              <a:ext cx="1131" cy="7687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799" name="Line 96"/>
            <p:cNvSpPr>
              <a:spLocks noChangeShapeType="1"/>
            </p:cNvSpPr>
            <p:nvPr/>
          </p:nvSpPr>
          <p:spPr bwMode="auto">
            <a:xfrm flipV="1">
              <a:off x="5908506" y="5045202"/>
              <a:ext cx="1131" cy="7687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800" name="Freeform 97"/>
            <p:cNvSpPr>
              <a:spLocks/>
            </p:cNvSpPr>
            <p:nvPr/>
          </p:nvSpPr>
          <p:spPr bwMode="auto">
            <a:xfrm>
              <a:off x="5949192" y="5095338"/>
              <a:ext cx="2909088" cy="718623"/>
            </a:xfrm>
            <a:custGeom>
              <a:avLst/>
              <a:gdLst>
                <a:gd name="T0" fmla="*/ 42 w 2574"/>
                <a:gd name="T1" fmla="*/ 54 h 774"/>
                <a:gd name="T2" fmla="*/ 126 w 2574"/>
                <a:gd name="T3" fmla="*/ 162 h 774"/>
                <a:gd name="T4" fmla="*/ 210 w 2574"/>
                <a:gd name="T5" fmla="*/ 276 h 774"/>
                <a:gd name="T6" fmla="*/ 294 w 2574"/>
                <a:gd name="T7" fmla="*/ 384 h 774"/>
                <a:gd name="T8" fmla="*/ 372 w 2574"/>
                <a:gd name="T9" fmla="*/ 498 h 774"/>
                <a:gd name="T10" fmla="*/ 456 w 2574"/>
                <a:gd name="T11" fmla="*/ 606 h 774"/>
                <a:gd name="T12" fmla="*/ 540 w 2574"/>
                <a:gd name="T13" fmla="*/ 714 h 774"/>
                <a:gd name="T14" fmla="*/ 624 w 2574"/>
                <a:gd name="T15" fmla="*/ 774 h 774"/>
                <a:gd name="T16" fmla="*/ 708 w 2574"/>
                <a:gd name="T17" fmla="*/ 774 h 774"/>
                <a:gd name="T18" fmla="*/ 786 w 2574"/>
                <a:gd name="T19" fmla="*/ 774 h 774"/>
                <a:gd name="T20" fmla="*/ 870 w 2574"/>
                <a:gd name="T21" fmla="*/ 774 h 774"/>
                <a:gd name="T22" fmla="*/ 954 w 2574"/>
                <a:gd name="T23" fmla="*/ 774 h 774"/>
                <a:gd name="T24" fmla="*/ 1038 w 2574"/>
                <a:gd name="T25" fmla="*/ 774 h 774"/>
                <a:gd name="T26" fmla="*/ 1116 w 2574"/>
                <a:gd name="T27" fmla="*/ 774 h 774"/>
                <a:gd name="T28" fmla="*/ 1200 w 2574"/>
                <a:gd name="T29" fmla="*/ 774 h 774"/>
                <a:gd name="T30" fmla="*/ 1284 w 2574"/>
                <a:gd name="T31" fmla="*/ 774 h 774"/>
                <a:gd name="T32" fmla="*/ 1368 w 2574"/>
                <a:gd name="T33" fmla="*/ 774 h 774"/>
                <a:gd name="T34" fmla="*/ 1452 w 2574"/>
                <a:gd name="T35" fmla="*/ 774 h 774"/>
                <a:gd name="T36" fmla="*/ 1530 w 2574"/>
                <a:gd name="T37" fmla="*/ 774 h 774"/>
                <a:gd name="T38" fmla="*/ 1614 w 2574"/>
                <a:gd name="T39" fmla="*/ 774 h 774"/>
                <a:gd name="T40" fmla="*/ 1698 w 2574"/>
                <a:gd name="T41" fmla="*/ 774 h 774"/>
                <a:gd name="T42" fmla="*/ 1782 w 2574"/>
                <a:gd name="T43" fmla="*/ 774 h 774"/>
                <a:gd name="T44" fmla="*/ 1860 w 2574"/>
                <a:gd name="T45" fmla="*/ 774 h 774"/>
                <a:gd name="T46" fmla="*/ 1944 w 2574"/>
                <a:gd name="T47" fmla="*/ 774 h 774"/>
                <a:gd name="T48" fmla="*/ 2028 w 2574"/>
                <a:gd name="T49" fmla="*/ 774 h 774"/>
                <a:gd name="T50" fmla="*/ 2112 w 2574"/>
                <a:gd name="T51" fmla="*/ 774 h 774"/>
                <a:gd name="T52" fmla="*/ 2196 w 2574"/>
                <a:gd name="T53" fmla="*/ 774 h 774"/>
                <a:gd name="T54" fmla="*/ 2274 w 2574"/>
                <a:gd name="T55" fmla="*/ 774 h 774"/>
                <a:gd name="T56" fmla="*/ 2358 w 2574"/>
                <a:gd name="T57" fmla="*/ 774 h 774"/>
                <a:gd name="T58" fmla="*/ 2442 w 2574"/>
                <a:gd name="T59" fmla="*/ 774 h 774"/>
                <a:gd name="T60" fmla="*/ 2526 w 2574"/>
                <a:gd name="T61" fmla="*/ 774 h 774"/>
                <a:gd name="T62" fmla="*/ 2574 w 2574"/>
                <a:gd name="T63" fmla="*/ 774 h 77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74"/>
                <a:gd name="T97" fmla="*/ 0 h 774"/>
                <a:gd name="T98" fmla="*/ 2574 w 2574"/>
                <a:gd name="T99" fmla="*/ 774 h 774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74" h="774">
                  <a:moveTo>
                    <a:pt x="0" y="0"/>
                  </a:moveTo>
                  <a:lnTo>
                    <a:pt x="42" y="54"/>
                  </a:lnTo>
                  <a:lnTo>
                    <a:pt x="84" y="108"/>
                  </a:lnTo>
                  <a:lnTo>
                    <a:pt x="126" y="162"/>
                  </a:lnTo>
                  <a:lnTo>
                    <a:pt x="168" y="222"/>
                  </a:lnTo>
                  <a:lnTo>
                    <a:pt x="210" y="276"/>
                  </a:lnTo>
                  <a:lnTo>
                    <a:pt x="252" y="330"/>
                  </a:lnTo>
                  <a:lnTo>
                    <a:pt x="294" y="384"/>
                  </a:lnTo>
                  <a:lnTo>
                    <a:pt x="336" y="438"/>
                  </a:lnTo>
                  <a:lnTo>
                    <a:pt x="372" y="498"/>
                  </a:lnTo>
                  <a:lnTo>
                    <a:pt x="414" y="552"/>
                  </a:lnTo>
                  <a:lnTo>
                    <a:pt x="456" y="606"/>
                  </a:lnTo>
                  <a:lnTo>
                    <a:pt x="498" y="660"/>
                  </a:lnTo>
                  <a:lnTo>
                    <a:pt x="540" y="714"/>
                  </a:lnTo>
                  <a:lnTo>
                    <a:pt x="582" y="774"/>
                  </a:lnTo>
                  <a:lnTo>
                    <a:pt x="624" y="774"/>
                  </a:lnTo>
                  <a:lnTo>
                    <a:pt x="666" y="774"/>
                  </a:lnTo>
                  <a:lnTo>
                    <a:pt x="708" y="774"/>
                  </a:lnTo>
                  <a:lnTo>
                    <a:pt x="744" y="774"/>
                  </a:lnTo>
                  <a:lnTo>
                    <a:pt x="786" y="774"/>
                  </a:lnTo>
                  <a:lnTo>
                    <a:pt x="828" y="774"/>
                  </a:lnTo>
                  <a:lnTo>
                    <a:pt x="870" y="774"/>
                  </a:lnTo>
                  <a:lnTo>
                    <a:pt x="912" y="774"/>
                  </a:lnTo>
                  <a:lnTo>
                    <a:pt x="954" y="774"/>
                  </a:lnTo>
                  <a:lnTo>
                    <a:pt x="996" y="774"/>
                  </a:lnTo>
                  <a:lnTo>
                    <a:pt x="1038" y="774"/>
                  </a:lnTo>
                  <a:lnTo>
                    <a:pt x="1080" y="774"/>
                  </a:lnTo>
                  <a:lnTo>
                    <a:pt x="1116" y="774"/>
                  </a:lnTo>
                  <a:lnTo>
                    <a:pt x="1158" y="774"/>
                  </a:lnTo>
                  <a:lnTo>
                    <a:pt x="1200" y="774"/>
                  </a:lnTo>
                  <a:lnTo>
                    <a:pt x="1242" y="774"/>
                  </a:lnTo>
                  <a:lnTo>
                    <a:pt x="1284" y="774"/>
                  </a:lnTo>
                  <a:lnTo>
                    <a:pt x="1326" y="774"/>
                  </a:lnTo>
                  <a:lnTo>
                    <a:pt x="1368" y="774"/>
                  </a:lnTo>
                  <a:lnTo>
                    <a:pt x="1410" y="774"/>
                  </a:lnTo>
                  <a:lnTo>
                    <a:pt x="1452" y="774"/>
                  </a:lnTo>
                  <a:lnTo>
                    <a:pt x="1488" y="774"/>
                  </a:lnTo>
                  <a:lnTo>
                    <a:pt x="1530" y="774"/>
                  </a:lnTo>
                  <a:lnTo>
                    <a:pt x="1572" y="774"/>
                  </a:lnTo>
                  <a:lnTo>
                    <a:pt x="1614" y="774"/>
                  </a:lnTo>
                  <a:lnTo>
                    <a:pt x="1656" y="774"/>
                  </a:lnTo>
                  <a:lnTo>
                    <a:pt x="1698" y="774"/>
                  </a:lnTo>
                  <a:lnTo>
                    <a:pt x="1740" y="774"/>
                  </a:lnTo>
                  <a:lnTo>
                    <a:pt x="1782" y="774"/>
                  </a:lnTo>
                  <a:lnTo>
                    <a:pt x="1824" y="774"/>
                  </a:lnTo>
                  <a:lnTo>
                    <a:pt x="1860" y="774"/>
                  </a:lnTo>
                  <a:lnTo>
                    <a:pt x="1902" y="774"/>
                  </a:lnTo>
                  <a:lnTo>
                    <a:pt x="1944" y="774"/>
                  </a:lnTo>
                  <a:lnTo>
                    <a:pt x="1986" y="774"/>
                  </a:lnTo>
                  <a:lnTo>
                    <a:pt x="2028" y="774"/>
                  </a:lnTo>
                  <a:lnTo>
                    <a:pt x="2070" y="774"/>
                  </a:lnTo>
                  <a:lnTo>
                    <a:pt x="2112" y="774"/>
                  </a:lnTo>
                  <a:lnTo>
                    <a:pt x="2154" y="774"/>
                  </a:lnTo>
                  <a:lnTo>
                    <a:pt x="2196" y="774"/>
                  </a:lnTo>
                  <a:lnTo>
                    <a:pt x="2232" y="774"/>
                  </a:lnTo>
                  <a:lnTo>
                    <a:pt x="2274" y="774"/>
                  </a:lnTo>
                  <a:lnTo>
                    <a:pt x="2316" y="774"/>
                  </a:lnTo>
                  <a:lnTo>
                    <a:pt x="2358" y="774"/>
                  </a:lnTo>
                  <a:lnTo>
                    <a:pt x="2400" y="774"/>
                  </a:lnTo>
                  <a:lnTo>
                    <a:pt x="2442" y="774"/>
                  </a:lnTo>
                  <a:lnTo>
                    <a:pt x="2484" y="774"/>
                  </a:lnTo>
                  <a:lnTo>
                    <a:pt x="2526" y="774"/>
                  </a:lnTo>
                  <a:lnTo>
                    <a:pt x="2562" y="774"/>
                  </a:lnTo>
                  <a:lnTo>
                    <a:pt x="2574" y="774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22" name="直線接點 136"/>
          <p:cNvCxnSpPr>
            <a:cxnSpLocks noChangeShapeType="1"/>
          </p:cNvCxnSpPr>
          <p:nvPr/>
        </p:nvCxnSpPr>
        <p:spPr bwMode="auto">
          <a:xfrm rot="5400000">
            <a:off x="1509713" y="3328988"/>
            <a:ext cx="3333750" cy="6350"/>
          </a:xfrm>
          <a:prstGeom prst="line">
            <a:avLst/>
          </a:prstGeom>
          <a:noFill/>
          <a:ln w="19050" algn="ctr">
            <a:solidFill>
              <a:srgbClr val="00B050"/>
            </a:solidFill>
            <a:round/>
            <a:headEnd/>
            <a:tailEnd/>
          </a:ln>
        </p:spPr>
      </p:cxnSp>
      <p:cxnSp>
        <p:nvCxnSpPr>
          <p:cNvPr id="136" name="直線接點 135"/>
          <p:cNvCxnSpPr>
            <a:cxnSpLocks noChangeShapeType="1"/>
          </p:cNvCxnSpPr>
          <p:nvPr/>
        </p:nvCxnSpPr>
        <p:spPr bwMode="auto">
          <a:xfrm rot="5400000">
            <a:off x="93663" y="3330575"/>
            <a:ext cx="3333750" cy="6350"/>
          </a:xfrm>
          <a:prstGeom prst="line">
            <a:avLst/>
          </a:prstGeom>
          <a:noFill/>
          <a:ln w="19050" algn="ctr">
            <a:solidFill>
              <a:srgbClr val="CC00CC"/>
            </a:solidFill>
            <a:round/>
            <a:headEnd/>
            <a:tailEnd/>
          </a:ln>
        </p:spPr>
      </p:cxnSp>
      <p:cxnSp>
        <p:nvCxnSpPr>
          <p:cNvPr id="135" name="直線接點 134"/>
          <p:cNvCxnSpPr>
            <a:cxnSpLocks noChangeShapeType="1"/>
          </p:cNvCxnSpPr>
          <p:nvPr/>
        </p:nvCxnSpPr>
        <p:spPr bwMode="auto">
          <a:xfrm rot="5400000">
            <a:off x="1544638" y="3330575"/>
            <a:ext cx="3333750" cy="6350"/>
          </a:xfrm>
          <a:prstGeom prst="line">
            <a:avLst/>
          </a:prstGeom>
          <a:noFill/>
          <a:ln w="19050" algn="ctr">
            <a:solidFill>
              <a:srgbClr val="CC00CC"/>
            </a:solidFill>
            <a:round/>
            <a:headEnd/>
            <a:tailEnd/>
          </a:ln>
        </p:spPr>
      </p:cxnSp>
      <p:cxnSp>
        <p:nvCxnSpPr>
          <p:cNvPr id="129" name="直線接點 128"/>
          <p:cNvCxnSpPr>
            <a:cxnSpLocks noChangeShapeType="1"/>
          </p:cNvCxnSpPr>
          <p:nvPr/>
        </p:nvCxnSpPr>
        <p:spPr bwMode="auto">
          <a:xfrm rot="5400000">
            <a:off x="1835150" y="3332163"/>
            <a:ext cx="3333750" cy="6350"/>
          </a:xfrm>
          <a:prstGeom prst="line">
            <a:avLst/>
          </a:prstGeom>
          <a:noFill/>
          <a:ln w="19050" algn="ctr">
            <a:solidFill>
              <a:srgbClr val="CC00CC"/>
            </a:solidFill>
            <a:round/>
            <a:headEnd/>
            <a:tailEnd/>
          </a:ln>
        </p:spPr>
      </p:cxnSp>
      <p:sp>
        <p:nvSpPr>
          <p:cNvPr id="3072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Simulations: MVDR beamformer</a:t>
            </a:r>
            <a:endParaRPr lang="zh-TW" altLang="en-US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BA0A0C-02E6-449E-B7E4-A7568E9469F0}" type="slidenum">
              <a:rPr lang="en-US" altLang="ja-JP" smtClean="0"/>
              <a:pPr>
                <a:defRPr/>
              </a:pPr>
              <a:t>27</a:t>
            </a:fld>
            <a:endParaRPr lang="en-US" altLang="ja-JP"/>
          </a:p>
        </p:txBody>
      </p:sp>
      <p:sp>
        <p:nvSpPr>
          <p:cNvPr id="30728" name="頁尾版面配置區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ISCAS 2008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sp>
        <p:nvSpPr>
          <p:cNvPr id="30729" name="Rectangle 7"/>
          <p:cNvSpPr>
            <a:spLocks noChangeArrowheads="1"/>
          </p:cNvSpPr>
          <p:nvPr/>
        </p:nvSpPr>
        <p:spPr bwMode="auto">
          <a:xfrm>
            <a:off x="1065213" y="1666875"/>
            <a:ext cx="4206875" cy="3316288"/>
          </a:xfrm>
          <a:prstGeom prst="rect">
            <a:avLst/>
          </a:prstGeom>
          <a:noFill/>
          <a:ln w="0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30" name="Line 8"/>
          <p:cNvSpPr>
            <a:spLocks noChangeShapeType="1"/>
          </p:cNvSpPr>
          <p:nvPr/>
        </p:nvSpPr>
        <p:spPr bwMode="auto">
          <a:xfrm>
            <a:off x="1065213" y="1666875"/>
            <a:ext cx="420687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31" name="Line 9"/>
          <p:cNvSpPr>
            <a:spLocks noChangeShapeType="1"/>
          </p:cNvSpPr>
          <p:nvPr/>
        </p:nvSpPr>
        <p:spPr bwMode="auto">
          <a:xfrm>
            <a:off x="1065213" y="4983163"/>
            <a:ext cx="42068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32" name="Line 10"/>
          <p:cNvSpPr>
            <a:spLocks noChangeShapeType="1"/>
          </p:cNvSpPr>
          <p:nvPr/>
        </p:nvSpPr>
        <p:spPr bwMode="auto">
          <a:xfrm flipV="1">
            <a:off x="5272088" y="1666875"/>
            <a:ext cx="1587" cy="33162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33" name="Line 11"/>
          <p:cNvSpPr>
            <a:spLocks noChangeShapeType="1"/>
          </p:cNvSpPr>
          <p:nvPr/>
        </p:nvSpPr>
        <p:spPr bwMode="auto">
          <a:xfrm flipV="1">
            <a:off x="1065213" y="1666875"/>
            <a:ext cx="1587" cy="33162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34" name="Line 12"/>
          <p:cNvSpPr>
            <a:spLocks noChangeShapeType="1"/>
          </p:cNvSpPr>
          <p:nvPr/>
        </p:nvSpPr>
        <p:spPr bwMode="auto">
          <a:xfrm>
            <a:off x="1065213" y="4983163"/>
            <a:ext cx="42068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35" name="Line 13"/>
          <p:cNvSpPr>
            <a:spLocks noChangeShapeType="1"/>
          </p:cNvSpPr>
          <p:nvPr/>
        </p:nvSpPr>
        <p:spPr bwMode="auto">
          <a:xfrm flipV="1">
            <a:off x="1065213" y="1666875"/>
            <a:ext cx="1587" cy="33162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36" name="Line 14"/>
          <p:cNvSpPr>
            <a:spLocks noChangeShapeType="1"/>
          </p:cNvSpPr>
          <p:nvPr/>
        </p:nvSpPr>
        <p:spPr bwMode="auto">
          <a:xfrm flipV="1">
            <a:off x="1296988" y="4935538"/>
            <a:ext cx="1587" cy="476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37" name="Line 15"/>
          <p:cNvSpPr>
            <a:spLocks noChangeShapeType="1"/>
          </p:cNvSpPr>
          <p:nvPr/>
        </p:nvSpPr>
        <p:spPr bwMode="auto">
          <a:xfrm>
            <a:off x="1296988" y="1666875"/>
            <a:ext cx="1587" cy="396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38" name="Rectangle 16"/>
          <p:cNvSpPr>
            <a:spLocks noChangeArrowheads="1"/>
          </p:cNvSpPr>
          <p:nvPr/>
        </p:nvSpPr>
        <p:spPr bwMode="auto">
          <a:xfrm>
            <a:off x="1190625" y="5011738"/>
            <a:ext cx="242888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-80</a:t>
            </a:r>
            <a:endParaRPr lang="zh-TW" altLang="zh-TW"/>
          </a:p>
        </p:txBody>
      </p:sp>
      <p:sp>
        <p:nvSpPr>
          <p:cNvPr id="30739" name="Line 17"/>
          <p:cNvSpPr>
            <a:spLocks noChangeShapeType="1"/>
          </p:cNvSpPr>
          <p:nvPr/>
        </p:nvSpPr>
        <p:spPr bwMode="auto">
          <a:xfrm flipV="1">
            <a:off x="1763713" y="4935538"/>
            <a:ext cx="1587" cy="476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40" name="Line 18"/>
          <p:cNvSpPr>
            <a:spLocks noChangeShapeType="1"/>
          </p:cNvSpPr>
          <p:nvPr/>
        </p:nvSpPr>
        <p:spPr bwMode="auto">
          <a:xfrm>
            <a:off x="1763713" y="1666875"/>
            <a:ext cx="1587" cy="396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41" name="Rectangle 19"/>
          <p:cNvSpPr>
            <a:spLocks noChangeArrowheads="1"/>
          </p:cNvSpPr>
          <p:nvPr/>
        </p:nvSpPr>
        <p:spPr bwMode="auto">
          <a:xfrm>
            <a:off x="1655763" y="5011738"/>
            <a:ext cx="242887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-60</a:t>
            </a:r>
            <a:endParaRPr lang="zh-TW" altLang="zh-TW"/>
          </a:p>
        </p:txBody>
      </p:sp>
      <p:sp>
        <p:nvSpPr>
          <p:cNvPr id="30742" name="Line 20"/>
          <p:cNvSpPr>
            <a:spLocks noChangeShapeType="1"/>
          </p:cNvSpPr>
          <p:nvPr/>
        </p:nvSpPr>
        <p:spPr bwMode="auto">
          <a:xfrm flipV="1">
            <a:off x="2228850" y="4935538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43" name="Line 21"/>
          <p:cNvSpPr>
            <a:spLocks noChangeShapeType="1"/>
          </p:cNvSpPr>
          <p:nvPr/>
        </p:nvSpPr>
        <p:spPr bwMode="auto">
          <a:xfrm>
            <a:off x="2228850" y="1666875"/>
            <a:ext cx="1588" cy="396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44" name="Rectangle 22"/>
          <p:cNvSpPr>
            <a:spLocks noChangeArrowheads="1"/>
          </p:cNvSpPr>
          <p:nvPr/>
        </p:nvSpPr>
        <p:spPr bwMode="auto">
          <a:xfrm>
            <a:off x="2122488" y="5011738"/>
            <a:ext cx="242887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-40</a:t>
            </a:r>
            <a:endParaRPr lang="zh-TW" altLang="zh-TW"/>
          </a:p>
        </p:txBody>
      </p:sp>
      <p:sp>
        <p:nvSpPr>
          <p:cNvPr id="30745" name="Line 23"/>
          <p:cNvSpPr>
            <a:spLocks noChangeShapeType="1"/>
          </p:cNvSpPr>
          <p:nvPr/>
        </p:nvSpPr>
        <p:spPr bwMode="auto">
          <a:xfrm flipV="1">
            <a:off x="2693988" y="4935538"/>
            <a:ext cx="1587" cy="476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46" name="Line 24"/>
          <p:cNvSpPr>
            <a:spLocks noChangeShapeType="1"/>
          </p:cNvSpPr>
          <p:nvPr/>
        </p:nvSpPr>
        <p:spPr bwMode="auto">
          <a:xfrm>
            <a:off x="2693988" y="1666875"/>
            <a:ext cx="1587" cy="396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47" name="Rectangle 25"/>
          <p:cNvSpPr>
            <a:spLocks noChangeArrowheads="1"/>
          </p:cNvSpPr>
          <p:nvPr/>
        </p:nvSpPr>
        <p:spPr bwMode="auto">
          <a:xfrm>
            <a:off x="2587625" y="5011738"/>
            <a:ext cx="242888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-20</a:t>
            </a:r>
            <a:endParaRPr lang="zh-TW" altLang="zh-TW"/>
          </a:p>
        </p:txBody>
      </p:sp>
      <p:sp>
        <p:nvSpPr>
          <p:cNvPr id="30748" name="Line 26"/>
          <p:cNvSpPr>
            <a:spLocks noChangeShapeType="1"/>
          </p:cNvSpPr>
          <p:nvPr/>
        </p:nvSpPr>
        <p:spPr bwMode="auto">
          <a:xfrm flipV="1">
            <a:off x="3168650" y="4935538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49" name="Line 27"/>
          <p:cNvSpPr>
            <a:spLocks noChangeShapeType="1"/>
          </p:cNvSpPr>
          <p:nvPr/>
        </p:nvSpPr>
        <p:spPr bwMode="auto">
          <a:xfrm>
            <a:off x="3168650" y="1666875"/>
            <a:ext cx="1588" cy="396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50" name="Rectangle 28"/>
          <p:cNvSpPr>
            <a:spLocks noChangeArrowheads="1"/>
          </p:cNvSpPr>
          <p:nvPr/>
        </p:nvSpPr>
        <p:spPr bwMode="auto">
          <a:xfrm>
            <a:off x="3140075" y="5011738"/>
            <a:ext cx="125413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0</a:t>
            </a:r>
            <a:endParaRPr lang="zh-TW" altLang="zh-TW"/>
          </a:p>
        </p:txBody>
      </p:sp>
      <p:sp>
        <p:nvSpPr>
          <p:cNvPr id="30751" name="Line 29"/>
          <p:cNvSpPr>
            <a:spLocks noChangeShapeType="1"/>
          </p:cNvSpPr>
          <p:nvPr/>
        </p:nvSpPr>
        <p:spPr bwMode="auto">
          <a:xfrm flipV="1">
            <a:off x="3633788" y="4935538"/>
            <a:ext cx="1587" cy="476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52" name="Line 30"/>
          <p:cNvSpPr>
            <a:spLocks noChangeShapeType="1"/>
          </p:cNvSpPr>
          <p:nvPr/>
        </p:nvSpPr>
        <p:spPr bwMode="auto">
          <a:xfrm>
            <a:off x="3633788" y="1666875"/>
            <a:ext cx="1587" cy="396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53" name="Rectangle 31"/>
          <p:cNvSpPr>
            <a:spLocks noChangeArrowheads="1"/>
          </p:cNvSpPr>
          <p:nvPr/>
        </p:nvSpPr>
        <p:spPr bwMode="auto">
          <a:xfrm>
            <a:off x="3565525" y="5011738"/>
            <a:ext cx="193675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20</a:t>
            </a:r>
            <a:endParaRPr lang="zh-TW" altLang="zh-TW"/>
          </a:p>
        </p:txBody>
      </p:sp>
      <p:sp>
        <p:nvSpPr>
          <p:cNvPr id="30754" name="Line 32"/>
          <p:cNvSpPr>
            <a:spLocks noChangeShapeType="1"/>
          </p:cNvSpPr>
          <p:nvPr/>
        </p:nvSpPr>
        <p:spPr bwMode="auto">
          <a:xfrm flipV="1">
            <a:off x="4098925" y="4935538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55" name="Line 33"/>
          <p:cNvSpPr>
            <a:spLocks noChangeShapeType="1"/>
          </p:cNvSpPr>
          <p:nvPr/>
        </p:nvSpPr>
        <p:spPr bwMode="auto">
          <a:xfrm>
            <a:off x="4098925" y="1666875"/>
            <a:ext cx="1588" cy="396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56" name="Rectangle 34"/>
          <p:cNvSpPr>
            <a:spLocks noChangeArrowheads="1"/>
          </p:cNvSpPr>
          <p:nvPr/>
        </p:nvSpPr>
        <p:spPr bwMode="auto">
          <a:xfrm>
            <a:off x="4032250" y="5011738"/>
            <a:ext cx="193675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40</a:t>
            </a:r>
            <a:endParaRPr lang="zh-TW" altLang="zh-TW"/>
          </a:p>
        </p:txBody>
      </p:sp>
      <p:sp>
        <p:nvSpPr>
          <p:cNvPr id="30757" name="Line 35"/>
          <p:cNvSpPr>
            <a:spLocks noChangeShapeType="1"/>
          </p:cNvSpPr>
          <p:nvPr/>
        </p:nvSpPr>
        <p:spPr bwMode="auto">
          <a:xfrm flipV="1">
            <a:off x="4565650" y="4935538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58" name="Line 36"/>
          <p:cNvSpPr>
            <a:spLocks noChangeShapeType="1"/>
          </p:cNvSpPr>
          <p:nvPr/>
        </p:nvSpPr>
        <p:spPr bwMode="auto">
          <a:xfrm>
            <a:off x="4565650" y="1666875"/>
            <a:ext cx="1588" cy="396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59" name="Rectangle 37"/>
          <p:cNvSpPr>
            <a:spLocks noChangeArrowheads="1"/>
          </p:cNvSpPr>
          <p:nvPr/>
        </p:nvSpPr>
        <p:spPr bwMode="auto">
          <a:xfrm>
            <a:off x="4497388" y="5011738"/>
            <a:ext cx="193675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60</a:t>
            </a:r>
            <a:endParaRPr lang="zh-TW" altLang="zh-TW"/>
          </a:p>
        </p:txBody>
      </p:sp>
      <p:sp>
        <p:nvSpPr>
          <p:cNvPr id="30760" name="Line 38"/>
          <p:cNvSpPr>
            <a:spLocks noChangeShapeType="1"/>
          </p:cNvSpPr>
          <p:nvPr/>
        </p:nvSpPr>
        <p:spPr bwMode="auto">
          <a:xfrm flipV="1">
            <a:off x="5030788" y="4935538"/>
            <a:ext cx="1587" cy="476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61" name="Line 39"/>
          <p:cNvSpPr>
            <a:spLocks noChangeShapeType="1"/>
          </p:cNvSpPr>
          <p:nvPr/>
        </p:nvSpPr>
        <p:spPr bwMode="auto">
          <a:xfrm>
            <a:off x="5030788" y="1666875"/>
            <a:ext cx="1587" cy="396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62" name="Rectangle 40"/>
          <p:cNvSpPr>
            <a:spLocks noChangeArrowheads="1"/>
          </p:cNvSpPr>
          <p:nvPr/>
        </p:nvSpPr>
        <p:spPr bwMode="auto">
          <a:xfrm>
            <a:off x="4962525" y="5011738"/>
            <a:ext cx="193675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80</a:t>
            </a:r>
            <a:endParaRPr lang="zh-TW" altLang="zh-TW"/>
          </a:p>
        </p:txBody>
      </p:sp>
      <p:sp>
        <p:nvSpPr>
          <p:cNvPr id="30763" name="Line 41"/>
          <p:cNvSpPr>
            <a:spLocks noChangeShapeType="1"/>
          </p:cNvSpPr>
          <p:nvPr/>
        </p:nvSpPr>
        <p:spPr bwMode="auto">
          <a:xfrm>
            <a:off x="1065213" y="4983163"/>
            <a:ext cx="3810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64" name="Line 42"/>
          <p:cNvSpPr>
            <a:spLocks noChangeShapeType="1"/>
          </p:cNvSpPr>
          <p:nvPr/>
        </p:nvSpPr>
        <p:spPr bwMode="auto">
          <a:xfrm flipH="1">
            <a:off x="5224463" y="4983163"/>
            <a:ext cx="4762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65" name="Rectangle 43"/>
          <p:cNvSpPr>
            <a:spLocks noChangeArrowheads="1"/>
          </p:cNvSpPr>
          <p:nvPr/>
        </p:nvSpPr>
        <p:spPr bwMode="auto">
          <a:xfrm>
            <a:off x="850900" y="4905375"/>
            <a:ext cx="242888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-60</a:t>
            </a:r>
            <a:endParaRPr lang="zh-TW" altLang="zh-TW"/>
          </a:p>
        </p:txBody>
      </p:sp>
      <p:sp>
        <p:nvSpPr>
          <p:cNvPr id="30766" name="Line 44"/>
          <p:cNvSpPr>
            <a:spLocks noChangeShapeType="1"/>
          </p:cNvSpPr>
          <p:nvPr/>
        </p:nvSpPr>
        <p:spPr bwMode="auto">
          <a:xfrm>
            <a:off x="1065213" y="4643438"/>
            <a:ext cx="3810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67" name="Line 45"/>
          <p:cNvSpPr>
            <a:spLocks noChangeShapeType="1"/>
          </p:cNvSpPr>
          <p:nvPr/>
        </p:nvSpPr>
        <p:spPr bwMode="auto">
          <a:xfrm flipH="1">
            <a:off x="5224463" y="4643438"/>
            <a:ext cx="4762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68" name="Rectangle 46"/>
          <p:cNvSpPr>
            <a:spLocks noChangeArrowheads="1"/>
          </p:cNvSpPr>
          <p:nvPr/>
        </p:nvSpPr>
        <p:spPr bwMode="auto">
          <a:xfrm>
            <a:off x="850900" y="4565650"/>
            <a:ext cx="242888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-50</a:t>
            </a:r>
            <a:endParaRPr lang="zh-TW" altLang="zh-TW"/>
          </a:p>
        </p:txBody>
      </p:sp>
      <p:sp>
        <p:nvSpPr>
          <p:cNvPr id="30769" name="Line 47"/>
          <p:cNvSpPr>
            <a:spLocks noChangeShapeType="1"/>
          </p:cNvSpPr>
          <p:nvPr/>
        </p:nvSpPr>
        <p:spPr bwMode="auto">
          <a:xfrm>
            <a:off x="1065213" y="4314825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70" name="Line 48"/>
          <p:cNvSpPr>
            <a:spLocks noChangeShapeType="1"/>
          </p:cNvSpPr>
          <p:nvPr/>
        </p:nvSpPr>
        <p:spPr bwMode="auto">
          <a:xfrm flipH="1">
            <a:off x="5224463" y="4314825"/>
            <a:ext cx="4762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71" name="Rectangle 49"/>
          <p:cNvSpPr>
            <a:spLocks noChangeArrowheads="1"/>
          </p:cNvSpPr>
          <p:nvPr/>
        </p:nvSpPr>
        <p:spPr bwMode="auto">
          <a:xfrm>
            <a:off x="850900" y="4237038"/>
            <a:ext cx="242888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-40</a:t>
            </a:r>
            <a:endParaRPr lang="zh-TW" altLang="zh-TW"/>
          </a:p>
        </p:txBody>
      </p:sp>
      <p:sp>
        <p:nvSpPr>
          <p:cNvPr id="30772" name="Line 50"/>
          <p:cNvSpPr>
            <a:spLocks noChangeShapeType="1"/>
          </p:cNvSpPr>
          <p:nvPr/>
        </p:nvSpPr>
        <p:spPr bwMode="auto">
          <a:xfrm>
            <a:off x="1065213" y="3984625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73" name="Line 51"/>
          <p:cNvSpPr>
            <a:spLocks noChangeShapeType="1"/>
          </p:cNvSpPr>
          <p:nvPr/>
        </p:nvSpPr>
        <p:spPr bwMode="auto">
          <a:xfrm flipH="1">
            <a:off x="5224463" y="3984625"/>
            <a:ext cx="4762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74" name="Rectangle 52"/>
          <p:cNvSpPr>
            <a:spLocks noChangeArrowheads="1"/>
          </p:cNvSpPr>
          <p:nvPr/>
        </p:nvSpPr>
        <p:spPr bwMode="auto">
          <a:xfrm>
            <a:off x="850900" y="3906838"/>
            <a:ext cx="242888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-30</a:t>
            </a:r>
            <a:endParaRPr lang="zh-TW" altLang="zh-TW"/>
          </a:p>
        </p:txBody>
      </p:sp>
      <p:sp>
        <p:nvSpPr>
          <p:cNvPr id="30775" name="Line 53"/>
          <p:cNvSpPr>
            <a:spLocks noChangeShapeType="1"/>
          </p:cNvSpPr>
          <p:nvPr/>
        </p:nvSpPr>
        <p:spPr bwMode="auto">
          <a:xfrm>
            <a:off x="1065213" y="3654425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76" name="Line 54"/>
          <p:cNvSpPr>
            <a:spLocks noChangeShapeType="1"/>
          </p:cNvSpPr>
          <p:nvPr/>
        </p:nvSpPr>
        <p:spPr bwMode="auto">
          <a:xfrm flipH="1">
            <a:off x="5224463" y="3654425"/>
            <a:ext cx="4762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77" name="Rectangle 55"/>
          <p:cNvSpPr>
            <a:spLocks noChangeArrowheads="1"/>
          </p:cNvSpPr>
          <p:nvPr/>
        </p:nvSpPr>
        <p:spPr bwMode="auto">
          <a:xfrm>
            <a:off x="850900" y="3578225"/>
            <a:ext cx="242888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-20</a:t>
            </a:r>
            <a:endParaRPr lang="zh-TW" altLang="zh-TW"/>
          </a:p>
        </p:txBody>
      </p:sp>
      <p:sp>
        <p:nvSpPr>
          <p:cNvPr id="30778" name="Line 56"/>
          <p:cNvSpPr>
            <a:spLocks noChangeShapeType="1"/>
          </p:cNvSpPr>
          <p:nvPr/>
        </p:nvSpPr>
        <p:spPr bwMode="auto">
          <a:xfrm>
            <a:off x="1065213" y="3325813"/>
            <a:ext cx="3810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79" name="Line 57"/>
          <p:cNvSpPr>
            <a:spLocks noChangeShapeType="1"/>
          </p:cNvSpPr>
          <p:nvPr/>
        </p:nvSpPr>
        <p:spPr bwMode="auto">
          <a:xfrm flipH="1">
            <a:off x="5224463" y="3325813"/>
            <a:ext cx="4762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80" name="Rectangle 58"/>
          <p:cNvSpPr>
            <a:spLocks noChangeArrowheads="1"/>
          </p:cNvSpPr>
          <p:nvPr/>
        </p:nvSpPr>
        <p:spPr bwMode="auto">
          <a:xfrm>
            <a:off x="850900" y="3248025"/>
            <a:ext cx="242888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-10</a:t>
            </a:r>
            <a:endParaRPr lang="zh-TW" altLang="zh-TW"/>
          </a:p>
        </p:txBody>
      </p:sp>
      <p:sp>
        <p:nvSpPr>
          <p:cNvPr id="30781" name="Line 59"/>
          <p:cNvSpPr>
            <a:spLocks noChangeShapeType="1"/>
          </p:cNvSpPr>
          <p:nvPr/>
        </p:nvSpPr>
        <p:spPr bwMode="auto">
          <a:xfrm>
            <a:off x="1065213" y="2986088"/>
            <a:ext cx="3810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82" name="Line 60"/>
          <p:cNvSpPr>
            <a:spLocks noChangeShapeType="1"/>
          </p:cNvSpPr>
          <p:nvPr/>
        </p:nvSpPr>
        <p:spPr bwMode="auto">
          <a:xfrm flipH="1">
            <a:off x="5224463" y="2986088"/>
            <a:ext cx="4762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83" name="Rectangle 61"/>
          <p:cNvSpPr>
            <a:spLocks noChangeArrowheads="1"/>
          </p:cNvSpPr>
          <p:nvPr/>
        </p:nvSpPr>
        <p:spPr bwMode="auto">
          <a:xfrm>
            <a:off x="958850" y="2908300"/>
            <a:ext cx="125413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0</a:t>
            </a:r>
            <a:endParaRPr lang="zh-TW" altLang="zh-TW"/>
          </a:p>
        </p:txBody>
      </p:sp>
      <p:sp>
        <p:nvSpPr>
          <p:cNvPr id="30784" name="Line 62"/>
          <p:cNvSpPr>
            <a:spLocks noChangeShapeType="1"/>
          </p:cNvSpPr>
          <p:nvPr/>
        </p:nvSpPr>
        <p:spPr bwMode="auto">
          <a:xfrm>
            <a:off x="1065213" y="2655888"/>
            <a:ext cx="3810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85" name="Line 63"/>
          <p:cNvSpPr>
            <a:spLocks noChangeShapeType="1"/>
          </p:cNvSpPr>
          <p:nvPr/>
        </p:nvSpPr>
        <p:spPr bwMode="auto">
          <a:xfrm flipH="1">
            <a:off x="5224463" y="2655888"/>
            <a:ext cx="4762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86" name="Rectangle 64"/>
          <p:cNvSpPr>
            <a:spLocks noChangeArrowheads="1"/>
          </p:cNvSpPr>
          <p:nvPr/>
        </p:nvSpPr>
        <p:spPr bwMode="auto">
          <a:xfrm>
            <a:off x="890588" y="2579688"/>
            <a:ext cx="193675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10</a:t>
            </a:r>
            <a:endParaRPr lang="zh-TW" altLang="zh-TW"/>
          </a:p>
        </p:txBody>
      </p:sp>
      <p:sp>
        <p:nvSpPr>
          <p:cNvPr id="30787" name="Line 65"/>
          <p:cNvSpPr>
            <a:spLocks noChangeShapeType="1"/>
          </p:cNvSpPr>
          <p:nvPr/>
        </p:nvSpPr>
        <p:spPr bwMode="auto">
          <a:xfrm>
            <a:off x="1065213" y="2327275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88" name="Line 66"/>
          <p:cNvSpPr>
            <a:spLocks noChangeShapeType="1"/>
          </p:cNvSpPr>
          <p:nvPr/>
        </p:nvSpPr>
        <p:spPr bwMode="auto">
          <a:xfrm flipH="1">
            <a:off x="5224463" y="2327275"/>
            <a:ext cx="4762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89" name="Rectangle 67"/>
          <p:cNvSpPr>
            <a:spLocks noChangeArrowheads="1"/>
          </p:cNvSpPr>
          <p:nvPr/>
        </p:nvSpPr>
        <p:spPr bwMode="auto">
          <a:xfrm>
            <a:off x="890588" y="2249488"/>
            <a:ext cx="193675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20</a:t>
            </a:r>
            <a:endParaRPr lang="zh-TW" altLang="zh-TW"/>
          </a:p>
        </p:txBody>
      </p:sp>
      <p:sp>
        <p:nvSpPr>
          <p:cNvPr id="30790" name="Line 68"/>
          <p:cNvSpPr>
            <a:spLocks noChangeShapeType="1"/>
          </p:cNvSpPr>
          <p:nvPr/>
        </p:nvSpPr>
        <p:spPr bwMode="auto">
          <a:xfrm>
            <a:off x="1065213" y="1997075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91" name="Line 69"/>
          <p:cNvSpPr>
            <a:spLocks noChangeShapeType="1"/>
          </p:cNvSpPr>
          <p:nvPr/>
        </p:nvSpPr>
        <p:spPr bwMode="auto">
          <a:xfrm flipH="1">
            <a:off x="5224463" y="1997075"/>
            <a:ext cx="4762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92" name="Rectangle 70"/>
          <p:cNvSpPr>
            <a:spLocks noChangeArrowheads="1"/>
          </p:cNvSpPr>
          <p:nvPr/>
        </p:nvSpPr>
        <p:spPr bwMode="auto">
          <a:xfrm>
            <a:off x="890588" y="1919288"/>
            <a:ext cx="193675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30</a:t>
            </a:r>
            <a:endParaRPr lang="zh-TW" altLang="zh-TW"/>
          </a:p>
        </p:txBody>
      </p:sp>
      <p:sp>
        <p:nvSpPr>
          <p:cNvPr id="30793" name="Line 71"/>
          <p:cNvSpPr>
            <a:spLocks noChangeShapeType="1"/>
          </p:cNvSpPr>
          <p:nvPr/>
        </p:nvSpPr>
        <p:spPr bwMode="auto">
          <a:xfrm>
            <a:off x="1065213" y="1666875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94" name="Line 72"/>
          <p:cNvSpPr>
            <a:spLocks noChangeShapeType="1"/>
          </p:cNvSpPr>
          <p:nvPr/>
        </p:nvSpPr>
        <p:spPr bwMode="auto">
          <a:xfrm flipH="1">
            <a:off x="5224463" y="1666875"/>
            <a:ext cx="4762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95" name="Rectangle 73"/>
          <p:cNvSpPr>
            <a:spLocks noChangeArrowheads="1"/>
          </p:cNvSpPr>
          <p:nvPr/>
        </p:nvSpPr>
        <p:spPr bwMode="auto">
          <a:xfrm>
            <a:off x="890588" y="1590675"/>
            <a:ext cx="193675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40</a:t>
            </a:r>
            <a:endParaRPr lang="zh-TW" altLang="zh-TW"/>
          </a:p>
        </p:txBody>
      </p:sp>
      <p:sp>
        <p:nvSpPr>
          <p:cNvPr id="30796" name="Line 74"/>
          <p:cNvSpPr>
            <a:spLocks noChangeShapeType="1"/>
          </p:cNvSpPr>
          <p:nvPr/>
        </p:nvSpPr>
        <p:spPr bwMode="auto">
          <a:xfrm>
            <a:off x="1065213" y="1666875"/>
            <a:ext cx="420687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97" name="Line 75"/>
          <p:cNvSpPr>
            <a:spLocks noChangeShapeType="1"/>
          </p:cNvSpPr>
          <p:nvPr/>
        </p:nvSpPr>
        <p:spPr bwMode="auto">
          <a:xfrm>
            <a:off x="1065213" y="4983163"/>
            <a:ext cx="42068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98" name="Line 76"/>
          <p:cNvSpPr>
            <a:spLocks noChangeShapeType="1"/>
          </p:cNvSpPr>
          <p:nvPr/>
        </p:nvSpPr>
        <p:spPr bwMode="auto">
          <a:xfrm flipV="1">
            <a:off x="5272088" y="1666875"/>
            <a:ext cx="1587" cy="33162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99" name="Line 77"/>
          <p:cNvSpPr>
            <a:spLocks noChangeShapeType="1"/>
          </p:cNvSpPr>
          <p:nvPr/>
        </p:nvSpPr>
        <p:spPr bwMode="auto">
          <a:xfrm flipV="1">
            <a:off x="1065213" y="1666875"/>
            <a:ext cx="1587" cy="33162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群組 125"/>
          <p:cNvGrpSpPr>
            <a:grpSpLocks/>
          </p:cNvGrpSpPr>
          <p:nvPr/>
        </p:nvGrpSpPr>
        <p:grpSpPr bwMode="auto">
          <a:xfrm>
            <a:off x="1065213" y="2811463"/>
            <a:ext cx="4206875" cy="2181225"/>
            <a:chOff x="1065213" y="2811463"/>
            <a:chExt cx="4206876" cy="2181225"/>
          </a:xfrm>
        </p:grpSpPr>
        <p:sp>
          <p:nvSpPr>
            <p:cNvPr id="30828" name="Freeform 78"/>
            <p:cNvSpPr>
              <a:spLocks/>
            </p:cNvSpPr>
            <p:nvPr/>
          </p:nvSpPr>
          <p:spPr bwMode="auto">
            <a:xfrm>
              <a:off x="1065213" y="3451225"/>
              <a:ext cx="795338" cy="1541462"/>
            </a:xfrm>
            <a:custGeom>
              <a:avLst/>
              <a:gdLst>
                <a:gd name="T0" fmla="*/ 6 w 501"/>
                <a:gd name="T1" fmla="*/ 153 h 971"/>
                <a:gd name="T2" fmla="*/ 24 w 501"/>
                <a:gd name="T3" fmla="*/ 153 h 971"/>
                <a:gd name="T4" fmla="*/ 43 w 501"/>
                <a:gd name="T5" fmla="*/ 165 h 971"/>
                <a:gd name="T6" fmla="*/ 61 w 501"/>
                <a:gd name="T7" fmla="*/ 177 h 971"/>
                <a:gd name="T8" fmla="*/ 79 w 501"/>
                <a:gd name="T9" fmla="*/ 202 h 971"/>
                <a:gd name="T10" fmla="*/ 104 w 501"/>
                <a:gd name="T11" fmla="*/ 238 h 971"/>
                <a:gd name="T12" fmla="*/ 110 w 501"/>
                <a:gd name="T13" fmla="*/ 263 h 971"/>
                <a:gd name="T14" fmla="*/ 122 w 501"/>
                <a:gd name="T15" fmla="*/ 293 h 971"/>
                <a:gd name="T16" fmla="*/ 128 w 501"/>
                <a:gd name="T17" fmla="*/ 336 h 971"/>
                <a:gd name="T18" fmla="*/ 140 w 501"/>
                <a:gd name="T19" fmla="*/ 385 h 971"/>
                <a:gd name="T20" fmla="*/ 146 w 501"/>
                <a:gd name="T21" fmla="*/ 477 h 971"/>
                <a:gd name="T22" fmla="*/ 159 w 501"/>
                <a:gd name="T23" fmla="*/ 599 h 971"/>
                <a:gd name="T24" fmla="*/ 165 w 501"/>
                <a:gd name="T25" fmla="*/ 971 h 971"/>
                <a:gd name="T26" fmla="*/ 171 w 501"/>
                <a:gd name="T27" fmla="*/ 519 h 971"/>
                <a:gd name="T28" fmla="*/ 183 w 501"/>
                <a:gd name="T29" fmla="*/ 415 h 971"/>
                <a:gd name="T30" fmla="*/ 189 w 501"/>
                <a:gd name="T31" fmla="*/ 330 h 971"/>
                <a:gd name="T32" fmla="*/ 201 w 501"/>
                <a:gd name="T33" fmla="*/ 287 h 971"/>
                <a:gd name="T34" fmla="*/ 207 w 501"/>
                <a:gd name="T35" fmla="*/ 232 h 971"/>
                <a:gd name="T36" fmla="*/ 220 w 501"/>
                <a:gd name="T37" fmla="*/ 202 h 971"/>
                <a:gd name="T38" fmla="*/ 226 w 501"/>
                <a:gd name="T39" fmla="*/ 171 h 971"/>
                <a:gd name="T40" fmla="*/ 238 w 501"/>
                <a:gd name="T41" fmla="*/ 147 h 971"/>
                <a:gd name="T42" fmla="*/ 244 w 501"/>
                <a:gd name="T43" fmla="*/ 122 h 971"/>
                <a:gd name="T44" fmla="*/ 262 w 501"/>
                <a:gd name="T45" fmla="*/ 92 h 971"/>
                <a:gd name="T46" fmla="*/ 281 w 501"/>
                <a:gd name="T47" fmla="*/ 67 h 971"/>
                <a:gd name="T48" fmla="*/ 299 w 501"/>
                <a:gd name="T49" fmla="*/ 49 h 971"/>
                <a:gd name="T50" fmla="*/ 317 w 501"/>
                <a:gd name="T51" fmla="*/ 37 h 971"/>
                <a:gd name="T52" fmla="*/ 336 w 501"/>
                <a:gd name="T53" fmla="*/ 37 h 971"/>
                <a:gd name="T54" fmla="*/ 354 w 501"/>
                <a:gd name="T55" fmla="*/ 43 h 971"/>
                <a:gd name="T56" fmla="*/ 378 w 501"/>
                <a:gd name="T57" fmla="*/ 67 h 971"/>
                <a:gd name="T58" fmla="*/ 385 w 501"/>
                <a:gd name="T59" fmla="*/ 92 h 971"/>
                <a:gd name="T60" fmla="*/ 397 w 501"/>
                <a:gd name="T61" fmla="*/ 110 h 971"/>
                <a:gd name="T62" fmla="*/ 403 w 501"/>
                <a:gd name="T63" fmla="*/ 147 h 971"/>
                <a:gd name="T64" fmla="*/ 415 w 501"/>
                <a:gd name="T65" fmla="*/ 196 h 971"/>
                <a:gd name="T66" fmla="*/ 421 w 501"/>
                <a:gd name="T67" fmla="*/ 281 h 971"/>
                <a:gd name="T68" fmla="*/ 433 w 501"/>
                <a:gd name="T69" fmla="*/ 403 h 971"/>
                <a:gd name="T70" fmla="*/ 440 w 501"/>
                <a:gd name="T71" fmla="*/ 971 h 971"/>
                <a:gd name="T72" fmla="*/ 446 w 501"/>
                <a:gd name="T73" fmla="*/ 360 h 971"/>
                <a:gd name="T74" fmla="*/ 458 w 501"/>
                <a:gd name="T75" fmla="*/ 232 h 971"/>
                <a:gd name="T76" fmla="*/ 464 w 501"/>
                <a:gd name="T77" fmla="*/ 147 h 971"/>
                <a:gd name="T78" fmla="*/ 476 w 501"/>
                <a:gd name="T79" fmla="*/ 98 h 971"/>
                <a:gd name="T80" fmla="*/ 482 w 501"/>
                <a:gd name="T81" fmla="*/ 55 h 971"/>
                <a:gd name="T82" fmla="*/ 495 w 501"/>
                <a:gd name="T83" fmla="*/ 25 h 971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501"/>
                <a:gd name="T127" fmla="*/ 0 h 971"/>
                <a:gd name="T128" fmla="*/ 501 w 501"/>
                <a:gd name="T129" fmla="*/ 971 h 971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501" h="971">
                  <a:moveTo>
                    <a:pt x="6" y="153"/>
                  </a:moveTo>
                  <a:lnTo>
                    <a:pt x="0" y="153"/>
                  </a:lnTo>
                  <a:lnTo>
                    <a:pt x="6" y="153"/>
                  </a:lnTo>
                  <a:lnTo>
                    <a:pt x="12" y="153"/>
                  </a:lnTo>
                  <a:lnTo>
                    <a:pt x="18" y="153"/>
                  </a:lnTo>
                  <a:lnTo>
                    <a:pt x="24" y="153"/>
                  </a:lnTo>
                  <a:lnTo>
                    <a:pt x="30" y="159"/>
                  </a:lnTo>
                  <a:lnTo>
                    <a:pt x="36" y="159"/>
                  </a:lnTo>
                  <a:lnTo>
                    <a:pt x="43" y="165"/>
                  </a:lnTo>
                  <a:lnTo>
                    <a:pt x="49" y="171"/>
                  </a:lnTo>
                  <a:lnTo>
                    <a:pt x="55" y="177"/>
                  </a:lnTo>
                  <a:lnTo>
                    <a:pt x="61" y="177"/>
                  </a:lnTo>
                  <a:lnTo>
                    <a:pt x="73" y="189"/>
                  </a:lnTo>
                  <a:lnTo>
                    <a:pt x="73" y="196"/>
                  </a:lnTo>
                  <a:lnTo>
                    <a:pt x="79" y="202"/>
                  </a:lnTo>
                  <a:lnTo>
                    <a:pt x="91" y="214"/>
                  </a:lnTo>
                  <a:lnTo>
                    <a:pt x="91" y="226"/>
                  </a:lnTo>
                  <a:lnTo>
                    <a:pt x="104" y="238"/>
                  </a:lnTo>
                  <a:lnTo>
                    <a:pt x="104" y="251"/>
                  </a:lnTo>
                  <a:lnTo>
                    <a:pt x="110" y="257"/>
                  </a:lnTo>
                  <a:lnTo>
                    <a:pt x="110" y="263"/>
                  </a:lnTo>
                  <a:lnTo>
                    <a:pt x="116" y="269"/>
                  </a:lnTo>
                  <a:lnTo>
                    <a:pt x="116" y="287"/>
                  </a:lnTo>
                  <a:lnTo>
                    <a:pt x="122" y="293"/>
                  </a:lnTo>
                  <a:lnTo>
                    <a:pt x="122" y="312"/>
                  </a:lnTo>
                  <a:lnTo>
                    <a:pt x="128" y="318"/>
                  </a:lnTo>
                  <a:lnTo>
                    <a:pt x="128" y="336"/>
                  </a:lnTo>
                  <a:lnTo>
                    <a:pt x="134" y="348"/>
                  </a:lnTo>
                  <a:lnTo>
                    <a:pt x="134" y="373"/>
                  </a:lnTo>
                  <a:lnTo>
                    <a:pt x="140" y="385"/>
                  </a:lnTo>
                  <a:lnTo>
                    <a:pt x="140" y="415"/>
                  </a:lnTo>
                  <a:lnTo>
                    <a:pt x="146" y="428"/>
                  </a:lnTo>
                  <a:lnTo>
                    <a:pt x="146" y="477"/>
                  </a:lnTo>
                  <a:lnTo>
                    <a:pt x="153" y="495"/>
                  </a:lnTo>
                  <a:lnTo>
                    <a:pt x="153" y="568"/>
                  </a:lnTo>
                  <a:lnTo>
                    <a:pt x="159" y="599"/>
                  </a:lnTo>
                  <a:lnTo>
                    <a:pt x="159" y="782"/>
                  </a:lnTo>
                  <a:lnTo>
                    <a:pt x="165" y="928"/>
                  </a:lnTo>
                  <a:lnTo>
                    <a:pt x="165" y="971"/>
                  </a:lnTo>
                  <a:lnTo>
                    <a:pt x="165" y="666"/>
                  </a:lnTo>
                  <a:lnTo>
                    <a:pt x="171" y="617"/>
                  </a:lnTo>
                  <a:lnTo>
                    <a:pt x="171" y="519"/>
                  </a:lnTo>
                  <a:lnTo>
                    <a:pt x="177" y="495"/>
                  </a:lnTo>
                  <a:lnTo>
                    <a:pt x="177" y="434"/>
                  </a:lnTo>
                  <a:lnTo>
                    <a:pt x="183" y="415"/>
                  </a:lnTo>
                  <a:lnTo>
                    <a:pt x="183" y="379"/>
                  </a:lnTo>
                  <a:lnTo>
                    <a:pt x="189" y="367"/>
                  </a:lnTo>
                  <a:lnTo>
                    <a:pt x="189" y="330"/>
                  </a:lnTo>
                  <a:lnTo>
                    <a:pt x="195" y="324"/>
                  </a:lnTo>
                  <a:lnTo>
                    <a:pt x="195" y="293"/>
                  </a:lnTo>
                  <a:lnTo>
                    <a:pt x="201" y="287"/>
                  </a:lnTo>
                  <a:lnTo>
                    <a:pt x="201" y="257"/>
                  </a:lnTo>
                  <a:lnTo>
                    <a:pt x="207" y="251"/>
                  </a:lnTo>
                  <a:lnTo>
                    <a:pt x="207" y="232"/>
                  </a:lnTo>
                  <a:lnTo>
                    <a:pt x="214" y="226"/>
                  </a:lnTo>
                  <a:lnTo>
                    <a:pt x="214" y="208"/>
                  </a:lnTo>
                  <a:lnTo>
                    <a:pt x="220" y="202"/>
                  </a:lnTo>
                  <a:lnTo>
                    <a:pt x="220" y="189"/>
                  </a:lnTo>
                  <a:lnTo>
                    <a:pt x="226" y="183"/>
                  </a:lnTo>
                  <a:lnTo>
                    <a:pt x="226" y="171"/>
                  </a:lnTo>
                  <a:lnTo>
                    <a:pt x="232" y="165"/>
                  </a:lnTo>
                  <a:lnTo>
                    <a:pt x="232" y="153"/>
                  </a:lnTo>
                  <a:lnTo>
                    <a:pt x="238" y="147"/>
                  </a:lnTo>
                  <a:lnTo>
                    <a:pt x="238" y="141"/>
                  </a:lnTo>
                  <a:lnTo>
                    <a:pt x="244" y="135"/>
                  </a:lnTo>
                  <a:lnTo>
                    <a:pt x="244" y="122"/>
                  </a:lnTo>
                  <a:lnTo>
                    <a:pt x="256" y="110"/>
                  </a:lnTo>
                  <a:lnTo>
                    <a:pt x="256" y="98"/>
                  </a:lnTo>
                  <a:lnTo>
                    <a:pt x="262" y="92"/>
                  </a:lnTo>
                  <a:lnTo>
                    <a:pt x="275" y="80"/>
                  </a:lnTo>
                  <a:lnTo>
                    <a:pt x="275" y="73"/>
                  </a:lnTo>
                  <a:lnTo>
                    <a:pt x="281" y="67"/>
                  </a:lnTo>
                  <a:lnTo>
                    <a:pt x="293" y="55"/>
                  </a:lnTo>
                  <a:lnTo>
                    <a:pt x="293" y="49"/>
                  </a:lnTo>
                  <a:lnTo>
                    <a:pt x="299" y="49"/>
                  </a:lnTo>
                  <a:lnTo>
                    <a:pt x="305" y="43"/>
                  </a:lnTo>
                  <a:lnTo>
                    <a:pt x="311" y="37"/>
                  </a:lnTo>
                  <a:lnTo>
                    <a:pt x="317" y="37"/>
                  </a:lnTo>
                  <a:lnTo>
                    <a:pt x="324" y="37"/>
                  </a:lnTo>
                  <a:lnTo>
                    <a:pt x="330" y="37"/>
                  </a:lnTo>
                  <a:lnTo>
                    <a:pt x="336" y="37"/>
                  </a:lnTo>
                  <a:lnTo>
                    <a:pt x="342" y="37"/>
                  </a:lnTo>
                  <a:lnTo>
                    <a:pt x="348" y="43"/>
                  </a:lnTo>
                  <a:lnTo>
                    <a:pt x="354" y="43"/>
                  </a:lnTo>
                  <a:lnTo>
                    <a:pt x="360" y="49"/>
                  </a:lnTo>
                  <a:lnTo>
                    <a:pt x="366" y="55"/>
                  </a:lnTo>
                  <a:lnTo>
                    <a:pt x="378" y="67"/>
                  </a:lnTo>
                  <a:lnTo>
                    <a:pt x="378" y="73"/>
                  </a:lnTo>
                  <a:lnTo>
                    <a:pt x="385" y="80"/>
                  </a:lnTo>
                  <a:lnTo>
                    <a:pt x="385" y="92"/>
                  </a:lnTo>
                  <a:lnTo>
                    <a:pt x="391" y="98"/>
                  </a:lnTo>
                  <a:lnTo>
                    <a:pt x="391" y="104"/>
                  </a:lnTo>
                  <a:lnTo>
                    <a:pt x="397" y="110"/>
                  </a:lnTo>
                  <a:lnTo>
                    <a:pt x="397" y="122"/>
                  </a:lnTo>
                  <a:lnTo>
                    <a:pt x="403" y="128"/>
                  </a:lnTo>
                  <a:lnTo>
                    <a:pt x="403" y="147"/>
                  </a:lnTo>
                  <a:lnTo>
                    <a:pt x="409" y="153"/>
                  </a:lnTo>
                  <a:lnTo>
                    <a:pt x="409" y="183"/>
                  </a:lnTo>
                  <a:lnTo>
                    <a:pt x="415" y="196"/>
                  </a:lnTo>
                  <a:lnTo>
                    <a:pt x="415" y="226"/>
                  </a:lnTo>
                  <a:lnTo>
                    <a:pt x="421" y="238"/>
                  </a:lnTo>
                  <a:lnTo>
                    <a:pt x="421" y="281"/>
                  </a:lnTo>
                  <a:lnTo>
                    <a:pt x="427" y="299"/>
                  </a:lnTo>
                  <a:lnTo>
                    <a:pt x="427" y="373"/>
                  </a:lnTo>
                  <a:lnTo>
                    <a:pt x="433" y="403"/>
                  </a:lnTo>
                  <a:lnTo>
                    <a:pt x="433" y="562"/>
                  </a:lnTo>
                  <a:lnTo>
                    <a:pt x="440" y="690"/>
                  </a:lnTo>
                  <a:lnTo>
                    <a:pt x="440" y="971"/>
                  </a:lnTo>
                  <a:lnTo>
                    <a:pt x="440" y="562"/>
                  </a:lnTo>
                  <a:lnTo>
                    <a:pt x="446" y="489"/>
                  </a:lnTo>
                  <a:lnTo>
                    <a:pt x="446" y="360"/>
                  </a:lnTo>
                  <a:lnTo>
                    <a:pt x="452" y="330"/>
                  </a:lnTo>
                  <a:lnTo>
                    <a:pt x="452" y="251"/>
                  </a:lnTo>
                  <a:lnTo>
                    <a:pt x="458" y="232"/>
                  </a:lnTo>
                  <a:lnTo>
                    <a:pt x="458" y="189"/>
                  </a:lnTo>
                  <a:lnTo>
                    <a:pt x="464" y="177"/>
                  </a:lnTo>
                  <a:lnTo>
                    <a:pt x="464" y="147"/>
                  </a:lnTo>
                  <a:lnTo>
                    <a:pt x="470" y="135"/>
                  </a:lnTo>
                  <a:lnTo>
                    <a:pt x="470" y="110"/>
                  </a:lnTo>
                  <a:lnTo>
                    <a:pt x="476" y="98"/>
                  </a:lnTo>
                  <a:lnTo>
                    <a:pt x="476" y="80"/>
                  </a:lnTo>
                  <a:lnTo>
                    <a:pt x="482" y="73"/>
                  </a:lnTo>
                  <a:lnTo>
                    <a:pt x="482" y="55"/>
                  </a:lnTo>
                  <a:lnTo>
                    <a:pt x="488" y="49"/>
                  </a:lnTo>
                  <a:lnTo>
                    <a:pt x="488" y="31"/>
                  </a:lnTo>
                  <a:lnTo>
                    <a:pt x="495" y="25"/>
                  </a:lnTo>
                  <a:lnTo>
                    <a:pt x="495" y="6"/>
                  </a:lnTo>
                  <a:lnTo>
                    <a:pt x="501" y="0"/>
                  </a:lnTo>
                </a:path>
              </a:pathLst>
            </a:custGeom>
            <a:noFill/>
            <a:ln w="12700">
              <a:solidFill>
                <a:srgbClr val="3333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829" name="Freeform 79"/>
            <p:cNvSpPr>
              <a:spLocks/>
            </p:cNvSpPr>
            <p:nvPr/>
          </p:nvSpPr>
          <p:spPr bwMode="auto">
            <a:xfrm>
              <a:off x="1860551" y="3306763"/>
              <a:ext cx="736600" cy="1685925"/>
            </a:xfrm>
            <a:custGeom>
              <a:avLst/>
              <a:gdLst>
                <a:gd name="T0" fmla="*/ 6 w 464"/>
                <a:gd name="T1" fmla="*/ 79 h 1062"/>
                <a:gd name="T2" fmla="*/ 12 w 464"/>
                <a:gd name="T3" fmla="*/ 61 h 1062"/>
                <a:gd name="T4" fmla="*/ 30 w 464"/>
                <a:gd name="T5" fmla="*/ 36 h 1062"/>
                <a:gd name="T6" fmla="*/ 48 w 464"/>
                <a:gd name="T7" fmla="*/ 24 h 1062"/>
                <a:gd name="T8" fmla="*/ 67 w 464"/>
                <a:gd name="T9" fmla="*/ 24 h 1062"/>
                <a:gd name="T10" fmla="*/ 91 w 464"/>
                <a:gd name="T11" fmla="*/ 48 h 1062"/>
                <a:gd name="T12" fmla="*/ 97 w 464"/>
                <a:gd name="T13" fmla="*/ 73 h 1062"/>
                <a:gd name="T14" fmla="*/ 110 w 464"/>
                <a:gd name="T15" fmla="*/ 97 h 1062"/>
                <a:gd name="T16" fmla="*/ 116 w 464"/>
                <a:gd name="T17" fmla="*/ 146 h 1062"/>
                <a:gd name="T18" fmla="*/ 128 w 464"/>
                <a:gd name="T19" fmla="*/ 195 h 1062"/>
                <a:gd name="T20" fmla="*/ 134 w 464"/>
                <a:gd name="T21" fmla="*/ 311 h 1062"/>
                <a:gd name="T22" fmla="*/ 146 w 464"/>
                <a:gd name="T23" fmla="*/ 500 h 1062"/>
                <a:gd name="T24" fmla="*/ 152 w 464"/>
                <a:gd name="T25" fmla="*/ 409 h 1062"/>
                <a:gd name="T26" fmla="*/ 165 w 464"/>
                <a:gd name="T27" fmla="*/ 250 h 1062"/>
                <a:gd name="T28" fmla="*/ 171 w 464"/>
                <a:gd name="T29" fmla="*/ 158 h 1062"/>
                <a:gd name="T30" fmla="*/ 183 w 464"/>
                <a:gd name="T31" fmla="*/ 122 h 1062"/>
                <a:gd name="T32" fmla="*/ 189 w 464"/>
                <a:gd name="T33" fmla="*/ 79 h 1062"/>
                <a:gd name="T34" fmla="*/ 201 w 464"/>
                <a:gd name="T35" fmla="*/ 55 h 1062"/>
                <a:gd name="T36" fmla="*/ 213 w 464"/>
                <a:gd name="T37" fmla="*/ 30 h 1062"/>
                <a:gd name="T38" fmla="*/ 232 w 464"/>
                <a:gd name="T39" fmla="*/ 24 h 1062"/>
                <a:gd name="T40" fmla="*/ 250 w 464"/>
                <a:gd name="T41" fmla="*/ 42 h 1062"/>
                <a:gd name="T42" fmla="*/ 256 w 464"/>
                <a:gd name="T43" fmla="*/ 67 h 1062"/>
                <a:gd name="T44" fmla="*/ 268 w 464"/>
                <a:gd name="T45" fmla="*/ 91 h 1062"/>
                <a:gd name="T46" fmla="*/ 274 w 464"/>
                <a:gd name="T47" fmla="*/ 152 h 1062"/>
                <a:gd name="T48" fmla="*/ 287 w 464"/>
                <a:gd name="T49" fmla="*/ 238 h 1062"/>
                <a:gd name="T50" fmla="*/ 293 w 464"/>
                <a:gd name="T51" fmla="*/ 513 h 1062"/>
                <a:gd name="T52" fmla="*/ 299 w 464"/>
                <a:gd name="T53" fmla="*/ 500 h 1062"/>
                <a:gd name="T54" fmla="*/ 311 w 464"/>
                <a:gd name="T55" fmla="*/ 274 h 1062"/>
                <a:gd name="T56" fmla="*/ 317 w 464"/>
                <a:gd name="T57" fmla="*/ 152 h 1062"/>
                <a:gd name="T58" fmla="*/ 329 w 464"/>
                <a:gd name="T59" fmla="*/ 91 h 1062"/>
                <a:gd name="T60" fmla="*/ 336 w 464"/>
                <a:gd name="T61" fmla="*/ 48 h 1062"/>
                <a:gd name="T62" fmla="*/ 348 w 464"/>
                <a:gd name="T63" fmla="*/ 24 h 1062"/>
                <a:gd name="T64" fmla="*/ 360 w 464"/>
                <a:gd name="T65" fmla="*/ 0 h 1062"/>
                <a:gd name="T66" fmla="*/ 378 w 464"/>
                <a:gd name="T67" fmla="*/ 6 h 1062"/>
                <a:gd name="T68" fmla="*/ 390 w 464"/>
                <a:gd name="T69" fmla="*/ 30 h 1062"/>
                <a:gd name="T70" fmla="*/ 403 w 464"/>
                <a:gd name="T71" fmla="*/ 55 h 1062"/>
                <a:gd name="T72" fmla="*/ 409 w 464"/>
                <a:gd name="T73" fmla="*/ 122 h 1062"/>
                <a:gd name="T74" fmla="*/ 421 w 464"/>
                <a:gd name="T75" fmla="*/ 201 h 1062"/>
                <a:gd name="T76" fmla="*/ 427 w 464"/>
                <a:gd name="T77" fmla="*/ 513 h 1062"/>
                <a:gd name="T78" fmla="*/ 439 w 464"/>
                <a:gd name="T79" fmla="*/ 348 h 1062"/>
                <a:gd name="T80" fmla="*/ 445 w 464"/>
                <a:gd name="T81" fmla="*/ 134 h 1062"/>
                <a:gd name="T82" fmla="*/ 458 w 464"/>
                <a:gd name="T83" fmla="*/ 73 h 106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64"/>
                <a:gd name="T127" fmla="*/ 0 h 1062"/>
                <a:gd name="T128" fmla="*/ 464 w 464"/>
                <a:gd name="T129" fmla="*/ 1062 h 106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64" h="1062">
                  <a:moveTo>
                    <a:pt x="0" y="91"/>
                  </a:moveTo>
                  <a:lnTo>
                    <a:pt x="0" y="85"/>
                  </a:lnTo>
                  <a:lnTo>
                    <a:pt x="6" y="79"/>
                  </a:lnTo>
                  <a:lnTo>
                    <a:pt x="6" y="73"/>
                  </a:lnTo>
                  <a:lnTo>
                    <a:pt x="12" y="67"/>
                  </a:lnTo>
                  <a:lnTo>
                    <a:pt x="12" y="61"/>
                  </a:lnTo>
                  <a:lnTo>
                    <a:pt x="24" y="48"/>
                  </a:lnTo>
                  <a:lnTo>
                    <a:pt x="24" y="42"/>
                  </a:lnTo>
                  <a:lnTo>
                    <a:pt x="30" y="36"/>
                  </a:lnTo>
                  <a:lnTo>
                    <a:pt x="36" y="30"/>
                  </a:lnTo>
                  <a:lnTo>
                    <a:pt x="42" y="24"/>
                  </a:lnTo>
                  <a:lnTo>
                    <a:pt x="48" y="24"/>
                  </a:lnTo>
                  <a:lnTo>
                    <a:pt x="55" y="24"/>
                  </a:lnTo>
                  <a:lnTo>
                    <a:pt x="61" y="24"/>
                  </a:lnTo>
                  <a:lnTo>
                    <a:pt x="67" y="24"/>
                  </a:lnTo>
                  <a:lnTo>
                    <a:pt x="73" y="30"/>
                  </a:lnTo>
                  <a:lnTo>
                    <a:pt x="79" y="36"/>
                  </a:lnTo>
                  <a:lnTo>
                    <a:pt x="91" y="48"/>
                  </a:lnTo>
                  <a:lnTo>
                    <a:pt x="91" y="61"/>
                  </a:lnTo>
                  <a:lnTo>
                    <a:pt x="97" y="67"/>
                  </a:lnTo>
                  <a:lnTo>
                    <a:pt x="97" y="73"/>
                  </a:lnTo>
                  <a:lnTo>
                    <a:pt x="103" y="79"/>
                  </a:lnTo>
                  <a:lnTo>
                    <a:pt x="103" y="91"/>
                  </a:lnTo>
                  <a:lnTo>
                    <a:pt x="110" y="97"/>
                  </a:lnTo>
                  <a:lnTo>
                    <a:pt x="110" y="109"/>
                  </a:lnTo>
                  <a:lnTo>
                    <a:pt x="116" y="116"/>
                  </a:lnTo>
                  <a:lnTo>
                    <a:pt x="116" y="146"/>
                  </a:lnTo>
                  <a:lnTo>
                    <a:pt x="122" y="158"/>
                  </a:lnTo>
                  <a:lnTo>
                    <a:pt x="122" y="183"/>
                  </a:lnTo>
                  <a:lnTo>
                    <a:pt x="128" y="195"/>
                  </a:lnTo>
                  <a:lnTo>
                    <a:pt x="128" y="238"/>
                  </a:lnTo>
                  <a:lnTo>
                    <a:pt x="134" y="250"/>
                  </a:lnTo>
                  <a:lnTo>
                    <a:pt x="134" y="311"/>
                  </a:lnTo>
                  <a:lnTo>
                    <a:pt x="140" y="335"/>
                  </a:lnTo>
                  <a:lnTo>
                    <a:pt x="140" y="445"/>
                  </a:lnTo>
                  <a:lnTo>
                    <a:pt x="146" y="500"/>
                  </a:lnTo>
                  <a:lnTo>
                    <a:pt x="146" y="855"/>
                  </a:lnTo>
                  <a:lnTo>
                    <a:pt x="152" y="616"/>
                  </a:lnTo>
                  <a:lnTo>
                    <a:pt x="152" y="409"/>
                  </a:lnTo>
                  <a:lnTo>
                    <a:pt x="158" y="372"/>
                  </a:lnTo>
                  <a:lnTo>
                    <a:pt x="158" y="268"/>
                  </a:lnTo>
                  <a:lnTo>
                    <a:pt x="165" y="250"/>
                  </a:lnTo>
                  <a:lnTo>
                    <a:pt x="165" y="207"/>
                  </a:lnTo>
                  <a:lnTo>
                    <a:pt x="171" y="195"/>
                  </a:lnTo>
                  <a:lnTo>
                    <a:pt x="171" y="158"/>
                  </a:lnTo>
                  <a:lnTo>
                    <a:pt x="177" y="152"/>
                  </a:lnTo>
                  <a:lnTo>
                    <a:pt x="177" y="128"/>
                  </a:lnTo>
                  <a:lnTo>
                    <a:pt x="183" y="122"/>
                  </a:lnTo>
                  <a:lnTo>
                    <a:pt x="183" y="97"/>
                  </a:lnTo>
                  <a:lnTo>
                    <a:pt x="189" y="91"/>
                  </a:lnTo>
                  <a:lnTo>
                    <a:pt x="189" y="79"/>
                  </a:lnTo>
                  <a:lnTo>
                    <a:pt x="195" y="73"/>
                  </a:lnTo>
                  <a:lnTo>
                    <a:pt x="195" y="61"/>
                  </a:lnTo>
                  <a:lnTo>
                    <a:pt x="201" y="55"/>
                  </a:lnTo>
                  <a:lnTo>
                    <a:pt x="201" y="42"/>
                  </a:lnTo>
                  <a:lnTo>
                    <a:pt x="207" y="36"/>
                  </a:lnTo>
                  <a:lnTo>
                    <a:pt x="213" y="30"/>
                  </a:lnTo>
                  <a:lnTo>
                    <a:pt x="219" y="24"/>
                  </a:lnTo>
                  <a:lnTo>
                    <a:pt x="226" y="24"/>
                  </a:lnTo>
                  <a:lnTo>
                    <a:pt x="232" y="24"/>
                  </a:lnTo>
                  <a:lnTo>
                    <a:pt x="238" y="30"/>
                  </a:lnTo>
                  <a:lnTo>
                    <a:pt x="244" y="36"/>
                  </a:lnTo>
                  <a:lnTo>
                    <a:pt x="250" y="42"/>
                  </a:lnTo>
                  <a:lnTo>
                    <a:pt x="250" y="48"/>
                  </a:lnTo>
                  <a:lnTo>
                    <a:pt x="256" y="55"/>
                  </a:lnTo>
                  <a:lnTo>
                    <a:pt x="256" y="67"/>
                  </a:lnTo>
                  <a:lnTo>
                    <a:pt x="262" y="73"/>
                  </a:lnTo>
                  <a:lnTo>
                    <a:pt x="262" y="85"/>
                  </a:lnTo>
                  <a:lnTo>
                    <a:pt x="268" y="91"/>
                  </a:lnTo>
                  <a:lnTo>
                    <a:pt x="268" y="116"/>
                  </a:lnTo>
                  <a:lnTo>
                    <a:pt x="274" y="122"/>
                  </a:lnTo>
                  <a:lnTo>
                    <a:pt x="274" y="152"/>
                  </a:lnTo>
                  <a:lnTo>
                    <a:pt x="281" y="164"/>
                  </a:lnTo>
                  <a:lnTo>
                    <a:pt x="281" y="219"/>
                  </a:lnTo>
                  <a:lnTo>
                    <a:pt x="287" y="238"/>
                  </a:lnTo>
                  <a:lnTo>
                    <a:pt x="287" y="311"/>
                  </a:lnTo>
                  <a:lnTo>
                    <a:pt x="293" y="342"/>
                  </a:lnTo>
                  <a:lnTo>
                    <a:pt x="293" y="513"/>
                  </a:lnTo>
                  <a:lnTo>
                    <a:pt x="299" y="641"/>
                  </a:lnTo>
                  <a:lnTo>
                    <a:pt x="299" y="1062"/>
                  </a:lnTo>
                  <a:lnTo>
                    <a:pt x="299" y="500"/>
                  </a:lnTo>
                  <a:lnTo>
                    <a:pt x="305" y="427"/>
                  </a:lnTo>
                  <a:lnTo>
                    <a:pt x="305" y="305"/>
                  </a:lnTo>
                  <a:lnTo>
                    <a:pt x="311" y="274"/>
                  </a:lnTo>
                  <a:lnTo>
                    <a:pt x="311" y="213"/>
                  </a:lnTo>
                  <a:lnTo>
                    <a:pt x="317" y="195"/>
                  </a:lnTo>
                  <a:lnTo>
                    <a:pt x="317" y="152"/>
                  </a:lnTo>
                  <a:lnTo>
                    <a:pt x="323" y="140"/>
                  </a:lnTo>
                  <a:lnTo>
                    <a:pt x="323" y="103"/>
                  </a:lnTo>
                  <a:lnTo>
                    <a:pt x="329" y="91"/>
                  </a:lnTo>
                  <a:lnTo>
                    <a:pt x="329" y="73"/>
                  </a:lnTo>
                  <a:lnTo>
                    <a:pt x="336" y="67"/>
                  </a:lnTo>
                  <a:lnTo>
                    <a:pt x="336" y="48"/>
                  </a:lnTo>
                  <a:lnTo>
                    <a:pt x="342" y="42"/>
                  </a:lnTo>
                  <a:lnTo>
                    <a:pt x="342" y="30"/>
                  </a:lnTo>
                  <a:lnTo>
                    <a:pt x="348" y="24"/>
                  </a:lnTo>
                  <a:lnTo>
                    <a:pt x="348" y="18"/>
                  </a:lnTo>
                  <a:lnTo>
                    <a:pt x="360" y="6"/>
                  </a:lnTo>
                  <a:lnTo>
                    <a:pt x="360" y="0"/>
                  </a:lnTo>
                  <a:lnTo>
                    <a:pt x="366" y="0"/>
                  </a:lnTo>
                  <a:lnTo>
                    <a:pt x="372" y="0"/>
                  </a:lnTo>
                  <a:lnTo>
                    <a:pt x="378" y="6"/>
                  </a:lnTo>
                  <a:lnTo>
                    <a:pt x="384" y="12"/>
                  </a:lnTo>
                  <a:lnTo>
                    <a:pt x="390" y="18"/>
                  </a:lnTo>
                  <a:lnTo>
                    <a:pt x="390" y="30"/>
                  </a:lnTo>
                  <a:lnTo>
                    <a:pt x="397" y="36"/>
                  </a:lnTo>
                  <a:lnTo>
                    <a:pt x="397" y="48"/>
                  </a:lnTo>
                  <a:lnTo>
                    <a:pt x="403" y="55"/>
                  </a:lnTo>
                  <a:lnTo>
                    <a:pt x="403" y="73"/>
                  </a:lnTo>
                  <a:lnTo>
                    <a:pt x="409" y="85"/>
                  </a:lnTo>
                  <a:lnTo>
                    <a:pt x="409" y="122"/>
                  </a:lnTo>
                  <a:lnTo>
                    <a:pt x="415" y="134"/>
                  </a:lnTo>
                  <a:lnTo>
                    <a:pt x="415" y="183"/>
                  </a:lnTo>
                  <a:lnTo>
                    <a:pt x="421" y="201"/>
                  </a:lnTo>
                  <a:lnTo>
                    <a:pt x="421" y="274"/>
                  </a:lnTo>
                  <a:lnTo>
                    <a:pt x="427" y="311"/>
                  </a:lnTo>
                  <a:lnTo>
                    <a:pt x="427" y="513"/>
                  </a:lnTo>
                  <a:lnTo>
                    <a:pt x="433" y="726"/>
                  </a:lnTo>
                  <a:lnTo>
                    <a:pt x="433" y="409"/>
                  </a:lnTo>
                  <a:lnTo>
                    <a:pt x="439" y="348"/>
                  </a:lnTo>
                  <a:lnTo>
                    <a:pt x="439" y="238"/>
                  </a:lnTo>
                  <a:lnTo>
                    <a:pt x="445" y="213"/>
                  </a:lnTo>
                  <a:lnTo>
                    <a:pt x="445" y="134"/>
                  </a:lnTo>
                  <a:lnTo>
                    <a:pt x="452" y="122"/>
                  </a:lnTo>
                  <a:lnTo>
                    <a:pt x="452" y="85"/>
                  </a:lnTo>
                  <a:lnTo>
                    <a:pt x="458" y="73"/>
                  </a:lnTo>
                  <a:lnTo>
                    <a:pt x="458" y="42"/>
                  </a:lnTo>
                  <a:lnTo>
                    <a:pt x="464" y="36"/>
                  </a:lnTo>
                </a:path>
              </a:pathLst>
            </a:custGeom>
            <a:noFill/>
            <a:ln w="12700">
              <a:solidFill>
                <a:srgbClr val="3333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830" name="Freeform 80"/>
            <p:cNvSpPr>
              <a:spLocks/>
            </p:cNvSpPr>
            <p:nvPr/>
          </p:nvSpPr>
          <p:spPr bwMode="auto">
            <a:xfrm>
              <a:off x="2597151" y="2811463"/>
              <a:ext cx="696913" cy="1600200"/>
            </a:xfrm>
            <a:custGeom>
              <a:avLst/>
              <a:gdLst>
                <a:gd name="T0" fmla="*/ 6 w 439"/>
                <a:gd name="T1" fmla="*/ 324 h 1008"/>
                <a:gd name="T2" fmla="*/ 12 w 439"/>
                <a:gd name="T3" fmla="*/ 287 h 1008"/>
                <a:gd name="T4" fmla="*/ 30 w 439"/>
                <a:gd name="T5" fmla="*/ 263 h 1008"/>
                <a:gd name="T6" fmla="*/ 49 w 439"/>
                <a:gd name="T7" fmla="*/ 275 h 1008"/>
                <a:gd name="T8" fmla="*/ 55 w 439"/>
                <a:gd name="T9" fmla="*/ 299 h 1008"/>
                <a:gd name="T10" fmla="*/ 67 w 439"/>
                <a:gd name="T11" fmla="*/ 324 h 1008"/>
                <a:gd name="T12" fmla="*/ 73 w 439"/>
                <a:gd name="T13" fmla="*/ 409 h 1008"/>
                <a:gd name="T14" fmla="*/ 85 w 439"/>
                <a:gd name="T15" fmla="*/ 519 h 1008"/>
                <a:gd name="T16" fmla="*/ 91 w 439"/>
                <a:gd name="T17" fmla="*/ 1008 h 1008"/>
                <a:gd name="T18" fmla="*/ 97 w 439"/>
                <a:gd name="T19" fmla="*/ 519 h 1008"/>
                <a:gd name="T20" fmla="*/ 110 w 439"/>
                <a:gd name="T21" fmla="*/ 397 h 1008"/>
                <a:gd name="T22" fmla="*/ 116 w 439"/>
                <a:gd name="T23" fmla="*/ 293 h 1008"/>
                <a:gd name="T24" fmla="*/ 128 w 439"/>
                <a:gd name="T25" fmla="*/ 257 h 1008"/>
                <a:gd name="T26" fmla="*/ 134 w 439"/>
                <a:gd name="T27" fmla="*/ 220 h 1008"/>
                <a:gd name="T28" fmla="*/ 152 w 439"/>
                <a:gd name="T29" fmla="*/ 196 h 1008"/>
                <a:gd name="T30" fmla="*/ 165 w 439"/>
                <a:gd name="T31" fmla="*/ 196 h 1008"/>
                <a:gd name="T32" fmla="*/ 177 w 439"/>
                <a:gd name="T33" fmla="*/ 220 h 1008"/>
                <a:gd name="T34" fmla="*/ 189 w 439"/>
                <a:gd name="T35" fmla="*/ 250 h 1008"/>
                <a:gd name="T36" fmla="*/ 195 w 439"/>
                <a:gd name="T37" fmla="*/ 336 h 1008"/>
                <a:gd name="T38" fmla="*/ 207 w 439"/>
                <a:gd name="T39" fmla="*/ 470 h 1008"/>
                <a:gd name="T40" fmla="*/ 214 w 439"/>
                <a:gd name="T41" fmla="*/ 538 h 1008"/>
                <a:gd name="T42" fmla="*/ 226 w 439"/>
                <a:gd name="T43" fmla="*/ 342 h 1008"/>
                <a:gd name="T44" fmla="*/ 232 w 439"/>
                <a:gd name="T45" fmla="*/ 208 h 1008"/>
                <a:gd name="T46" fmla="*/ 244 w 439"/>
                <a:gd name="T47" fmla="*/ 153 h 1008"/>
                <a:gd name="T48" fmla="*/ 250 w 439"/>
                <a:gd name="T49" fmla="*/ 98 h 1008"/>
                <a:gd name="T50" fmla="*/ 262 w 439"/>
                <a:gd name="T51" fmla="*/ 67 h 1008"/>
                <a:gd name="T52" fmla="*/ 268 w 439"/>
                <a:gd name="T53" fmla="*/ 43 h 1008"/>
                <a:gd name="T54" fmla="*/ 287 w 439"/>
                <a:gd name="T55" fmla="*/ 12 h 1008"/>
                <a:gd name="T56" fmla="*/ 299 w 439"/>
                <a:gd name="T57" fmla="*/ 0 h 1008"/>
                <a:gd name="T58" fmla="*/ 317 w 439"/>
                <a:gd name="T59" fmla="*/ 6 h 1008"/>
                <a:gd name="T60" fmla="*/ 330 w 439"/>
                <a:gd name="T61" fmla="*/ 25 h 1008"/>
                <a:gd name="T62" fmla="*/ 342 w 439"/>
                <a:gd name="T63" fmla="*/ 43 h 1008"/>
                <a:gd name="T64" fmla="*/ 348 w 439"/>
                <a:gd name="T65" fmla="*/ 79 h 1008"/>
                <a:gd name="T66" fmla="*/ 360 w 439"/>
                <a:gd name="T67" fmla="*/ 110 h 1008"/>
                <a:gd name="T68" fmla="*/ 366 w 439"/>
                <a:gd name="T69" fmla="*/ 196 h 1008"/>
                <a:gd name="T70" fmla="*/ 378 w 439"/>
                <a:gd name="T71" fmla="*/ 287 h 1008"/>
                <a:gd name="T72" fmla="*/ 385 w 439"/>
                <a:gd name="T73" fmla="*/ 745 h 1008"/>
                <a:gd name="T74" fmla="*/ 397 w 439"/>
                <a:gd name="T75" fmla="*/ 391 h 1008"/>
                <a:gd name="T76" fmla="*/ 403 w 439"/>
                <a:gd name="T77" fmla="*/ 208 h 1008"/>
                <a:gd name="T78" fmla="*/ 415 w 439"/>
                <a:gd name="T79" fmla="*/ 153 h 1008"/>
                <a:gd name="T80" fmla="*/ 421 w 439"/>
                <a:gd name="T81" fmla="*/ 104 h 1008"/>
                <a:gd name="T82" fmla="*/ 433 w 439"/>
                <a:gd name="T83" fmla="*/ 79 h 1008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39"/>
                <a:gd name="T127" fmla="*/ 0 h 1008"/>
                <a:gd name="T128" fmla="*/ 439 w 439"/>
                <a:gd name="T129" fmla="*/ 1008 h 1008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39" h="1008">
                  <a:moveTo>
                    <a:pt x="0" y="348"/>
                  </a:moveTo>
                  <a:lnTo>
                    <a:pt x="0" y="330"/>
                  </a:lnTo>
                  <a:lnTo>
                    <a:pt x="6" y="324"/>
                  </a:lnTo>
                  <a:lnTo>
                    <a:pt x="6" y="305"/>
                  </a:lnTo>
                  <a:lnTo>
                    <a:pt x="12" y="299"/>
                  </a:lnTo>
                  <a:lnTo>
                    <a:pt x="12" y="287"/>
                  </a:lnTo>
                  <a:lnTo>
                    <a:pt x="24" y="275"/>
                  </a:lnTo>
                  <a:lnTo>
                    <a:pt x="24" y="269"/>
                  </a:lnTo>
                  <a:lnTo>
                    <a:pt x="30" y="263"/>
                  </a:lnTo>
                  <a:lnTo>
                    <a:pt x="36" y="263"/>
                  </a:lnTo>
                  <a:lnTo>
                    <a:pt x="43" y="269"/>
                  </a:lnTo>
                  <a:lnTo>
                    <a:pt x="49" y="275"/>
                  </a:lnTo>
                  <a:lnTo>
                    <a:pt x="49" y="281"/>
                  </a:lnTo>
                  <a:lnTo>
                    <a:pt x="55" y="287"/>
                  </a:lnTo>
                  <a:lnTo>
                    <a:pt x="55" y="299"/>
                  </a:lnTo>
                  <a:lnTo>
                    <a:pt x="61" y="305"/>
                  </a:lnTo>
                  <a:lnTo>
                    <a:pt x="61" y="318"/>
                  </a:lnTo>
                  <a:lnTo>
                    <a:pt x="67" y="324"/>
                  </a:lnTo>
                  <a:lnTo>
                    <a:pt x="67" y="360"/>
                  </a:lnTo>
                  <a:lnTo>
                    <a:pt x="73" y="373"/>
                  </a:lnTo>
                  <a:lnTo>
                    <a:pt x="73" y="409"/>
                  </a:lnTo>
                  <a:lnTo>
                    <a:pt x="79" y="428"/>
                  </a:lnTo>
                  <a:lnTo>
                    <a:pt x="79" y="489"/>
                  </a:lnTo>
                  <a:lnTo>
                    <a:pt x="85" y="519"/>
                  </a:lnTo>
                  <a:lnTo>
                    <a:pt x="85" y="654"/>
                  </a:lnTo>
                  <a:lnTo>
                    <a:pt x="91" y="739"/>
                  </a:lnTo>
                  <a:lnTo>
                    <a:pt x="91" y="1008"/>
                  </a:lnTo>
                  <a:lnTo>
                    <a:pt x="91" y="770"/>
                  </a:lnTo>
                  <a:lnTo>
                    <a:pt x="97" y="666"/>
                  </a:lnTo>
                  <a:lnTo>
                    <a:pt x="97" y="519"/>
                  </a:lnTo>
                  <a:lnTo>
                    <a:pt x="104" y="489"/>
                  </a:lnTo>
                  <a:lnTo>
                    <a:pt x="104" y="415"/>
                  </a:lnTo>
                  <a:lnTo>
                    <a:pt x="110" y="397"/>
                  </a:lnTo>
                  <a:lnTo>
                    <a:pt x="110" y="336"/>
                  </a:lnTo>
                  <a:lnTo>
                    <a:pt x="116" y="324"/>
                  </a:lnTo>
                  <a:lnTo>
                    <a:pt x="116" y="293"/>
                  </a:lnTo>
                  <a:lnTo>
                    <a:pt x="122" y="287"/>
                  </a:lnTo>
                  <a:lnTo>
                    <a:pt x="122" y="263"/>
                  </a:lnTo>
                  <a:lnTo>
                    <a:pt x="128" y="257"/>
                  </a:lnTo>
                  <a:lnTo>
                    <a:pt x="128" y="238"/>
                  </a:lnTo>
                  <a:lnTo>
                    <a:pt x="134" y="232"/>
                  </a:lnTo>
                  <a:lnTo>
                    <a:pt x="134" y="220"/>
                  </a:lnTo>
                  <a:lnTo>
                    <a:pt x="140" y="214"/>
                  </a:lnTo>
                  <a:lnTo>
                    <a:pt x="140" y="208"/>
                  </a:lnTo>
                  <a:lnTo>
                    <a:pt x="152" y="196"/>
                  </a:lnTo>
                  <a:lnTo>
                    <a:pt x="152" y="189"/>
                  </a:lnTo>
                  <a:lnTo>
                    <a:pt x="159" y="189"/>
                  </a:lnTo>
                  <a:lnTo>
                    <a:pt x="165" y="196"/>
                  </a:lnTo>
                  <a:lnTo>
                    <a:pt x="171" y="202"/>
                  </a:lnTo>
                  <a:lnTo>
                    <a:pt x="177" y="208"/>
                  </a:lnTo>
                  <a:lnTo>
                    <a:pt x="177" y="220"/>
                  </a:lnTo>
                  <a:lnTo>
                    <a:pt x="183" y="226"/>
                  </a:lnTo>
                  <a:lnTo>
                    <a:pt x="183" y="238"/>
                  </a:lnTo>
                  <a:lnTo>
                    <a:pt x="189" y="250"/>
                  </a:lnTo>
                  <a:lnTo>
                    <a:pt x="189" y="281"/>
                  </a:lnTo>
                  <a:lnTo>
                    <a:pt x="195" y="293"/>
                  </a:lnTo>
                  <a:lnTo>
                    <a:pt x="195" y="336"/>
                  </a:lnTo>
                  <a:lnTo>
                    <a:pt x="201" y="354"/>
                  </a:lnTo>
                  <a:lnTo>
                    <a:pt x="201" y="434"/>
                  </a:lnTo>
                  <a:lnTo>
                    <a:pt x="207" y="470"/>
                  </a:lnTo>
                  <a:lnTo>
                    <a:pt x="207" y="678"/>
                  </a:lnTo>
                  <a:lnTo>
                    <a:pt x="214" y="941"/>
                  </a:lnTo>
                  <a:lnTo>
                    <a:pt x="214" y="538"/>
                  </a:lnTo>
                  <a:lnTo>
                    <a:pt x="220" y="483"/>
                  </a:lnTo>
                  <a:lnTo>
                    <a:pt x="220" y="367"/>
                  </a:lnTo>
                  <a:lnTo>
                    <a:pt x="226" y="342"/>
                  </a:lnTo>
                  <a:lnTo>
                    <a:pt x="226" y="281"/>
                  </a:lnTo>
                  <a:lnTo>
                    <a:pt x="232" y="263"/>
                  </a:lnTo>
                  <a:lnTo>
                    <a:pt x="232" y="208"/>
                  </a:lnTo>
                  <a:lnTo>
                    <a:pt x="238" y="196"/>
                  </a:lnTo>
                  <a:lnTo>
                    <a:pt x="238" y="165"/>
                  </a:lnTo>
                  <a:lnTo>
                    <a:pt x="244" y="153"/>
                  </a:lnTo>
                  <a:lnTo>
                    <a:pt x="244" y="128"/>
                  </a:lnTo>
                  <a:lnTo>
                    <a:pt x="250" y="122"/>
                  </a:lnTo>
                  <a:lnTo>
                    <a:pt x="250" y="98"/>
                  </a:lnTo>
                  <a:lnTo>
                    <a:pt x="256" y="92"/>
                  </a:lnTo>
                  <a:lnTo>
                    <a:pt x="256" y="73"/>
                  </a:lnTo>
                  <a:lnTo>
                    <a:pt x="262" y="67"/>
                  </a:lnTo>
                  <a:lnTo>
                    <a:pt x="262" y="55"/>
                  </a:lnTo>
                  <a:lnTo>
                    <a:pt x="268" y="49"/>
                  </a:lnTo>
                  <a:lnTo>
                    <a:pt x="268" y="43"/>
                  </a:lnTo>
                  <a:lnTo>
                    <a:pt x="275" y="37"/>
                  </a:lnTo>
                  <a:lnTo>
                    <a:pt x="275" y="25"/>
                  </a:lnTo>
                  <a:lnTo>
                    <a:pt x="287" y="12"/>
                  </a:lnTo>
                  <a:lnTo>
                    <a:pt x="287" y="6"/>
                  </a:lnTo>
                  <a:lnTo>
                    <a:pt x="293" y="0"/>
                  </a:lnTo>
                  <a:lnTo>
                    <a:pt x="299" y="0"/>
                  </a:lnTo>
                  <a:lnTo>
                    <a:pt x="305" y="0"/>
                  </a:lnTo>
                  <a:lnTo>
                    <a:pt x="311" y="0"/>
                  </a:lnTo>
                  <a:lnTo>
                    <a:pt x="317" y="6"/>
                  </a:lnTo>
                  <a:lnTo>
                    <a:pt x="323" y="12"/>
                  </a:lnTo>
                  <a:lnTo>
                    <a:pt x="330" y="18"/>
                  </a:lnTo>
                  <a:lnTo>
                    <a:pt x="330" y="25"/>
                  </a:lnTo>
                  <a:lnTo>
                    <a:pt x="336" y="31"/>
                  </a:lnTo>
                  <a:lnTo>
                    <a:pt x="336" y="37"/>
                  </a:lnTo>
                  <a:lnTo>
                    <a:pt x="342" y="43"/>
                  </a:lnTo>
                  <a:lnTo>
                    <a:pt x="342" y="55"/>
                  </a:lnTo>
                  <a:lnTo>
                    <a:pt x="348" y="61"/>
                  </a:lnTo>
                  <a:lnTo>
                    <a:pt x="348" y="79"/>
                  </a:lnTo>
                  <a:lnTo>
                    <a:pt x="354" y="86"/>
                  </a:lnTo>
                  <a:lnTo>
                    <a:pt x="354" y="104"/>
                  </a:lnTo>
                  <a:lnTo>
                    <a:pt x="360" y="110"/>
                  </a:lnTo>
                  <a:lnTo>
                    <a:pt x="360" y="147"/>
                  </a:lnTo>
                  <a:lnTo>
                    <a:pt x="366" y="159"/>
                  </a:lnTo>
                  <a:lnTo>
                    <a:pt x="366" y="196"/>
                  </a:lnTo>
                  <a:lnTo>
                    <a:pt x="372" y="214"/>
                  </a:lnTo>
                  <a:lnTo>
                    <a:pt x="372" y="263"/>
                  </a:lnTo>
                  <a:lnTo>
                    <a:pt x="378" y="287"/>
                  </a:lnTo>
                  <a:lnTo>
                    <a:pt x="378" y="379"/>
                  </a:lnTo>
                  <a:lnTo>
                    <a:pt x="385" y="421"/>
                  </a:lnTo>
                  <a:lnTo>
                    <a:pt x="385" y="745"/>
                  </a:lnTo>
                  <a:lnTo>
                    <a:pt x="391" y="831"/>
                  </a:lnTo>
                  <a:lnTo>
                    <a:pt x="391" y="434"/>
                  </a:lnTo>
                  <a:lnTo>
                    <a:pt x="397" y="391"/>
                  </a:lnTo>
                  <a:lnTo>
                    <a:pt x="397" y="275"/>
                  </a:lnTo>
                  <a:lnTo>
                    <a:pt x="403" y="257"/>
                  </a:lnTo>
                  <a:lnTo>
                    <a:pt x="403" y="208"/>
                  </a:lnTo>
                  <a:lnTo>
                    <a:pt x="409" y="196"/>
                  </a:lnTo>
                  <a:lnTo>
                    <a:pt x="409" y="165"/>
                  </a:lnTo>
                  <a:lnTo>
                    <a:pt x="415" y="153"/>
                  </a:lnTo>
                  <a:lnTo>
                    <a:pt x="415" y="128"/>
                  </a:lnTo>
                  <a:lnTo>
                    <a:pt x="421" y="122"/>
                  </a:lnTo>
                  <a:lnTo>
                    <a:pt x="421" y="104"/>
                  </a:lnTo>
                  <a:lnTo>
                    <a:pt x="427" y="98"/>
                  </a:lnTo>
                  <a:lnTo>
                    <a:pt x="427" y="86"/>
                  </a:lnTo>
                  <a:lnTo>
                    <a:pt x="433" y="79"/>
                  </a:lnTo>
                  <a:lnTo>
                    <a:pt x="433" y="67"/>
                  </a:lnTo>
                  <a:lnTo>
                    <a:pt x="439" y="61"/>
                  </a:lnTo>
                </a:path>
              </a:pathLst>
            </a:custGeom>
            <a:noFill/>
            <a:ln w="12700">
              <a:solidFill>
                <a:srgbClr val="3333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831" name="Freeform 81"/>
            <p:cNvSpPr>
              <a:spLocks/>
            </p:cNvSpPr>
            <p:nvPr/>
          </p:nvSpPr>
          <p:spPr bwMode="auto">
            <a:xfrm>
              <a:off x="3294063" y="2870200"/>
              <a:ext cx="533400" cy="2122487"/>
            </a:xfrm>
            <a:custGeom>
              <a:avLst/>
              <a:gdLst>
                <a:gd name="T0" fmla="*/ 0 w 336"/>
                <a:gd name="T1" fmla="*/ 18 h 1337"/>
                <a:gd name="T2" fmla="*/ 7 w 336"/>
                <a:gd name="T3" fmla="*/ 6 h 1337"/>
                <a:gd name="T4" fmla="*/ 19 w 336"/>
                <a:gd name="T5" fmla="*/ 0 h 1337"/>
                <a:gd name="T6" fmla="*/ 31 w 336"/>
                <a:gd name="T7" fmla="*/ 6 h 1337"/>
                <a:gd name="T8" fmla="*/ 49 w 336"/>
                <a:gd name="T9" fmla="*/ 18 h 1337"/>
                <a:gd name="T10" fmla="*/ 55 w 336"/>
                <a:gd name="T11" fmla="*/ 30 h 1337"/>
                <a:gd name="T12" fmla="*/ 62 w 336"/>
                <a:gd name="T13" fmla="*/ 42 h 1337"/>
                <a:gd name="T14" fmla="*/ 68 w 336"/>
                <a:gd name="T15" fmla="*/ 61 h 1337"/>
                <a:gd name="T16" fmla="*/ 74 w 336"/>
                <a:gd name="T17" fmla="*/ 73 h 1337"/>
                <a:gd name="T18" fmla="*/ 80 w 336"/>
                <a:gd name="T19" fmla="*/ 97 h 1337"/>
                <a:gd name="T20" fmla="*/ 86 w 336"/>
                <a:gd name="T21" fmla="*/ 116 h 1337"/>
                <a:gd name="T22" fmla="*/ 92 w 336"/>
                <a:gd name="T23" fmla="*/ 152 h 1337"/>
                <a:gd name="T24" fmla="*/ 98 w 336"/>
                <a:gd name="T25" fmla="*/ 183 h 1337"/>
                <a:gd name="T26" fmla="*/ 104 w 336"/>
                <a:gd name="T27" fmla="*/ 220 h 1337"/>
                <a:gd name="T28" fmla="*/ 110 w 336"/>
                <a:gd name="T29" fmla="*/ 262 h 1337"/>
                <a:gd name="T30" fmla="*/ 117 w 336"/>
                <a:gd name="T31" fmla="*/ 317 h 1337"/>
                <a:gd name="T32" fmla="*/ 123 w 336"/>
                <a:gd name="T33" fmla="*/ 378 h 1337"/>
                <a:gd name="T34" fmla="*/ 129 w 336"/>
                <a:gd name="T35" fmla="*/ 494 h 1337"/>
                <a:gd name="T36" fmla="*/ 135 w 336"/>
                <a:gd name="T37" fmla="*/ 647 h 1337"/>
                <a:gd name="T38" fmla="*/ 141 w 336"/>
                <a:gd name="T39" fmla="*/ 1081 h 1337"/>
                <a:gd name="T40" fmla="*/ 147 w 336"/>
                <a:gd name="T41" fmla="*/ 665 h 1337"/>
                <a:gd name="T42" fmla="*/ 153 w 336"/>
                <a:gd name="T43" fmla="*/ 580 h 1337"/>
                <a:gd name="T44" fmla="*/ 165 w 336"/>
                <a:gd name="T45" fmla="*/ 537 h 1337"/>
                <a:gd name="T46" fmla="*/ 165 w 336"/>
                <a:gd name="T47" fmla="*/ 549 h 1337"/>
                <a:gd name="T48" fmla="*/ 171 w 336"/>
                <a:gd name="T49" fmla="*/ 592 h 1337"/>
                <a:gd name="T50" fmla="*/ 178 w 336"/>
                <a:gd name="T51" fmla="*/ 684 h 1337"/>
                <a:gd name="T52" fmla="*/ 184 w 336"/>
                <a:gd name="T53" fmla="*/ 989 h 1337"/>
                <a:gd name="T54" fmla="*/ 190 w 336"/>
                <a:gd name="T55" fmla="*/ 733 h 1337"/>
                <a:gd name="T56" fmla="*/ 196 w 336"/>
                <a:gd name="T57" fmla="*/ 574 h 1337"/>
                <a:gd name="T58" fmla="*/ 202 w 336"/>
                <a:gd name="T59" fmla="*/ 488 h 1337"/>
                <a:gd name="T60" fmla="*/ 208 w 336"/>
                <a:gd name="T61" fmla="*/ 415 h 1337"/>
                <a:gd name="T62" fmla="*/ 214 w 336"/>
                <a:gd name="T63" fmla="*/ 372 h 1337"/>
                <a:gd name="T64" fmla="*/ 220 w 336"/>
                <a:gd name="T65" fmla="*/ 342 h 1337"/>
                <a:gd name="T66" fmla="*/ 226 w 336"/>
                <a:gd name="T67" fmla="*/ 311 h 1337"/>
                <a:gd name="T68" fmla="*/ 233 w 336"/>
                <a:gd name="T69" fmla="*/ 293 h 1337"/>
                <a:gd name="T70" fmla="*/ 239 w 336"/>
                <a:gd name="T71" fmla="*/ 281 h 1337"/>
                <a:gd name="T72" fmla="*/ 245 w 336"/>
                <a:gd name="T73" fmla="*/ 268 h 1337"/>
                <a:gd name="T74" fmla="*/ 251 w 336"/>
                <a:gd name="T75" fmla="*/ 256 h 1337"/>
                <a:gd name="T76" fmla="*/ 263 w 336"/>
                <a:gd name="T77" fmla="*/ 256 h 1337"/>
                <a:gd name="T78" fmla="*/ 275 w 336"/>
                <a:gd name="T79" fmla="*/ 262 h 1337"/>
                <a:gd name="T80" fmla="*/ 288 w 336"/>
                <a:gd name="T81" fmla="*/ 287 h 1337"/>
                <a:gd name="T82" fmla="*/ 294 w 336"/>
                <a:gd name="T83" fmla="*/ 311 h 1337"/>
                <a:gd name="T84" fmla="*/ 300 w 336"/>
                <a:gd name="T85" fmla="*/ 336 h 1337"/>
                <a:gd name="T86" fmla="*/ 306 w 336"/>
                <a:gd name="T87" fmla="*/ 366 h 1337"/>
                <a:gd name="T88" fmla="*/ 312 w 336"/>
                <a:gd name="T89" fmla="*/ 409 h 1337"/>
                <a:gd name="T90" fmla="*/ 318 w 336"/>
                <a:gd name="T91" fmla="*/ 470 h 1337"/>
                <a:gd name="T92" fmla="*/ 324 w 336"/>
                <a:gd name="T93" fmla="*/ 562 h 1337"/>
                <a:gd name="T94" fmla="*/ 330 w 336"/>
                <a:gd name="T95" fmla="*/ 885 h 133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336"/>
                <a:gd name="T145" fmla="*/ 0 h 1337"/>
                <a:gd name="T146" fmla="*/ 336 w 336"/>
                <a:gd name="T147" fmla="*/ 1337 h 133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336" h="1337">
                  <a:moveTo>
                    <a:pt x="0" y="24"/>
                  </a:moveTo>
                  <a:lnTo>
                    <a:pt x="0" y="18"/>
                  </a:lnTo>
                  <a:lnTo>
                    <a:pt x="13" y="6"/>
                  </a:lnTo>
                  <a:lnTo>
                    <a:pt x="7" y="6"/>
                  </a:lnTo>
                  <a:lnTo>
                    <a:pt x="13" y="6"/>
                  </a:lnTo>
                  <a:lnTo>
                    <a:pt x="19" y="0"/>
                  </a:lnTo>
                  <a:lnTo>
                    <a:pt x="25" y="0"/>
                  </a:lnTo>
                  <a:lnTo>
                    <a:pt x="31" y="6"/>
                  </a:lnTo>
                  <a:lnTo>
                    <a:pt x="37" y="6"/>
                  </a:lnTo>
                  <a:lnTo>
                    <a:pt x="49" y="18"/>
                  </a:lnTo>
                  <a:lnTo>
                    <a:pt x="49" y="24"/>
                  </a:lnTo>
                  <a:lnTo>
                    <a:pt x="55" y="30"/>
                  </a:lnTo>
                  <a:lnTo>
                    <a:pt x="55" y="36"/>
                  </a:lnTo>
                  <a:lnTo>
                    <a:pt x="62" y="42"/>
                  </a:lnTo>
                  <a:lnTo>
                    <a:pt x="62" y="55"/>
                  </a:lnTo>
                  <a:lnTo>
                    <a:pt x="68" y="61"/>
                  </a:lnTo>
                  <a:lnTo>
                    <a:pt x="68" y="67"/>
                  </a:lnTo>
                  <a:lnTo>
                    <a:pt x="74" y="73"/>
                  </a:lnTo>
                  <a:lnTo>
                    <a:pt x="74" y="91"/>
                  </a:lnTo>
                  <a:lnTo>
                    <a:pt x="80" y="97"/>
                  </a:lnTo>
                  <a:lnTo>
                    <a:pt x="80" y="110"/>
                  </a:lnTo>
                  <a:lnTo>
                    <a:pt x="86" y="116"/>
                  </a:lnTo>
                  <a:lnTo>
                    <a:pt x="86" y="146"/>
                  </a:lnTo>
                  <a:lnTo>
                    <a:pt x="92" y="152"/>
                  </a:lnTo>
                  <a:lnTo>
                    <a:pt x="92" y="177"/>
                  </a:lnTo>
                  <a:lnTo>
                    <a:pt x="98" y="183"/>
                  </a:lnTo>
                  <a:lnTo>
                    <a:pt x="98" y="213"/>
                  </a:lnTo>
                  <a:lnTo>
                    <a:pt x="104" y="220"/>
                  </a:lnTo>
                  <a:lnTo>
                    <a:pt x="104" y="250"/>
                  </a:lnTo>
                  <a:lnTo>
                    <a:pt x="110" y="262"/>
                  </a:lnTo>
                  <a:lnTo>
                    <a:pt x="110" y="305"/>
                  </a:lnTo>
                  <a:lnTo>
                    <a:pt x="117" y="317"/>
                  </a:lnTo>
                  <a:lnTo>
                    <a:pt x="117" y="366"/>
                  </a:lnTo>
                  <a:lnTo>
                    <a:pt x="123" y="378"/>
                  </a:lnTo>
                  <a:lnTo>
                    <a:pt x="123" y="470"/>
                  </a:lnTo>
                  <a:lnTo>
                    <a:pt x="129" y="494"/>
                  </a:lnTo>
                  <a:lnTo>
                    <a:pt x="129" y="598"/>
                  </a:lnTo>
                  <a:lnTo>
                    <a:pt x="135" y="647"/>
                  </a:lnTo>
                  <a:lnTo>
                    <a:pt x="135" y="989"/>
                  </a:lnTo>
                  <a:lnTo>
                    <a:pt x="141" y="1081"/>
                  </a:lnTo>
                  <a:lnTo>
                    <a:pt x="141" y="702"/>
                  </a:lnTo>
                  <a:lnTo>
                    <a:pt x="147" y="665"/>
                  </a:lnTo>
                  <a:lnTo>
                    <a:pt x="147" y="592"/>
                  </a:lnTo>
                  <a:lnTo>
                    <a:pt x="153" y="580"/>
                  </a:lnTo>
                  <a:lnTo>
                    <a:pt x="153" y="549"/>
                  </a:lnTo>
                  <a:lnTo>
                    <a:pt x="165" y="537"/>
                  </a:lnTo>
                  <a:lnTo>
                    <a:pt x="159" y="537"/>
                  </a:lnTo>
                  <a:lnTo>
                    <a:pt x="165" y="549"/>
                  </a:lnTo>
                  <a:lnTo>
                    <a:pt x="171" y="562"/>
                  </a:lnTo>
                  <a:lnTo>
                    <a:pt x="171" y="592"/>
                  </a:lnTo>
                  <a:lnTo>
                    <a:pt x="178" y="610"/>
                  </a:lnTo>
                  <a:lnTo>
                    <a:pt x="178" y="684"/>
                  </a:lnTo>
                  <a:lnTo>
                    <a:pt x="184" y="720"/>
                  </a:lnTo>
                  <a:lnTo>
                    <a:pt x="184" y="989"/>
                  </a:lnTo>
                  <a:lnTo>
                    <a:pt x="190" y="1264"/>
                  </a:lnTo>
                  <a:lnTo>
                    <a:pt x="190" y="733"/>
                  </a:lnTo>
                  <a:lnTo>
                    <a:pt x="196" y="678"/>
                  </a:lnTo>
                  <a:lnTo>
                    <a:pt x="196" y="574"/>
                  </a:lnTo>
                  <a:lnTo>
                    <a:pt x="202" y="549"/>
                  </a:lnTo>
                  <a:lnTo>
                    <a:pt x="202" y="488"/>
                  </a:lnTo>
                  <a:lnTo>
                    <a:pt x="208" y="470"/>
                  </a:lnTo>
                  <a:lnTo>
                    <a:pt x="208" y="415"/>
                  </a:lnTo>
                  <a:lnTo>
                    <a:pt x="214" y="403"/>
                  </a:lnTo>
                  <a:lnTo>
                    <a:pt x="214" y="372"/>
                  </a:lnTo>
                  <a:lnTo>
                    <a:pt x="220" y="366"/>
                  </a:lnTo>
                  <a:lnTo>
                    <a:pt x="220" y="342"/>
                  </a:lnTo>
                  <a:lnTo>
                    <a:pt x="226" y="330"/>
                  </a:lnTo>
                  <a:lnTo>
                    <a:pt x="226" y="311"/>
                  </a:lnTo>
                  <a:lnTo>
                    <a:pt x="233" y="305"/>
                  </a:lnTo>
                  <a:lnTo>
                    <a:pt x="233" y="293"/>
                  </a:lnTo>
                  <a:lnTo>
                    <a:pt x="239" y="287"/>
                  </a:lnTo>
                  <a:lnTo>
                    <a:pt x="239" y="281"/>
                  </a:lnTo>
                  <a:lnTo>
                    <a:pt x="245" y="275"/>
                  </a:lnTo>
                  <a:lnTo>
                    <a:pt x="245" y="268"/>
                  </a:lnTo>
                  <a:lnTo>
                    <a:pt x="257" y="256"/>
                  </a:lnTo>
                  <a:lnTo>
                    <a:pt x="251" y="256"/>
                  </a:lnTo>
                  <a:lnTo>
                    <a:pt x="257" y="256"/>
                  </a:lnTo>
                  <a:lnTo>
                    <a:pt x="263" y="256"/>
                  </a:lnTo>
                  <a:lnTo>
                    <a:pt x="269" y="256"/>
                  </a:lnTo>
                  <a:lnTo>
                    <a:pt x="275" y="262"/>
                  </a:lnTo>
                  <a:lnTo>
                    <a:pt x="288" y="275"/>
                  </a:lnTo>
                  <a:lnTo>
                    <a:pt x="288" y="287"/>
                  </a:lnTo>
                  <a:lnTo>
                    <a:pt x="294" y="293"/>
                  </a:lnTo>
                  <a:lnTo>
                    <a:pt x="294" y="311"/>
                  </a:lnTo>
                  <a:lnTo>
                    <a:pt x="300" y="317"/>
                  </a:lnTo>
                  <a:lnTo>
                    <a:pt x="300" y="336"/>
                  </a:lnTo>
                  <a:lnTo>
                    <a:pt x="306" y="342"/>
                  </a:lnTo>
                  <a:lnTo>
                    <a:pt x="306" y="366"/>
                  </a:lnTo>
                  <a:lnTo>
                    <a:pt x="312" y="378"/>
                  </a:lnTo>
                  <a:lnTo>
                    <a:pt x="312" y="409"/>
                  </a:lnTo>
                  <a:lnTo>
                    <a:pt x="318" y="421"/>
                  </a:lnTo>
                  <a:lnTo>
                    <a:pt x="318" y="470"/>
                  </a:lnTo>
                  <a:lnTo>
                    <a:pt x="324" y="488"/>
                  </a:lnTo>
                  <a:lnTo>
                    <a:pt x="324" y="562"/>
                  </a:lnTo>
                  <a:lnTo>
                    <a:pt x="330" y="592"/>
                  </a:lnTo>
                  <a:lnTo>
                    <a:pt x="330" y="885"/>
                  </a:lnTo>
                  <a:lnTo>
                    <a:pt x="336" y="1337"/>
                  </a:lnTo>
                </a:path>
              </a:pathLst>
            </a:custGeom>
            <a:noFill/>
            <a:ln w="12700">
              <a:solidFill>
                <a:srgbClr val="3333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832" name="Freeform 82"/>
            <p:cNvSpPr>
              <a:spLocks/>
            </p:cNvSpPr>
            <p:nvPr/>
          </p:nvSpPr>
          <p:spPr bwMode="auto">
            <a:xfrm>
              <a:off x="3827463" y="3335338"/>
              <a:ext cx="747713" cy="1657350"/>
            </a:xfrm>
            <a:custGeom>
              <a:avLst/>
              <a:gdLst>
                <a:gd name="T0" fmla="*/ 6 w 471"/>
                <a:gd name="T1" fmla="*/ 348 h 1044"/>
                <a:gd name="T2" fmla="*/ 13 w 471"/>
                <a:gd name="T3" fmla="*/ 171 h 1044"/>
                <a:gd name="T4" fmla="*/ 25 w 471"/>
                <a:gd name="T5" fmla="*/ 110 h 1044"/>
                <a:gd name="T6" fmla="*/ 31 w 471"/>
                <a:gd name="T7" fmla="*/ 55 h 1044"/>
                <a:gd name="T8" fmla="*/ 49 w 471"/>
                <a:gd name="T9" fmla="*/ 18 h 1044"/>
                <a:gd name="T10" fmla="*/ 61 w 471"/>
                <a:gd name="T11" fmla="*/ 0 h 1044"/>
                <a:gd name="T12" fmla="*/ 86 w 471"/>
                <a:gd name="T13" fmla="*/ 18 h 1044"/>
                <a:gd name="T14" fmla="*/ 92 w 471"/>
                <a:gd name="T15" fmla="*/ 49 h 1044"/>
                <a:gd name="T16" fmla="*/ 104 w 471"/>
                <a:gd name="T17" fmla="*/ 73 h 1044"/>
                <a:gd name="T18" fmla="*/ 110 w 471"/>
                <a:gd name="T19" fmla="*/ 128 h 1044"/>
                <a:gd name="T20" fmla="*/ 123 w 471"/>
                <a:gd name="T21" fmla="*/ 189 h 1044"/>
                <a:gd name="T22" fmla="*/ 129 w 471"/>
                <a:gd name="T23" fmla="*/ 379 h 1044"/>
                <a:gd name="T24" fmla="*/ 141 w 471"/>
                <a:gd name="T25" fmla="*/ 708 h 1044"/>
                <a:gd name="T26" fmla="*/ 147 w 471"/>
                <a:gd name="T27" fmla="*/ 275 h 1044"/>
                <a:gd name="T28" fmla="*/ 159 w 471"/>
                <a:gd name="T29" fmla="*/ 189 h 1044"/>
                <a:gd name="T30" fmla="*/ 165 w 471"/>
                <a:gd name="T31" fmla="*/ 116 h 1044"/>
                <a:gd name="T32" fmla="*/ 177 w 471"/>
                <a:gd name="T33" fmla="*/ 85 h 1044"/>
                <a:gd name="T34" fmla="*/ 184 w 471"/>
                <a:gd name="T35" fmla="*/ 55 h 1044"/>
                <a:gd name="T36" fmla="*/ 202 w 471"/>
                <a:gd name="T37" fmla="*/ 30 h 1044"/>
                <a:gd name="T38" fmla="*/ 220 w 471"/>
                <a:gd name="T39" fmla="*/ 37 h 1044"/>
                <a:gd name="T40" fmla="*/ 239 w 471"/>
                <a:gd name="T41" fmla="*/ 55 h 1044"/>
                <a:gd name="T42" fmla="*/ 245 w 471"/>
                <a:gd name="T43" fmla="*/ 79 h 1044"/>
                <a:gd name="T44" fmla="*/ 257 w 471"/>
                <a:gd name="T45" fmla="*/ 104 h 1044"/>
                <a:gd name="T46" fmla="*/ 263 w 471"/>
                <a:gd name="T47" fmla="*/ 153 h 1044"/>
                <a:gd name="T48" fmla="*/ 275 w 471"/>
                <a:gd name="T49" fmla="*/ 208 h 1044"/>
                <a:gd name="T50" fmla="*/ 281 w 471"/>
                <a:gd name="T51" fmla="*/ 317 h 1044"/>
                <a:gd name="T52" fmla="*/ 294 w 471"/>
                <a:gd name="T53" fmla="*/ 574 h 1044"/>
                <a:gd name="T54" fmla="*/ 300 w 471"/>
                <a:gd name="T55" fmla="*/ 568 h 1044"/>
                <a:gd name="T56" fmla="*/ 306 w 471"/>
                <a:gd name="T57" fmla="*/ 299 h 1044"/>
                <a:gd name="T58" fmla="*/ 318 w 471"/>
                <a:gd name="T59" fmla="*/ 226 h 1044"/>
                <a:gd name="T60" fmla="*/ 324 w 471"/>
                <a:gd name="T61" fmla="*/ 159 h 1044"/>
                <a:gd name="T62" fmla="*/ 336 w 471"/>
                <a:gd name="T63" fmla="*/ 122 h 1044"/>
                <a:gd name="T64" fmla="*/ 342 w 471"/>
                <a:gd name="T65" fmla="*/ 91 h 1044"/>
                <a:gd name="T66" fmla="*/ 361 w 471"/>
                <a:gd name="T67" fmla="*/ 67 h 1044"/>
                <a:gd name="T68" fmla="*/ 373 w 471"/>
                <a:gd name="T69" fmla="*/ 49 h 1044"/>
                <a:gd name="T70" fmla="*/ 391 w 471"/>
                <a:gd name="T71" fmla="*/ 49 h 1044"/>
                <a:gd name="T72" fmla="*/ 416 w 471"/>
                <a:gd name="T73" fmla="*/ 67 h 1044"/>
                <a:gd name="T74" fmla="*/ 428 w 471"/>
                <a:gd name="T75" fmla="*/ 98 h 1044"/>
                <a:gd name="T76" fmla="*/ 440 w 471"/>
                <a:gd name="T77" fmla="*/ 116 h 1044"/>
                <a:gd name="T78" fmla="*/ 446 w 471"/>
                <a:gd name="T79" fmla="*/ 146 h 1044"/>
                <a:gd name="T80" fmla="*/ 458 w 471"/>
                <a:gd name="T81" fmla="*/ 177 h 1044"/>
                <a:gd name="T82" fmla="*/ 465 w 471"/>
                <a:gd name="T83" fmla="*/ 232 h 104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71"/>
                <a:gd name="T127" fmla="*/ 0 h 1044"/>
                <a:gd name="T128" fmla="*/ 471 w 471"/>
                <a:gd name="T129" fmla="*/ 1044 h 1044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71" h="1044">
                  <a:moveTo>
                    <a:pt x="0" y="1044"/>
                  </a:moveTo>
                  <a:lnTo>
                    <a:pt x="0" y="397"/>
                  </a:lnTo>
                  <a:lnTo>
                    <a:pt x="6" y="348"/>
                  </a:lnTo>
                  <a:lnTo>
                    <a:pt x="6" y="250"/>
                  </a:lnTo>
                  <a:lnTo>
                    <a:pt x="13" y="226"/>
                  </a:lnTo>
                  <a:lnTo>
                    <a:pt x="13" y="171"/>
                  </a:lnTo>
                  <a:lnTo>
                    <a:pt x="19" y="153"/>
                  </a:lnTo>
                  <a:lnTo>
                    <a:pt x="19" y="116"/>
                  </a:lnTo>
                  <a:lnTo>
                    <a:pt x="25" y="110"/>
                  </a:lnTo>
                  <a:lnTo>
                    <a:pt x="25" y="85"/>
                  </a:lnTo>
                  <a:lnTo>
                    <a:pt x="31" y="73"/>
                  </a:lnTo>
                  <a:lnTo>
                    <a:pt x="31" y="55"/>
                  </a:lnTo>
                  <a:lnTo>
                    <a:pt x="37" y="49"/>
                  </a:lnTo>
                  <a:lnTo>
                    <a:pt x="37" y="30"/>
                  </a:lnTo>
                  <a:lnTo>
                    <a:pt x="49" y="18"/>
                  </a:lnTo>
                  <a:lnTo>
                    <a:pt x="49" y="12"/>
                  </a:lnTo>
                  <a:lnTo>
                    <a:pt x="55" y="6"/>
                  </a:lnTo>
                  <a:lnTo>
                    <a:pt x="61" y="0"/>
                  </a:lnTo>
                  <a:lnTo>
                    <a:pt x="68" y="6"/>
                  </a:lnTo>
                  <a:lnTo>
                    <a:pt x="74" y="6"/>
                  </a:lnTo>
                  <a:lnTo>
                    <a:pt x="86" y="18"/>
                  </a:lnTo>
                  <a:lnTo>
                    <a:pt x="86" y="30"/>
                  </a:lnTo>
                  <a:lnTo>
                    <a:pt x="92" y="37"/>
                  </a:lnTo>
                  <a:lnTo>
                    <a:pt x="92" y="49"/>
                  </a:lnTo>
                  <a:lnTo>
                    <a:pt x="98" y="55"/>
                  </a:lnTo>
                  <a:lnTo>
                    <a:pt x="98" y="67"/>
                  </a:lnTo>
                  <a:lnTo>
                    <a:pt x="104" y="73"/>
                  </a:lnTo>
                  <a:lnTo>
                    <a:pt x="104" y="91"/>
                  </a:lnTo>
                  <a:lnTo>
                    <a:pt x="110" y="104"/>
                  </a:lnTo>
                  <a:lnTo>
                    <a:pt x="110" y="128"/>
                  </a:lnTo>
                  <a:lnTo>
                    <a:pt x="116" y="140"/>
                  </a:lnTo>
                  <a:lnTo>
                    <a:pt x="116" y="171"/>
                  </a:lnTo>
                  <a:lnTo>
                    <a:pt x="123" y="189"/>
                  </a:lnTo>
                  <a:lnTo>
                    <a:pt x="123" y="256"/>
                  </a:lnTo>
                  <a:lnTo>
                    <a:pt x="129" y="281"/>
                  </a:lnTo>
                  <a:lnTo>
                    <a:pt x="129" y="379"/>
                  </a:lnTo>
                  <a:lnTo>
                    <a:pt x="135" y="427"/>
                  </a:lnTo>
                  <a:lnTo>
                    <a:pt x="135" y="861"/>
                  </a:lnTo>
                  <a:lnTo>
                    <a:pt x="141" y="708"/>
                  </a:lnTo>
                  <a:lnTo>
                    <a:pt x="141" y="409"/>
                  </a:lnTo>
                  <a:lnTo>
                    <a:pt x="147" y="366"/>
                  </a:lnTo>
                  <a:lnTo>
                    <a:pt x="147" y="275"/>
                  </a:lnTo>
                  <a:lnTo>
                    <a:pt x="153" y="256"/>
                  </a:lnTo>
                  <a:lnTo>
                    <a:pt x="153" y="208"/>
                  </a:lnTo>
                  <a:lnTo>
                    <a:pt x="159" y="189"/>
                  </a:lnTo>
                  <a:lnTo>
                    <a:pt x="159" y="146"/>
                  </a:lnTo>
                  <a:lnTo>
                    <a:pt x="165" y="140"/>
                  </a:lnTo>
                  <a:lnTo>
                    <a:pt x="165" y="116"/>
                  </a:lnTo>
                  <a:lnTo>
                    <a:pt x="171" y="110"/>
                  </a:lnTo>
                  <a:lnTo>
                    <a:pt x="171" y="91"/>
                  </a:lnTo>
                  <a:lnTo>
                    <a:pt x="177" y="85"/>
                  </a:lnTo>
                  <a:lnTo>
                    <a:pt x="177" y="67"/>
                  </a:lnTo>
                  <a:lnTo>
                    <a:pt x="184" y="61"/>
                  </a:lnTo>
                  <a:lnTo>
                    <a:pt x="184" y="55"/>
                  </a:lnTo>
                  <a:lnTo>
                    <a:pt x="196" y="43"/>
                  </a:lnTo>
                  <a:lnTo>
                    <a:pt x="196" y="37"/>
                  </a:lnTo>
                  <a:lnTo>
                    <a:pt x="202" y="30"/>
                  </a:lnTo>
                  <a:lnTo>
                    <a:pt x="208" y="30"/>
                  </a:lnTo>
                  <a:lnTo>
                    <a:pt x="214" y="30"/>
                  </a:lnTo>
                  <a:lnTo>
                    <a:pt x="220" y="37"/>
                  </a:lnTo>
                  <a:lnTo>
                    <a:pt x="226" y="43"/>
                  </a:lnTo>
                  <a:lnTo>
                    <a:pt x="232" y="49"/>
                  </a:lnTo>
                  <a:lnTo>
                    <a:pt x="239" y="55"/>
                  </a:lnTo>
                  <a:lnTo>
                    <a:pt x="239" y="61"/>
                  </a:lnTo>
                  <a:lnTo>
                    <a:pt x="245" y="67"/>
                  </a:lnTo>
                  <a:lnTo>
                    <a:pt x="245" y="79"/>
                  </a:lnTo>
                  <a:lnTo>
                    <a:pt x="251" y="85"/>
                  </a:lnTo>
                  <a:lnTo>
                    <a:pt x="251" y="98"/>
                  </a:lnTo>
                  <a:lnTo>
                    <a:pt x="257" y="104"/>
                  </a:lnTo>
                  <a:lnTo>
                    <a:pt x="257" y="122"/>
                  </a:lnTo>
                  <a:lnTo>
                    <a:pt x="263" y="134"/>
                  </a:lnTo>
                  <a:lnTo>
                    <a:pt x="263" y="153"/>
                  </a:lnTo>
                  <a:lnTo>
                    <a:pt x="269" y="165"/>
                  </a:lnTo>
                  <a:lnTo>
                    <a:pt x="269" y="195"/>
                  </a:lnTo>
                  <a:lnTo>
                    <a:pt x="275" y="208"/>
                  </a:lnTo>
                  <a:lnTo>
                    <a:pt x="275" y="244"/>
                  </a:lnTo>
                  <a:lnTo>
                    <a:pt x="281" y="262"/>
                  </a:lnTo>
                  <a:lnTo>
                    <a:pt x="281" y="317"/>
                  </a:lnTo>
                  <a:lnTo>
                    <a:pt x="287" y="342"/>
                  </a:lnTo>
                  <a:lnTo>
                    <a:pt x="287" y="495"/>
                  </a:lnTo>
                  <a:lnTo>
                    <a:pt x="294" y="574"/>
                  </a:lnTo>
                  <a:lnTo>
                    <a:pt x="294" y="1044"/>
                  </a:lnTo>
                  <a:lnTo>
                    <a:pt x="294" y="690"/>
                  </a:lnTo>
                  <a:lnTo>
                    <a:pt x="300" y="568"/>
                  </a:lnTo>
                  <a:lnTo>
                    <a:pt x="300" y="403"/>
                  </a:lnTo>
                  <a:lnTo>
                    <a:pt x="306" y="372"/>
                  </a:lnTo>
                  <a:lnTo>
                    <a:pt x="306" y="299"/>
                  </a:lnTo>
                  <a:lnTo>
                    <a:pt x="312" y="281"/>
                  </a:lnTo>
                  <a:lnTo>
                    <a:pt x="312" y="238"/>
                  </a:lnTo>
                  <a:lnTo>
                    <a:pt x="318" y="226"/>
                  </a:lnTo>
                  <a:lnTo>
                    <a:pt x="318" y="195"/>
                  </a:lnTo>
                  <a:lnTo>
                    <a:pt x="324" y="183"/>
                  </a:lnTo>
                  <a:lnTo>
                    <a:pt x="324" y="159"/>
                  </a:lnTo>
                  <a:lnTo>
                    <a:pt x="330" y="153"/>
                  </a:lnTo>
                  <a:lnTo>
                    <a:pt x="330" y="128"/>
                  </a:lnTo>
                  <a:lnTo>
                    <a:pt x="336" y="122"/>
                  </a:lnTo>
                  <a:lnTo>
                    <a:pt x="336" y="110"/>
                  </a:lnTo>
                  <a:lnTo>
                    <a:pt x="342" y="104"/>
                  </a:lnTo>
                  <a:lnTo>
                    <a:pt x="342" y="91"/>
                  </a:lnTo>
                  <a:lnTo>
                    <a:pt x="348" y="85"/>
                  </a:lnTo>
                  <a:lnTo>
                    <a:pt x="348" y="79"/>
                  </a:lnTo>
                  <a:lnTo>
                    <a:pt x="361" y="67"/>
                  </a:lnTo>
                  <a:lnTo>
                    <a:pt x="361" y="61"/>
                  </a:lnTo>
                  <a:lnTo>
                    <a:pt x="367" y="55"/>
                  </a:lnTo>
                  <a:lnTo>
                    <a:pt x="373" y="49"/>
                  </a:lnTo>
                  <a:lnTo>
                    <a:pt x="379" y="49"/>
                  </a:lnTo>
                  <a:lnTo>
                    <a:pt x="385" y="49"/>
                  </a:lnTo>
                  <a:lnTo>
                    <a:pt x="391" y="49"/>
                  </a:lnTo>
                  <a:lnTo>
                    <a:pt x="397" y="55"/>
                  </a:lnTo>
                  <a:lnTo>
                    <a:pt x="403" y="55"/>
                  </a:lnTo>
                  <a:lnTo>
                    <a:pt x="416" y="67"/>
                  </a:lnTo>
                  <a:lnTo>
                    <a:pt x="416" y="73"/>
                  </a:lnTo>
                  <a:lnTo>
                    <a:pt x="428" y="85"/>
                  </a:lnTo>
                  <a:lnTo>
                    <a:pt x="428" y="98"/>
                  </a:lnTo>
                  <a:lnTo>
                    <a:pt x="434" y="104"/>
                  </a:lnTo>
                  <a:lnTo>
                    <a:pt x="434" y="110"/>
                  </a:lnTo>
                  <a:lnTo>
                    <a:pt x="440" y="116"/>
                  </a:lnTo>
                  <a:lnTo>
                    <a:pt x="440" y="128"/>
                  </a:lnTo>
                  <a:lnTo>
                    <a:pt x="446" y="134"/>
                  </a:lnTo>
                  <a:lnTo>
                    <a:pt x="446" y="146"/>
                  </a:lnTo>
                  <a:lnTo>
                    <a:pt x="452" y="153"/>
                  </a:lnTo>
                  <a:lnTo>
                    <a:pt x="452" y="171"/>
                  </a:lnTo>
                  <a:lnTo>
                    <a:pt x="458" y="177"/>
                  </a:lnTo>
                  <a:lnTo>
                    <a:pt x="458" y="201"/>
                  </a:lnTo>
                  <a:lnTo>
                    <a:pt x="465" y="208"/>
                  </a:lnTo>
                  <a:lnTo>
                    <a:pt x="465" y="232"/>
                  </a:lnTo>
                  <a:lnTo>
                    <a:pt x="471" y="244"/>
                  </a:lnTo>
                  <a:lnTo>
                    <a:pt x="471" y="275"/>
                  </a:lnTo>
                </a:path>
              </a:pathLst>
            </a:custGeom>
            <a:noFill/>
            <a:ln w="12700">
              <a:solidFill>
                <a:srgbClr val="3333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833" name="Freeform 83"/>
            <p:cNvSpPr>
              <a:spLocks/>
            </p:cNvSpPr>
            <p:nvPr/>
          </p:nvSpPr>
          <p:spPr bwMode="auto">
            <a:xfrm>
              <a:off x="4575176" y="3432175"/>
              <a:ext cx="696913" cy="1560512"/>
            </a:xfrm>
            <a:custGeom>
              <a:avLst/>
              <a:gdLst>
                <a:gd name="T0" fmla="*/ 6 w 439"/>
                <a:gd name="T1" fmla="*/ 226 h 983"/>
                <a:gd name="T2" fmla="*/ 12 w 439"/>
                <a:gd name="T3" fmla="*/ 287 h 983"/>
                <a:gd name="T4" fmla="*/ 18 w 439"/>
                <a:gd name="T5" fmla="*/ 379 h 983"/>
                <a:gd name="T6" fmla="*/ 24 w 439"/>
                <a:gd name="T7" fmla="*/ 568 h 983"/>
                <a:gd name="T8" fmla="*/ 24 w 439"/>
                <a:gd name="T9" fmla="*/ 605 h 983"/>
                <a:gd name="T10" fmla="*/ 30 w 439"/>
                <a:gd name="T11" fmla="*/ 397 h 983"/>
                <a:gd name="T12" fmla="*/ 36 w 439"/>
                <a:gd name="T13" fmla="*/ 305 h 983"/>
                <a:gd name="T14" fmla="*/ 42 w 439"/>
                <a:gd name="T15" fmla="*/ 244 h 983"/>
                <a:gd name="T16" fmla="*/ 48 w 439"/>
                <a:gd name="T17" fmla="*/ 201 h 983"/>
                <a:gd name="T18" fmla="*/ 55 w 439"/>
                <a:gd name="T19" fmla="*/ 165 h 983"/>
                <a:gd name="T20" fmla="*/ 61 w 439"/>
                <a:gd name="T21" fmla="*/ 134 h 983"/>
                <a:gd name="T22" fmla="*/ 67 w 439"/>
                <a:gd name="T23" fmla="*/ 110 h 983"/>
                <a:gd name="T24" fmla="*/ 73 w 439"/>
                <a:gd name="T25" fmla="*/ 92 h 983"/>
                <a:gd name="T26" fmla="*/ 79 w 439"/>
                <a:gd name="T27" fmla="*/ 79 h 983"/>
                <a:gd name="T28" fmla="*/ 85 w 439"/>
                <a:gd name="T29" fmla="*/ 67 h 983"/>
                <a:gd name="T30" fmla="*/ 91 w 439"/>
                <a:gd name="T31" fmla="*/ 55 h 983"/>
                <a:gd name="T32" fmla="*/ 103 w 439"/>
                <a:gd name="T33" fmla="*/ 37 h 983"/>
                <a:gd name="T34" fmla="*/ 116 w 439"/>
                <a:gd name="T35" fmla="*/ 18 h 983"/>
                <a:gd name="T36" fmla="*/ 128 w 439"/>
                <a:gd name="T37" fmla="*/ 12 h 983"/>
                <a:gd name="T38" fmla="*/ 140 w 439"/>
                <a:gd name="T39" fmla="*/ 6 h 983"/>
                <a:gd name="T40" fmla="*/ 152 w 439"/>
                <a:gd name="T41" fmla="*/ 0 h 983"/>
                <a:gd name="T42" fmla="*/ 165 w 439"/>
                <a:gd name="T43" fmla="*/ 0 h 983"/>
                <a:gd name="T44" fmla="*/ 177 w 439"/>
                <a:gd name="T45" fmla="*/ 0 h 983"/>
                <a:gd name="T46" fmla="*/ 189 w 439"/>
                <a:gd name="T47" fmla="*/ 6 h 983"/>
                <a:gd name="T48" fmla="*/ 201 w 439"/>
                <a:gd name="T49" fmla="*/ 6 h 983"/>
                <a:gd name="T50" fmla="*/ 213 w 439"/>
                <a:gd name="T51" fmla="*/ 12 h 983"/>
                <a:gd name="T52" fmla="*/ 226 w 439"/>
                <a:gd name="T53" fmla="*/ 18 h 983"/>
                <a:gd name="T54" fmla="*/ 238 w 439"/>
                <a:gd name="T55" fmla="*/ 30 h 983"/>
                <a:gd name="T56" fmla="*/ 250 w 439"/>
                <a:gd name="T57" fmla="*/ 37 h 983"/>
                <a:gd name="T58" fmla="*/ 262 w 439"/>
                <a:gd name="T59" fmla="*/ 43 h 983"/>
                <a:gd name="T60" fmla="*/ 274 w 439"/>
                <a:gd name="T61" fmla="*/ 55 h 983"/>
                <a:gd name="T62" fmla="*/ 287 w 439"/>
                <a:gd name="T63" fmla="*/ 67 h 983"/>
                <a:gd name="T64" fmla="*/ 299 w 439"/>
                <a:gd name="T65" fmla="*/ 79 h 983"/>
                <a:gd name="T66" fmla="*/ 311 w 439"/>
                <a:gd name="T67" fmla="*/ 92 h 983"/>
                <a:gd name="T68" fmla="*/ 323 w 439"/>
                <a:gd name="T69" fmla="*/ 98 h 983"/>
                <a:gd name="T70" fmla="*/ 336 w 439"/>
                <a:gd name="T71" fmla="*/ 110 h 983"/>
                <a:gd name="T72" fmla="*/ 348 w 439"/>
                <a:gd name="T73" fmla="*/ 122 h 983"/>
                <a:gd name="T74" fmla="*/ 360 w 439"/>
                <a:gd name="T75" fmla="*/ 128 h 983"/>
                <a:gd name="T76" fmla="*/ 372 w 439"/>
                <a:gd name="T77" fmla="*/ 140 h 983"/>
                <a:gd name="T78" fmla="*/ 384 w 439"/>
                <a:gd name="T79" fmla="*/ 147 h 983"/>
                <a:gd name="T80" fmla="*/ 397 w 439"/>
                <a:gd name="T81" fmla="*/ 153 h 983"/>
                <a:gd name="T82" fmla="*/ 409 w 439"/>
                <a:gd name="T83" fmla="*/ 159 h 983"/>
                <a:gd name="T84" fmla="*/ 421 w 439"/>
                <a:gd name="T85" fmla="*/ 159 h 983"/>
                <a:gd name="T86" fmla="*/ 433 w 439"/>
                <a:gd name="T87" fmla="*/ 159 h 983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439"/>
                <a:gd name="T133" fmla="*/ 0 h 983"/>
                <a:gd name="T134" fmla="*/ 439 w 439"/>
                <a:gd name="T135" fmla="*/ 983 h 983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439" h="983">
                  <a:moveTo>
                    <a:pt x="0" y="214"/>
                  </a:moveTo>
                  <a:lnTo>
                    <a:pt x="6" y="226"/>
                  </a:lnTo>
                  <a:lnTo>
                    <a:pt x="6" y="275"/>
                  </a:lnTo>
                  <a:lnTo>
                    <a:pt x="12" y="287"/>
                  </a:lnTo>
                  <a:lnTo>
                    <a:pt x="12" y="354"/>
                  </a:lnTo>
                  <a:lnTo>
                    <a:pt x="18" y="379"/>
                  </a:lnTo>
                  <a:lnTo>
                    <a:pt x="18" y="501"/>
                  </a:lnTo>
                  <a:lnTo>
                    <a:pt x="24" y="568"/>
                  </a:lnTo>
                  <a:lnTo>
                    <a:pt x="24" y="983"/>
                  </a:lnTo>
                  <a:lnTo>
                    <a:pt x="24" y="605"/>
                  </a:lnTo>
                  <a:lnTo>
                    <a:pt x="30" y="525"/>
                  </a:lnTo>
                  <a:lnTo>
                    <a:pt x="30" y="397"/>
                  </a:lnTo>
                  <a:lnTo>
                    <a:pt x="36" y="366"/>
                  </a:lnTo>
                  <a:lnTo>
                    <a:pt x="36" y="305"/>
                  </a:lnTo>
                  <a:lnTo>
                    <a:pt x="42" y="287"/>
                  </a:lnTo>
                  <a:lnTo>
                    <a:pt x="42" y="244"/>
                  </a:lnTo>
                  <a:lnTo>
                    <a:pt x="48" y="232"/>
                  </a:lnTo>
                  <a:lnTo>
                    <a:pt x="48" y="201"/>
                  </a:lnTo>
                  <a:lnTo>
                    <a:pt x="55" y="189"/>
                  </a:lnTo>
                  <a:lnTo>
                    <a:pt x="55" y="165"/>
                  </a:lnTo>
                  <a:lnTo>
                    <a:pt x="61" y="159"/>
                  </a:lnTo>
                  <a:lnTo>
                    <a:pt x="61" y="134"/>
                  </a:lnTo>
                  <a:lnTo>
                    <a:pt x="67" y="128"/>
                  </a:lnTo>
                  <a:lnTo>
                    <a:pt x="67" y="110"/>
                  </a:lnTo>
                  <a:lnTo>
                    <a:pt x="73" y="104"/>
                  </a:lnTo>
                  <a:lnTo>
                    <a:pt x="73" y="92"/>
                  </a:lnTo>
                  <a:lnTo>
                    <a:pt x="79" y="85"/>
                  </a:lnTo>
                  <a:lnTo>
                    <a:pt x="79" y="79"/>
                  </a:lnTo>
                  <a:lnTo>
                    <a:pt x="85" y="73"/>
                  </a:lnTo>
                  <a:lnTo>
                    <a:pt x="85" y="67"/>
                  </a:lnTo>
                  <a:lnTo>
                    <a:pt x="91" y="61"/>
                  </a:lnTo>
                  <a:lnTo>
                    <a:pt x="91" y="55"/>
                  </a:lnTo>
                  <a:lnTo>
                    <a:pt x="103" y="43"/>
                  </a:lnTo>
                  <a:lnTo>
                    <a:pt x="103" y="37"/>
                  </a:lnTo>
                  <a:lnTo>
                    <a:pt x="116" y="24"/>
                  </a:lnTo>
                  <a:lnTo>
                    <a:pt x="116" y="18"/>
                  </a:lnTo>
                  <a:lnTo>
                    <a:pt x="122" y="18"/>
                  </a:lnTo>
                  <a:lnTo>
                    <a:pt x="128" y="12"/>
                  </a:lnTo>
                  <a:lnTo>
                    <a:pt x="134" y="6"/>
                  </a:lnTo>
                  <a:lnTo>
                    <a:pt x="140" y="6"/>
                  </a:lnTo>
                  <a:lnTo>
                    <a:pt x="146" y="0"/>
                  </a:lnTo>
                  <a:lnTo>
                    <a:pt x="152" y="0"/>
                  </a:lnTo>
                  <a:lnTo>
                    <a:pt x="158" y="0"/>
                  </a:lnTo>
                  <a:lnTo>
                    <a:pt x="165" y="0"/>
                  </a:lnTo>
                  <a:lnTo>
                    <a:pt x="171" y="0"/>
                  </a:lnTo>
                  <a:lnTo>
                    <a:pt x="177" y="0"/>
                  </a:lnTo>
                  <a:lnTo>
                    <a:pt x="183" y="0"/>
                  </a:lnTo>
                  <a:lnTo>
                    <a:pt x="189" y="6"/>
                  </a:lnTo>
                  <a:lnTo>
                    <a:pt x="195" y="6"/>
                  </a:lnTo>
                  <a:lnTo>
                    <a:pt x="201" y="6"/>
                  </a:lnTo>
                  <a:lnTo>
                    <a:pt x="207" y="12"/>
                  </a:lnTo>
                  <a:lnTo>
                    <a:pt x="213" y="12"/>
                  </a:lnTo>
                  <a:lnTo>
                    <a:pt x="219" y="18"/>
                  </a:lnTo>
                  <a:lnTo>
                    <a:pt x="226" y="18"/>
                  </a:lnTo>
                  <a:lnTo>
                    <a:pt x="232" y="24"/>
                  </a:lnTo>
                  <a:lnTo>
                    <a:pt x="238" y="30"/>
                  </a:lnTo>
                  <a:lnTo>
                    <a:pt x="244" y="30"/>
                  </a:lnTo>
                  <a:lnTo>
                    <a:pt x="250" y="37"/>
                  </a:lnTo>
                  <a:lnTo>
                    <a:pt x="256" y="43"/>
                  </a:lnTo>
                  <a:lnTo>
                    <a:pt x="262" y="43"/>
                  </a:lnTo>
                  <a:lnTo>
                    <a:pt x="268" y="49"/>
                  </a:lnTo>
                  <a:lnTo>
                    <a:pt x="274" y="55"/>
                  </a:lnTo>
                  <a:lnTo>
                    <a:pt x="281" y="61"/>
                  </a:lnTo>
                  <a:lnTo>
                    <a:pt x="287" y="67"/>
                  </a:lnTo>
                  <a:lnTo>
                    <a:pt x="293" y="73"/>
                  </a:lnTo>
                  <a:lnTo>
                    <a:pt x="299" y="79"/>
                  </a:lnTo>
                  <a:lnTo>
                    <a:pt x="305" y="85"/>
                  </a:lnTo>
                  <a:lnTo>
                    <a:pt x="311" y="92"/>
                  </a:lnTo>
                  <a:lnTo>
                    <a:pt x="317" y="98"/>
                  </a:lnTo>
                  <a:lnTo>
                    <a:pt x="323" y="98"/>
                  </a:lnTo>
                  <a:lnTo>
                    <a:pt x="329" y="104"/>
                  </a:lnTo>
                  <a:lnTo>
                    <a:pt x="336" y="110"/>
                  </a:lnTo>
                  <a:lnTo>
                    <a:pt x="342" y="116"/>
                  </a:lnTo>
                  <a:lnTo>
                    <a:pt x="348" y="122"/>
                  </a:lnTo>
                  <a:lnTo>
                    <a:pt x="354" y="128"/>
                  </a:lnTo>
                  <a:lnTo>
                    <a:pt x="360" y="128"/>
                  </a:lnTo>
                  <a:lnTo>
                    <a:pt x="366" y="134"/>
                  </a:lnTo>
                  <a:lnTo>
                    <a:pt x="372" y="140"/>
                  </a:lnTo>
                  <a:lnTo>
                    <a:pt x="378" y="140"/>
                  </a:lnTo>
                  <a:lnTo>
                    <a:pt x="384" y="147"/>
                  </a:lnTo>
                  <a:lnTo>
                    <a:pt x="390" y="153"/>
                  </a:lnTo>
                  <a:lnTo>
                    <a:pt x="397" y="153"/>
                  </a:lnTo>
                  <a:lnTo>
                    <a:pt x="403" y="159"/>
                  </a:lnTo>
                  <a:lnTo>
                    <a:pt x="409" y="159"/>
                  </a:lnTo>
                  <a:lnTo>
                    <a:pt x="415" y="159"/>
                  </a:lnTo>
                  <a:lnTo>
                    <a:pt x="421" y="159"/>
                  </a:lnTo>
                  <a:lnTo>
                    <a:pt x="427" y="159"/>
                  </a:lnTo>
                  <a:lnTo>
                    <a:pt x="433" y="159"/>
                  </a:lnTo>
                  <a:lnTo>
                    <a:pt x="439" y="159"/>
                  </a:lnTo>
                </a:path>
              </a:pathLst>
            </a:custGeom>
            <a:noFill/>
            <a:ln w="12700">
              <a:solidFill>
                <a:srgbClr val="3333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6" name="群組 126"/>
          <p:cNvGrpSpPr>
            <a:grpSpLocks/>
          </p:cNvGrpSpPr>
          <p:nvPr/>
        </p:nvGrpSpPr>
        <p:grpSpPr bwMode="auto">
          <a:xfrm>
            <a:off x="1065213" y="2986088"/>
            <a:ext cx="4206875" cy="2006600"/>
            <a:chOff x="1065213" y="2986088"/>
            <a:chExt cx="4206876" cy="2006599"/>
          </a:xfrm>
        </p:grpSpPr>
        <p:sp>
          <p:nvSpPr>
            <p:cNvPr id="30821" name="Freeform 84"/>
            <p:cNvSpPr>
              <a:spLocks/>
            </p:cNvSpPr>
            <p:nvPr/>
          </p:nvSpPr>
          <p:spPr bwMode="auto">
            <a:xfrm>
              <a:off x="1065213" y="3248025"/>
              <a:ext cx="774700" cy="1744662"/>
            </a:xfrm>
            <a:custGeom>
              <a:avLst/>
              <a:gdLst>
                <a:gd name="T0" fmla="*/ 12 w 488"/>
                <a:gd name="T1" fmla="*/ 140 h 1099"/>
                <a:gd name="T2" fmla="*/ 30 w 488"/>
                <a:gd name="T3" fmla="*/ 134 h 1099"/>
                <a:gd name="T4" fmla="*/ 49 w 488"/>
                <a:gd name="T5" fmla="*/ 134 h 1099"/>
                <a:gd name="T6" fmla="*/ 67 w 488"/>
                <a:gd name="T7" fmla="*/ 128 h 1099"/>
                <a:gd name="T8" fmla="*/ 85 w 488"/>
                <a:gd name="T9" fmla="*/ 134 h 1099"/>
                <a:gd name="T10" fmla="*/ 104 w 488"/>
                <a:gd name="T11" fmla="*/ 140 h 1099"/>
                <a:gd name="T12" fmla="*/ 122 w 488"/>
                <a:gd name="T13" fmla="*/ 165 h 1099"/>
                <a:gd name="T14" fmla="*/ 134 w 488"/>
                <a:gd name="T15" fmla="*/ 183 h 1099"/>
                <a:gd name="T16" fmla="*/ 140 w 488"/>
                <a:gd name="T17" fmla="*/ 208 h 1099"/>
                <a:gd name="T18" fmla="*/ 153 w 488"/>
                <a:gd name="T19" fmla="*/ 232 h 1099"/>
                <a:gd name="T20" fmla="*/ 159 w 488"/>
                <a:gd name="T21" fmla="*/ 269 h 1099"/>
                <a:gd name="T22" fmla="*/ 171 w 488"/>
                <a:gd name="T23" fmla="*/ 299 h 1099"/>
                <a:gd name="T24" fmla="*/ 183 w 488"/>
                <a:gd name="T25" fmla="*/ 336 h 1099"/>
                <a:gd name="T26" fmla="*/ 207 w 488"/>
                <a:gd name="T27" fmla="*/ 354 h 1099"/>
                <a:gd name="T28" fmla="*/ 214 w 488"/>
                <a:gd name="T29" fmla="*/ 391 h 1099"/>
                <a:gd name="T30" fmla="*/ 226 w 488"/>
                <a:gd name="T31" fmla="*/ 427 h 1099"/>
                <a:gd name="T32" fmla="*/ 232 w 488"/>
                <a:gd name="T33" fmla="*/ 391 h 1099"/>
                <a:gd name="T34" fmla="*/ 244 w 488"/>
                <a:gd name="T35" fmla="*/ 305 h 1099"/>
                <a:gd name="T36" fmla="*/ 250 w 488"/>
                <a:gd name="T37" fmla="*/ 189 h 1099"/>
                <a:gd name="T38" fmla="*/ 262 w 488"/>
                <a:gd name="T39" fmla="*/ 134 h 1099"/>
                <a:gd name="T40" fmla="*/ 269 w 488"/>
                <a:gd name="T41" fmla="*/ 79 h 1099"/>
                <a:gd name="T42" fmla="*/ 281 w 488"/>
                <a:gd name="T43" fmla="*/ 49 h 1099"/>
                <a:gd name="T44" fmla="*/ 287 w 488"/>
                <a:gd name="T45" fmla="*/ 18 h 1099"/>
                <a:gd name="T46" fmla="*/ 305 w 488"/>
                <a:gd name="T47" fmla="*/ 24 h 1099"/>
                <a:gd name="T48" fmla="*/ 317 w 488"/>
                <a:gd name="T49" fmla="*/ 43 h 1099"/>
                <a:gd name="T50" fmla="*/ 324 w 488"/>
                <a:gd name="T51" fmla="*/ 104 h 1099"/>
                <a:gd name="T52" fmla="*/ 336 w 488"/>
                <a:gd name="T53" fmla="*/ 220 h 1099"/>
                <a:gd name="T54" fmla="*/ 342 w 488"/>
                <a:gd name="T55" fmla="*/ 403 h 1099"/>
                <a:gd name="T56" fmla="*/ 348 w 488"/>
                <a:gd name="T57" fmla="*/ 214 h 1099"/>
                <a:gd name="T58" fmla="*/ 360 w 488"/>
                <a:gd name="T59" fmla="*/ 110 h 1099"/>
                <a:gd name="T60" fmla="*/ 366 w 488"/>
                <a:gd name="T61" fmla="*/ 37 h 1099"/>
                <a:gd name="T62" fmla="*/ 385 w 488"/>
                <a:gd name="T63" fmla="*/ 0 h 1099"/>
                <a:gd name="T64" fmla="*/ 397 w 488"/>
                <a:gd name="T65" fmla="*/ 18 h 1099"/>
                <a:gd name="T66" fmla="*/ 403 w 488"/>
                <a:gd name="T67" fmla="*/ 67 h 1099"/>
                <a:gd name="T68" fmla="*/ 415 w 488"/>
                <a:gd name="T69" fmla="*/ 146 h 1099"/>
                <a:gd name="T70" fmla="*/ 421 w 488"/>
                <a:gd name="T71" fmla="*/ 293 h 1099"/>
                <a:gd name="T72" fmla="*/ 433 w 488"/>
                <a:gd name="T73" fmla="*/ 476 h 1099"/>
                <a:gd name="T74" fmla="*/ 440 w 488"/>
                <a:gd name="T75" fmla="*/ 1099 h 1099"/>
                <a:gd name="T76" fmla="*/ 446 w 488"/>
                <a:gd name="T77" fmla="*/ 501 h 1099"/>
                <a:gd name="T78" fmla="*/ 458 w 488"/>
                <a:gd name="T79" fmla="*/ 299 h 1099"/>
                <a:gd name="T80" fmla="*/ 464 w 488"/>
                <a:gd name="T81" fmla="*/ 177 h 1099"/>
                <a:gd name="T82" fmla="*/ 476 w 488"/>
                <a:gd name="T83" fmla="*/ 128 h 109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88"/>
                <a:gd name="T127" fmla="*/ 0 h 1099"/>
                <a:gd name="T128" fmla="*/ 488 w 488"/>
                <a:gd name="T129" fmla="*/ 1099 h 109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88" h="1099">
                  <a:moveTo>
                    <a:pt x="0" y="140"/>
                  </a:moveTo>
                  <a:lnTo>
                    <a:pt x="6" y="140"/>
                  </a:lnTo>
                  <a:lnTo>
                    <a:pt x="12" y="140"/>
                  </a:lnTo>
                  <a:lnTo>
                    <a:pt x="18" y="140"/>
                  </a:lnTo>
                  <a:lnTo>
                    <a:pt x="24" y="134"/>
                  </a:lnTo>
                  <a:lnTo>
                    <a:pt x="30" y="134"/>
                  </a:lnTo>
                  <a:lnTo>
                    <a:pt x="36" y="134"/>
                  </a:lnTo>
                  <a:lnTo>
                    <a:pt x="43" y="134"/>
                  </a:lnTo>
                  <a:lnTo>
                    <a:pt x="49" y="134"/>
                  </a:lnTo>
                  <a:lnTo>
                    <a:pt x="55" y="128"/>
                  </a:lnTo>
                  <a:lnTo>
                    <a:pt x="61" y="128"/>
                  </a:lnTo>
                  <a:lnTo>
                    <a:pt x="67" y="128"/>
                  </a:lnTo>
                  <a:lnTo>
                    <a:pt x="73" y="128"/>
                  </a:lnTo>
                  <a:lnTo>
                    <a:pt x="79" y="128"/>
                  </a:lnTo>
                  <a:lnTo>
                    <a:pt x="85" y="134"/>
                  </a:lnTo>
                  <a:lnTo>
                    <a:pt x="91" y="134"/>
                  </a:lnTo>
                  <a:lnTo>
                    <a:pt x="98" y="140"/>
                  </a:lnTo>
                  <a:lnTo>
                    <a:pt x="104" y="140"/>
                  </a:lnTo>
                  <a:lnTo>
                    <a:pt x="110" y="146"/>
                  </a:lnTo>
                  <a:lnTo>
                    <a:pt x="122" y="159"/>
                  </a:lnTo>
                  <a:lnTo>
                    <a:pt x="122" y="165"/>
                  </a:lnTo>
                  <a:lnTo>
                    <a:pt x="128" y="171"/>
                  </a:lnTo>
                  <a:lnTo>
                    <a:pt x="128" y="177"/>
                  </a:lnTo>
                  <a:lnTo>
                    <a:pt x="134" y="183"/>
                  </a:lnTo>
                  <a:lnTo>
                    <a:pt x="134" y="195"/>
                  </a:lnTo>
                  <a:lnTo>
                    <a:pt x="140" y="201"/>
                  </a:lnTo>
                  <a:lnTo>
                    <a:pt x="140" y="208"/>
                  </a:lnTo>
                  <a:lnTo>
                    <a:pt x="146" y="214"/>
                  </a:lnTo>
                  <a:lnTo>
                    <a:pt x="146" y="226"/>
                  </a:lnTo>
                  <a:lnTo>
                    <a:pt x="153" y="232"/>
                  </a:lnTo>
                  <a:lnTo>
                    <a:pt x="153" y="244"/>
                  </a:lnTo>
                  <a:lnTo>
                    <a:pt x="159" y="250"/>
                  </a:lnTo>
                  <a:lnTo>
                    <a:pt x="159" y="269"/>
                  </a:lnTo>
                  <a:lnTo>
                    <a:pt x="165" y="275"/>
                  </a:lnTo>
                  <a:lnTo>
                    <a:pt x="165" y="293"/>
                  </a:lnTo>
                  <a:lnTo>
                    <a:pt x="171" y="299"/>
                  </a:lnTo>
                  <a:lnTo>
                    <a:pt x="171" y="317"/>
                  </a:lnTo>
                  <a:lnTo>
                    <a:pt x="183" y="330"/>
                  </a:lnTo>
                  <a:lnTo>
                    <a:pt x="183" y="336"/>
                  </a:lnTo>
                  <a:lnTo>
                    <a:pt x="189" y="342"/>
                  </a:lnTo>
                  <a:lnTo>
                    <a:pt x="195" y="342"/>
                  </a:lnTo>
                  <a:lnTo>
                    <a:pt x="207" y="354"/>
                  </a:lnTo>
                  <a:lnTo>
                    <a:pt x="207" y="366"/>
                  </a:lnTo>
                  <a:lnTo>
                    <a:pt x="214" y="372"/>
                  </a:lnTo>
                  <a:lnTo>
                    <a:pt x="214" y="391"/>
                  </a:lnTo>
                  <a:lnTo>
                    <a:pt x="220" y="397"/>
                  </a:lnTo>
                  <a:lnTo>
                    <a:pt x="220" y="421"/>
                  </a:lnTo>
                  <a:lnTo>
                    <a:pt x="226" y="427"/>
                  </a:lnTo>
                  <a:lnTo>
                    <a:pt x="226" y="434"/>
                  </a:lnTo>
                  <a:lnTo>
                    <a:pt x="232" y="427"/>
                  </a:lnTo>
                  <a:lnTo>
                    <a:pt x="232" y="391"/>
                  </a:lnTo>
                  <a:lnTo>
                    <a:pt x="238" y="379"/>
                  </a:lnTo>
                  <a:lnTo>
                    <a:pt x="238" y="324"/>
                  </a:lnTo>
                  <a:lnTo>
                    <a:pt x="244" y="305"/>
                  </a:lnTo>
                  <a:lnTo>
                    <a:pt x="244" y="238"/>
                  </a:lnTo>
                  <a:lnTo>
                    <a:pt x="250" y="226"/>
                  </a:lnTo>
                  <a:lnTo>
                    <a:pt x="250" y="189"/>
                  </a:lnTo>
                  <a:lnTo>
                    <a:pt x="256" y="177"/>
                  </a:lnTo>
                  <a:lnTo>
                    <a:pt x="256" y="140"/>
                  </a:lnTo>
                  <a:lnTo>
                    <a:pt x="262" y="134"/>
                  </a:lnTo>
                  <a:lnTo>
                    <a:pt x="262" y="104"/>
                  </a:lnTo>
                  <a:lnTo>
                    <a:pt x="269" y="98"/>
                  </a:lnTo>
                  <a:lnTo>
                    <a:pt x="269" y="79"/>
                  </a:lnTo>
                  <a:lnTo>
                    <a:pt x="275" y="67"/>
                  </a:lnTo>
                  <a:lnTo>
                    <a:pt x="275" y="55"/>
                  </a:lnTo>
                  <a:lnTo>
                    <a:pt x="281" y="49"/>
                  </a:lnTo>
                  <a:lnTo>
                    <a:pt x="281" y="37"/>
                  </a:lnTo>
                  <a:lnTo>
                    <a:pt x="287" y="30"/>
                  </a:lnTo>
                  <a:lnTo>
                    <a:pt x="287" y="18"/>
                  </a:lnTo>
                  <a:lnTo>
                    <a:pt x="293" y="12"/>
                  </a:lnTo>
                  <a:lnTo>
                    <a:pt x="299" y="18"/>
                  </a:lnTo>
                  <a:lnTo>
                    <a:pt x="305" y="24"/>
                  </a:lnTo>
                  <a:lnTo>
                    <a:pt x="311" y="30"/>
                  </a:lnTo>
                  <a:lnTo>
                    <a:pt x="311" y="37"/>
                  </a:lnTo>
                  <a:lnTo>
                    <a:pt x="317" y="43"/>
                  </a:lnTo>
                  <a:lnTo>
                    <a:pt x="317" y="67"/>
                  </a:lnTo>
                  <a:lnTo>
                    <a:pt x="324" y="73"/>
                  </a:lnTo>
                  <a:lnTo>
                    <a:pt x="324" y="104"/>
                  </a:lnTo>
                  <a:lnTo>
                    <a:pt x="330" y="122"/>
                  </a:lnTo>
                  <a:lnTo>
                    <a:pt x="330" y="195"/>
                  </a:lnTo>
                  <a:lnTo>
                    <a:pt x="336" y="220"/>
                  </a:lnTo>
                  <a:lnTo>
                    <a:pt x="336" y="324"/>
                  </a:lnTo>
                  <a:lnTo>
                    <a:pt x="342" y="366"/>
                  </a:lnTo>
                  <a:lnTo>
                    <a:pt x="342" y="403"/>
                  </a:lnTo>
                  <a:lnTo>
                    <a:pt x="342" y="366"/>
                  </a:lnTo>
                  <a:lnTo>
                    <a:pt x="348" y="324"/>
                  </a:lnTo>
                  <a:lnTo>
                    <a:pt x="348" y="214"/>
                  </a:lnTo>
                  <a:lnTo>
                    <a:pt x="354" y="189"/>
                  </a:lnTo>
                  <a:lnTo>
                    <a:pt x="354" y="122"/>
                  </a:lnTo>
                  <a:lnTo>
                    <a:pt x="360" y="110"/>
                  </a:lnTo>
                  <a:lnTo>
                    <a:pt x="360" y="73"/>
                  </a:lnTo>
                  <a:lnTo>
                    <a:pt x="366" y="61"/>
                  </a:lnTo>
                  <a:lnTo>
                    <a:pt x="366" y="37"/>
                  </a:lnTo>
                  <a:lnTo>
                    <a:pt x="372" y="30"/>
                  </a:lnTo>
                  <a:lnTo>
                    <a:pt x="372" y="12"/>
                  </a:lnTo>
                  <a:lnTo>
                    <a:pt x="385" y="0"/>
                  </a:lnTo>
                  <a:lnTo>
                    <a:pt x="378" y="0"/>
                  </a:lnTo>
                  <a:lnTo>
                    <a:pt x="385" y="6"/>
                  </a:lnTo>
                  <a:lnTo>
                    <a:pt x="397" y="18"/>
                  </a:lnTo>
                  <a:lnTo>
                    <a:pt x="397" y="37"/>
                  </a:lnTo>
                  <a:lnTo>
                    <a:pt x="403" y="43"/>
                  </a:lnTo>
                  <a:lnTo>
                    <a:pt x="403" y="67"/>
                  </a:lnTo>
                  <a:lnTo>
                    <a:pt x="409" y="79"/>
                  </a:lnTo>
                  <a:lnTo>
                    <a:pt x="409" y="128"/>
                  </a:lnTo>
                  <a:lnTo>
                    <a:pt x="415" y="146"/>
                  </a:lnTo>
                  <a:lnTo>
                    <a:pt x="415" y="195"/>
                  </a:lnTo>
                  <a:lnTo>
                    <a:pt x="421" y="220"/>
                  </a:lnTo>
                  <a:lnTo>
                    <a:pt x="421" y="293"/>
                  </a:lnTo>
                  <a:lnTo>
                    <a:pt x="427" y="324"/>
                  </a:lnTo>
                  <a:lnTo>
                    <a:pt x="427" y="434"/>
                  </a:lnTo>
                  <a:lnTo>
                    <a:pt x="433" y="476"/>
                  </a:lnTo>
                  <a:lnTo>
                    <a:pt x="433" y="690"/>
                  </a:lnTo>
                  <a:lnTo>
                    <a:pt x="440" y="824"/>
                  </a:lnTo>
                  <a:lnTo>
                    <a:pt x="440" y="1099"/>
                  </a:lnTo>
                  <a:lnTo>
                    <a:pt x="440" y="727"/>
                  </a:lnTo>
                  <a:lnTo>
                    <a:pt x="446" y="653"/>
                  </a:lnTo>
                  <a:lnTo>
                    <a:pt x="446" y="501"/>
                  </a:lnTo>
                  <a:lnTo>
                    <a:pt x="452" y="458"/>
                  </a:lnTo>
                  <a:lnTo>
                    <a:pt x="452" y="330"/>
                  </a:lnTo>
                  <a:lnTo>
                    <a:pt x="458" y="299"/>
                  </a:lnTo>
                  <a:lnTo>
                    <a:pt x="458" y="238"/>
                  </a:lnTo>
                  <a:lnTo>
                    <a:pt x="464" y="220"/>
                  </a:lnTo>
                  <a:lnTo>
                    <a:pt x="464" y="177"/>
                  </a:lnTo>
                  <a:lnTo>
                    <a:pt x="470" y="165"/>
                  </a:lnTo>
                  <a:lnTo>
                    <a:pt x="470" y="134"/>
                  </a:lnTo>
                  <a:lnTo>
                    <a:pt x="476" y="128"/>
                  </a:lnTo>
                  <a:lnTo>
                    <a:pt x="476" y="116"/>
                  </a:lnTo>
                  <a:lnTo>
                    <a:pt x="488" y="116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822" name="Freeform 85"/>
            <p:cNvSpPr>
              <a:spLocks/>
            </p:cNvSpPr>
            <p:nvPr/>
          </p:nvSpPr>
          <p:spPr bwMode="auto">
            <a:xfrm>
              <a:off x="1839913" y="3170238"/>
              <a:ext cx="650875" cy="795337"/>
            </a:xfrm>
            <a:custGeom>
              <a:avLst/>
              <a:gdLst>
                <a:gd name="T0" fmla="*/ 7 w 410"/>
                <a:gd name="T1" fmla="*/ 189 h 501"/>
                <a:gd name="T2" fmla="*/ 13 w 410"/>
                <a:gd name="T3" fmla="*/ 226 h 501"/>
                <a:gd name="T4" fmla="*/ 25 w 410"/>
                <a:gd name="T5" fmla="*/ 153 h 501"/>
                <a:gd name="T6" fmla="*/ 31 w 410"/>
                <a:gd name="T7" fmla="*/ 49 h 501"/>
                <a:gd name="T8" fmla="*/ 43 w 410"/>
                <a:gd name="T9" fmla="*/ 12 h 501"/>
                <a:gd name="T10" fmla="*/ 55 w 410"/>
                <a:gd name="T11" fmla="*/ 6 h 501"/>
                <a:gd name="T12" fmla="*/ 61 w 410"/>
                <a:gd name="T13" fmla="*/ 55 h 501"/>
                <a:gd name="T14" fmla="*/ 74 w 410"/>
                <a:gd name="T15" fmla="*/ 141 h 501"/>
                <a:gd name="T16" fmla="*/ 80 w 410"/>
                <a:gd name="T17" fmla="*/ 489 h 501"/>
                <a:gd name="T18" fmla="*/ 92 w 410"/>
                <a:gd name="T19" fmla="*/ 238 h 501"/>
                <a:gd name="T20" fmla="*/ 98 w 410"/>
                <a:gd name="T21" fmla="*/ 141 h 501"/>
                <a:gd name="T22" fmla="*/ 110 w 410"/>
                <a:gd name="T23" fmla="*/ 116 h 501"/>
                <a:gd name="T24" fmla="*/ 116 w 410"/>
                <a:gd name="T25" fmla="*/ 92 h 501"/>
                <a:gd name="T26" fmla="*/ 135 w 410"/>
                <a:gd name="T27" fmla="*/ 61 h 501"/>
                <a:gd name="T28" fmla="*/ 141 w 410"/>
                <a:gd name="T29" fmla="*/ 67 h 501"/>
                <a:gd name="T30" fmla="*/ 147 w 410"/>
                <a:gd name="T31" fmla="*/ 116 h 501"/>
                <a:gd name="T32" fmla="*/ 159 w 410"/>
                <a:gd name="T33" fmla="*/ 147 h 501"/>
                <a:gd name="T34" fmla="*/ 165 w 410"/>
                <a:gd name="T35" fmla="*/ 104 h 501"/>
                <a:gd name="T36" fmla="*/ 178 w 410"/>
                <a:gd name="T37" fmla="*/ 67 h 501"/>
                <a:gd name="T38" fmla="*/ 184 w 410"/>
                <a:gd name="T39" fmla="*/ 79 h 501"/>
                <a:gd name="T40" fmla="*/ 196 w 410"/>
                <a:gd name="T41" fmla="*/ 128 h 501"/>
                <a:gd name="T42" fmla="*/ 202 w 410"/>
                <a:gd name="T43" fmla="*/ 202 h 501"/>
                <a:gd name="T44" fmla="*/ 214 w 410"/>
                <a:gd name="T45" fmla="*/ 159 h 501"/>
                <a:gd name="T46" fmla="*/ 220 w 410"/>
                <a:gd name="T47" fmla="*/ 98 h 501"/>
                <a:gd name="T48" fmla="*/ 232 w 410"/>
                <a:gd name="T49" fmla="*/ 79 h 501"/>
                <a:gd name="T50" fmla="*/ 251 w 410"/>
                <a:gd name="T51" fmla="*/ 86 h 501"/>
                <a:gd name="T52" fmla="*/ 257 w 410"/>
                <a:gd name="T53" fmla="*/ 165 h 501"/>
                <a:gd name="T54" fmla="*/ 269 w 410"/>
                <a:gd name="T55" fmla="*/ 305 h 501"/>
                <a:gd name="T56" fmla="*/ 275 w 410"/>
                <a:gd name="T57" fmla="*/ 299 h 501"/>
                <a:gd name="T58" fmla="*/ 281 w 410"/>
                <a:gd name="T59" fmla="*/ 110 h 501"/>
                <a:gd name="T60" fmla="*/ 294 w 410"/>
                <a:gd name="T61" fmla="*/ 61 h 501"/>
                <a:gd name="T62" fmla="*/ 306 w 410"/>
                <a:gd name="T63" fmla="*/ 61 h 501"/>
                <a:gd name="T64" fmla="*/ 312 w 410"/>
                <a:gd name="T65" fmla="*/ 116 h 501"/>
                <a:gd name="T66" fmla="*/ 324 w 410"/>
                <a:gd name="T67" fmla="*/ 171 h 501"/>
                <a:gd name="T68" fmla="*/ 330 w 410"/>
                <a:gd name="T69" fmla="*/ 244 h 501"/>
                <a:gd name="T70" fmla="*/ 342 w 410"/>
                <a:gd name="T71" fmla="*/ 281 h 501"/>
                <a:gd name="T72" fmla="*/ 355 w 410"/>
                <a:gd name="T73" fmla="*/ 287 h 501"/>
                <a:gd name="T74" fmla="*/ 361 w 410"/>
                <a:gd name="T75" fmla="*/ 257 h 501"/>
                <a:gd name="T76" fmla="*/ 373 w 410"/>
                <a:gd name="T77" fmla="*/ 208 h 501"/>
                <a:gd name="T78" fmla="*/ 379 w 410"/>
                <a:gd name="T79" fmla="*/ 159 h 501"/>
                <a:gd name="T80" fmla="*/ 391 w 410"/>
                <a:gd name="T81" fmla="*/ 165 h 501"/>
                <a:gd name="T82" fmla="*/ 403 w 410"/>
                <a:gd name="T83" fmla="*/ 195 h 501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10"/>
                <a:gd name="T127" fmla="*/ 0 h 501"/>
                <a:gd name="T128" fmla="*/ 410 w 410"/>
                <a:gd name="T129" fmla="*/ 501 h 501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10" h="501">
                  <a:moveTo>
                    <a:pt x="0" y="165"/>
                  </a:moveTo>
                  <a:lnTo>
                    <a:pt x="0" y="177"/>
                  </a:lnTo>
                  <a:lnTo>
                    <a:pt x="7" y="189"/>
                  </a:lnTo>
                  <a:lnTo>
                    <a:pt x="7" y="220"/>
                  </a:lnTo>
                  <a:lnTo>
                    <a:pt x="13" y="232"/>
                  </a:lnTo>
                  <a:lnTo>
                    <a:pt x="13" y="226"/>
                  </a:lnTo>
                  <a:lnTo>
                    <a:pt x="19" y="214"/>
                  </a:lnTo>
                  <a:lnTo>
                    <a:pt x="19" y="165"/>
                  </a:lnTo>
                  <a:lnTo>
                    <a:pt x="25" y="153"/>
                  </a:lnTo>
                  <a:lnTo>
                    <a:pt x="25" y="104"/>
                  </a:lnTo>
                  <a:lnTo>
                    <a:pt x="31" y="86"/>
                  </a:lnTo>
                  <a:lnTo>
                    <a:pt x="31" y="49"/>
                  </a:lnTo>
                  <a:lnTo>
                    <a:pt x="37" y="43"/>
                  </a:lnTo>
                  <a:lnTo>
                    <a:pt x="37" y="18"/>
                  </a:lnTo>
                  <a:lnTo>
                    <a:pt x="43" y="12"/>
                  </a:lnTo>
                  <a:lnTo>
                    <a:pt x="43" y="0"/>
                  </a:lnTo>
                  <a:lnTo>
                    <a:pt x="49" y="0"/>
                  </a:lnTo>
                  <a:lnTo>
                    <a:pt x="55" y="6"/>
                  </a:lnTo>
                  <a:lnTo>
                    <a:pt x="55" y="18"/>
                  </a:lnTo>
                  <a:lnTo>
                    <a:pt x="61" y="24"/>
                  </a:lnTo>
                  <a:lnTo>
                    <a:pt x="61" y="55"/>
                  </a:lnTo>
                  <a:lnTo>
                    <a:pt x="68" y="67"/>
                  </a:lnTo>
                  <a:lnTo>
                    <a:pt x="68" y="116"/>
                  </a:lnTo>
                  <a:lnTo>
                    <a:pt x="74" y="141"/>
                  </a:lnTo>
                  <a:lnTo>
                    <a:pt x="74" y="232"/>
                  </a:lnTo>
                  <a:lnTo>
                    <a:pt x="80" y="275"/>
                  </a:lnTo>
                  <a:lnTo>
                    <a:pt x="80" y="489"/>
                  </a:lnTo>
                  <a:lnTo>
                    <a:pt x="86" y="501"/>
                  </a:lnTo>
                  <a:lnTo>
                    <a:pt x="86" y="263"/>
                  </a:lnTo>
                  <a:lnTo>
                    <a:pt x="92" y="238"/>
                  </a:lnTo>
                  <a:lnTo>
                    <a:pt x="92" y="177"/>
                  </a:lnTo>
                  <a:lnTo>
                    <a:pt x="98" y="165"/>
                  </a:lnTo>
                  <a:lnTo>
                    <a:pt x="98" y="141"/>
                  </a:lnTo>
                  <a:lnTo>
                    <a:pt x="104" y="134"/>
                  </a:lnTo>
                  <a:lnTo>
                    <a:pt x="104" y="122"/>
                  </a:lnTo>
                  <a:lnTo>
                    <a:pt x="110" y="116"/>
                  </a:lnTo>
                  <a:lnTo>
                    <a:pt x="110" y="104"/>
                  </a:lnTo>
                  <a:lnTo>
                    <a:pt x="116" y="98"/>
                  </a:lnTo>
                  <a:lnTo>
                    <a:pt x="116" y="92"/>
                  </a:lnTo>
                  <a:lnTo>
                    <a:pt x="123" y="86"/>
                  </a:lnTo>
                  <a:lnTo>
                    <a:pt x="123" y="73"/>
                  </a:lnTo>
                  <a:lnTo>
                    <a:pt x="135" y="61"/>
                  </a:lnTo>
                  <a:lnTo>
                    <a:pt x="129" y="61"/>
                  </a:lnTo>
                  <a:lnTo>
                    <a:pt x="135" y="61"/>
                  </a:lnTo>
                  <a:lnTo>
                    <a:pt x="141" y="67"/>
                  </a:lnTo>
                  <a:lnTo>
                    <a:pt x="141" y="79"/>
                  </a:lnTo>
                  <a:lnTo>
                    <a:pt x="147" y="92"/>
                  </a:lnTo>
                  <a:lnTo>
                    <a:pt x="147" y="116"/>
                  </a:lnTo>
                  <a:lnTo>
                    <a:pt x="153" y="122"/>
                  </a:lnTo>
                  <a:lnTo>
                    <a:pt x="153" y="141"/>
                  </a:lnTo>
                  <a:lnTo>
                    <a:pt x="159" y="147"/>
                  </a:lnTo>
                  <a:lnTo>
                    <a:pt x="159" y="141"/>
                  </a:lnTo>
                  <a:lnTo>
                    <a:pt x="165" y="128"/>
                  </a:lnTo>
                  <a:lnTo>
                    <a:pt x="165" y="104"/>
                  </a:lnTo>
                  <a:lnTo>
                    <a:pt x="171" y="98"/>
                  </a:lnTo>
                  <a:lnTo>
                    <a:pt x="171" y="73"/>
                  </a:lnTo>
                  <a:lnTo>
                    <a:pt x="178" y="67"/>
                  </a:lnTo>
                  <a:lnTo>
                    <a:pt x="178" y="61"/>
                  </a:lnTo>
                  <a:lnTo>
                    <a:pt x="184" y="67"/>
                  </a:lnTo>
                  <a:lnTo>
                    <a:pt x="184" y="79"/>
                  </a:lnTo>
                  <a:lnTo>
                    <a:pt x="190" y="86"/>
                  </a:lnTo>
                  <a:lnTo>
                    <a:pt x="190" y="116"/>
                  </a:lnTo>
                  <a:lnTo>
                    <a:pt x="196" y="128"/>
                  </a:lnTo>
                  <a:lnTo>
                    <a:pt x="196" y="171"/>
                  </a:lnTo>
                  <a:lnTo>
                    <a:pt x="202" y="183"/>
                  </a:lnTo>
                  <a:lnTo>
                    <a:pt x="202" y="202"/>
                  </a:lnTo>
                  <a:lnTo>
                    <a:pt x="208" y="195"/>
                  </a:lnTo>
                  <a:lnTo>
                    <a:pt x="208" y="171"/>
                  </a:lnTo>
                  <a:lnTo>
                    <a:pt x="214" y="159"/>
                  </a:lnTo>
                  <a:lnTo>
                    <a:pt x="214" y="122"/>
                  </a:lnTo>
                  <a:lnTo>
                    <a:pt x="220" y="116"/>
                  </a:lnTo>
                  <a:lnTo>
                    <a:pt x="220" y="98"/>
                  </a:lnTo>
                  <a:lnTo>
                    <a:pt x="226" y="92"/>
                  </a:lnTo>
                  <a:lnTo>
                    <a:pt x="226" y="86"/>
                  </a:lnTo>
                  <a:lnTo>
                    <a:pt x="232" y="79"/>
                  </a:lnTo>
                  <a:lnTo>
                    <a:pt x="239" y="73"/>
                  </a:lnTo>
                  <a:lnTo>
                    <a:pt x="245" y="79"/>
                  </a:lnTo>
                  <a:lnTo>
                    <a:pt x="251" y="86"/>
                  </a:lnTo>
                  <a:lnTo>
                    <a:pt x="251" y="104"/>
                  </a:lnTo>
                  <a:lnTo>
                    <a:pt x="257" y="110"/>
                  </a:lnTo>
                  <a:lnTo>
                    <a:pt x="257" y="165"/>
                  </a:lnTo>
                  <a:lnTo>
                    <a:pt x="263" y="183"/>
                  </a:lnTo>
                  <a:lnTo>
                    <a:pt x="263" y="269"/>
                  </a:lnTo>
                  <a:lnTo>
                    <a:pt x="269" y="305"/>
                  </a:lnTo>
                  <a:lnTo>
                    <a:pt x="269" y="360"/>
                  </a:lnTo>
                  <a:lnTo>
                    <a:pt x="269" y="342"/>
                  </a:lnTo>
                  <a:lnTo>
                    <a:pt x="275" y="299"/>
                  </a:lnTo>
                  <a:lnTo>
                    <a:pt x="275" y="195"/>
                  </a:lnTo>
                  <a:lnTo>
                    <a:pt x="281" y="171"/>
                  </a:lnTo>
                  <a:lnTo>
                    <a:pt x="281" y="110"/>
                  </a:lnTo>
                  <a:lnTo>
                    <a:pt x="287" y="98"/>
                  </a:lnTo>
                  <a:lnTo>
                    <a:pt x="287" y="67"/>
                  </a:lnTo>
                  <a:lnTo>
                    <a:pt x="294" y="61"/>
                  </a:lnTo>
                  <a:lnTo>
                    <a:pt x="294" y="49"/>
                  </a:lnTo>
                  <a:lnTo>
                    <a:pt x="300" y="55"/>
                  </a:lnTo>
                  <a:lnTo>
                    <a:pt x="306" y="61"/>
                  </a:lnTo>
                  <a:lnTo>
                    <a:pt x="306" y="79"/>
                  </a:lnTo>
                  <a:lnTo>
                    <a:pt x="312" y="86"/>
                  </a:lnTo>
                  <a:lnTo>
                    <a:pt x="312" y="116"/>
                  </a:lnTo>
                  <a:lnTo>
                    <a:pt x="318" y="128"/>
                  </a:lnTo>
                  <a:lnTo>
                    <a:pt x="318" y="159"/>
                  </a:lnTo>
                  <a:lnTo>
                    <a:pt x="324" y="171"/>
                  </a:lnTo>
                  <a:lnTo>
                    <a:pt x="324" y="208"/>
                  </a:lnTo>
                  <a:lnTo>
                    <a:pt x="330" y="220"/>
                  </a:lnTo>
                  <a:lnTo>
                    <a:pt x="330" y="244"/>
                  </a:lnTo>
                  <a:lnTo>
                    <a:pt x="336" y="250"/>
                  </a:lnTo>
                  <a:lnTo>
                    <a:pt x="336" y="275"/>
                  </a:lnTo>
                  <a:lnTo>
                    <a:pt x="342" y="281"/>
                  </a:lnTo>
                  <a:lnTo>
                    <a:pt x="342" y="293"/>
                  </a:lnTo>
                  <a:lnTo>
                    <a:pt x="349" y="293"/>
                  </a:lnTo>
                  <a:lnTo>
                    <a:pt x="355" y="287"/>
                  </a:lnTo>
                  <a:lnTo>
                    <a:pt x="355" y="281"/>
                  </a:lnTo>
                  <a:lnTo>
                    <a:pt x="361" y="275"/>
                  </a:lnTo>
                  <a:lnTo>
                    <a:pt x="361" y="257"/>
                  </a:lnTo>
                  <a:lnTo>
                    <a:pt x="367" y="244"/>
                  </a:lnTo>
                  <a:lnTo>
                    <a:pt x="367" y="220"/>
                  </a:lnTo>
                  <a:lnTo>
                    <a:pt x="373" y="208"/>
                  </a:lnTo>
                  <a:lnTo>
                    <a:pt x="373" y="189"/>
                  </a:lnTo>
                  <a:lnTo>
                    <a:pt x="379" y="183"/>
                  </a:lnTo>
                  <a:lnTo>
                    <a:pt x="379" y="159"/>
                  </a:lnTo>
                  <a:lnTo>
                    <a:pt x="385" y="153"/>
                  </a:lnTo>
                  <a:lnTo>
                    <a:pt x="391" y="159"/>
                  </a:lnTo>
                  <a:lnTo>
                    <a:pt x="391" y="165"/>
                  </a:lnTo>
                  <a:lnTo>
                    <a:pt x="397" y="171"/>
                  </a:lnTo>
                  <a:lnTo>
                    <a:pt x="397" y="189"/>
                  </a:lnTo>
                  <a:lnTo>
                    <a:pt x="403" y="195"/>
                  </a:lnTo>
                  <a:lnTo>
                    <a:pt x="403" y="220"/>
                  </a:lnTo>
                  <a:lnTo>
                    <a:pt x="410" y="226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823" name="Freeform 86"/>
            <p:cNvSpPr>
              <a:spLocks/>
            </p:cNvSpPr>
            <p:nvPr/>
          </p:nvSpPr>
          <p:spPr bwMode="auto">
            <a:xfrm>
              <a:off x="2490788" y="3122613"/>
              <a:ext cx="630238" cy="930275"/>
            </a:xfrm>
            <a:custGeom>
              <a:avLst/>
              <a:gdLst>
                <a:gd name="T0" fmla="*/ 6 w 397"/>
                <a:gd name="T1" fmla="*/ 262 h 586"/>
                <a:gd name="T2" fmla="*/ 12 w 397"/>
                <a:gd name="T3" fmla="*/ 238 h 586"/>
                <a:gd name="T4" fmla="*/ 24 w 397"/>
                <a:gd name="T5" fmla="*/ 274 h 586"/>
                <a:gd name="T6" fmla="*/ 36 w 397"/>
                <a:gd name="T7" fmla="*/ 323 h 586"/>
                <a:gd name="T8" fmla="*/ 42 w 397"/>
                <a:gd name="T9" fmla="*/ 409 h 586"/>
                <a:gd name="T10" fmla="*/ 48 w 397"/>
                <a:gd name="T11" fmla="*/ 476 h 586"/>
                <a:gd name="T12" fmla="*/ 61 w 397"/>
                <a:gd name="T13" fmla="*/ 323 h 586"/>
                <a:gd name="T14" fmla="*/ 67 w 397"/>
                <a:gd name="T15" fmla="*/ 225 h 586"/>
                <a:gd name="T16" fmla="*/ 79 w 397"/>
                <a:gd name="T17" fmla="*/ 262 h 586"/>
                <a:gd name="T18" fmla="*/ 85 w 397"/>
                <a:gd name="T19" fmla="*/ 586 h 586"/>
                <a:gd name="T20" fmla="*/ 91 w 397"/>
                <a:gd name="T21" fmla="*/ 201 h 586"/>
                <a:gd name="T22" fmla="*/ 103 w 397"/>
                <a:gd name="T23" fmla="*/ 128 h 586"/>
                <a:gd name="T24" fmla="*/ 110 w 397"/>
                <a:gd name="T25" fmla="*/ 152 h 586"/>
                <a:gd name="T26" fmla="*/ 122 w 397"/>
                <a:gd name="T27" fmla="*/ 207 h 586"/>
                <a:gd name="T28" fmla="*/ 128 w 397"/>
                <a:gd name="T29" fmla="*/ 122 h 586"/>
                <a:gd name="T30" fmla="*/ 134 w 397"/>
                <a:gd name="T31" fmla="*/ 109 h 586"/>
                <a:gd name="T32" fmla="*/ 146 w 397"/>
                <a:gd name="T33" fmla="*/ 195 h 586"/>
                <a:gd name="T34" fmla="*/ 152 w 397"/>
                <a:gd name="T35" fmla="*/ 195 h 586"/>
                <a:gd name="T36" fmla="*/ 164 w 397"/>
                <a:gd name="T37" fmla="*/ 61 h 586"/>
                <a:gd name="T38" fmla="*/ 177 w 397"/>
                <a:gd name="T39" fmla="*/ 30 h 586"/>
                <a:gd name="T40" fmla="*/ 183 w 397"/>
                <a:gd name="T41" fmla="*/ 195 h 586"/>
                <a:gd name="T42" fmla="*/ 195 w 397"/>
                <a:gd name="T43" fmla="*/ 561 h 586"/>
                <a:gd name="T44" fmla="*/ 201 w 397"/>
                <a:gd name="T45" fmla="*/ 305 h 586"/>
                <a:gd name="T46" fmla="*/ 213 w 397"/>
                <a:gd name="T47" fmla="*/ 439 h 586"/>
                <a:gd name="T48" fmla="*/ 219 w 397"/>
                <a:gd name="T49" fmla="*/ 427 h 586"/>
                <a:gd name="T50" fmla="*/ 226 w 397"/>
                <a:gd name="T51" fmla="*/ 171 h 586"/>
                <a:gd name="T52" fmla="*/ 238 w 397"/>
                <a:gd name="T53" fmla="*/ 85 h 586"/>
                <a:gd name="T54" fmla="*/ 244 w 397"/>
                <a:gd name="T55" fmla="*/ 12 h 586"/>
                <a:gd name="T56" fmla="*/ 256 w 397"/>
                <a:gd name="T57" fmla="*/ 18 h 586"/>
                <a:gd name="T58" fmla="*/ 262 w 397"/>
                <a:gd name="T59" fmla="*/ 183 h 586"/>
                <a:gd name="T60" fmla="*/ 268 w 397"/>
                <a:gd name="T61" fmla="*/ 317 h 586"/>
                <a:gd name="T62" fmla="*/ 281 w 397"/>
                <a:gd name="T63" fmla="*/ 140 h 586"/>
                <a:gd name="T64" fmla="*/ 287 w 397"/>
                <a:gd name="T65" fmla="*/ 91 h 586"/>
                <a:gd name="T66" fmla="*/ 299 w 397"/>
                <a:gd name="T67" fmla="*/ 73 h 586"/>
                <a:gd name="T68" fmla="*/ 311 w 397"/>
                <a:gd name="T69" fmla="*/ 54 h 586"/>
                <a:gd name="T70" fmla="*/ 323 w 397"/>
                <a:gd name="T71" fmla="*/ 61 h 586"/>
                <a:gd name="T72" fmla="*/ 335 w 397"/>
                <a:gd name="T73" fmla="*/ 54 h 586"/>
                <a:gd name="T74" fmla="*/ 348 w 397"/>
                <a:gd name="T75" fmla="*/ 103 h 586"/>
                <a:gd name="T76" fmla="*/ 354 w 397"/>
                <a:gd name="T77" fmla="*/ 103 h 586"/>
                <a:gd name="T78" fmla="*/ 360 w 397"/>
                <a:gd name="T79" fmla="*/ 18 h 586"/>
                <a:gd name="T80" fmla="*/ 372 w 397"/>
                <a:gd name="T81" fmla="*/ 0 h 586"/>
                <a:gd name="T82" fmla="*/ 390 w 397"/>
                <a:gd name="T83" fmla="*/ 6 h 58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397"/>
                <a:gd name="T127" fmla="*/ 0 h 586"/>
                <a:gd name="T128" fmla="*/ 397 w 397"/>
                <a:gd name="T129" fmla="*/ 586 h 58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397" h="586">
                  <a:moveTo>
                    <a:pt x="0" y="256"/>
                  </a:moveTo>
                  <a:lnTo>
                    <a:pt x="0" y="268"/>
                  </a:lnTo>
                  <a:lnTo>
                    <a:pt x="6" y="262"/>
                  </a:lnTo>
                  <a:lnTo>
                    <a:pt x="6" y="256"/>
                  </a:lnTo>
                  <a:lnTo>
                    <a:pt x="12" y="250"/>
                  </a:lnTo>
                  <a:lnTo>
                    <a:pt x="12" y="238"/>
                  </a:lnTo>
                  <a:lnTo>
                    <a:pt x="18" y="244"/>
                  </a:lnTo>
                  <a:lnTo>
                    <a:pt x="24" y="250"/>
                  </a:lnTo>
                  <a:lnTo>
                    <a:pt x="24" y="274"/>
                  </a:lnTo>
                  <a:lnTo>
                    <a:pt x="30" y="287"/>
                  </a:lnTo>
                  <a:lnTo>
                    <a:pt x="30" y="311"/>
                  </a:lnTo>
                  <a:lnTo>
                    <a:pt x="36" y="323"/>
                  </a:lnTo>
                  <a:lnTo>
                    <a:pt x="36" y="354"/>
                  </a:lnTo>
                  <a:lnTo>
                    <a:pt x="42" y="366"/>
                  </a:lnTo>
                  <a:lnTo>
                    <a:pt x="42" y="409"/>
                  </a:lnTo>
                  <a:lnTo>
                    <a:pt x="48" y="427"/>
                  </a:lnTo>
                  <a:lnTo>
                    <a:pt x="48" y="482"/>
                  </a:lnTo>
                  <a:lnTo>
                    <a:pt x="48" y="476"/>
                  </a:lnTo>
                  <a:lnTo>
                    <a:pt x="55" y="451"/>
                  </a:lnTo>
                  <a:lnTo>
                    <a:pt x="55" y="354"/>
                  </a:lnTo>
                  <a:lnTo>
                    <a:pt x="61" y="323"/>
                  </a:lnTo>
                  <a:lnTo>
                    <a:pt x="61" y="262"/>
                  </a:lnTo>
                  <a:lnTo>
                    <a:pt x="67" y="244"/>
                  </a:lnTo>
                  <a:lnTo>
                    <a:pt x="67" y="225"/>
                  </a:lnTo>
                  <a:lnTo>
                    <a:pt x="73" y="232"/>
                  </a:lnTo>
                  <a:lnTo>
                    <a:pt x="73" y="244"/>
                  </a:lnTo>
                  <a:lnTo>
                    <a:pt x="79" y="262"/>
                  </a:lnTo>
                  <a:lnTo>
                    <a:pt x="79" y="360"/>
                  </a:lnTo>
                  <a:lnTo>
                    <a:pt x="85" y="421"/>
                  </a:lnTo>
                  <a:lnTo>
                    <a:pt x="85" y="586"/>
                  </a:lnTo>
                  <a:lnTo>
                    <a:pt x="85" y="476"/>
                  </a:lnTo>
                  <a:lnTo>
                    <a:pt x="91" y="384"/>
                  </a:lnTo>
                  <a:lnTo>
                    <a:pt x="91" y="201"/>
                  </a:lnTo>
                  <a:lnTo>
                    <a:pt x="97" y="177"/>
                  </a:lnTo>
                  <a:lnTo>
                    <a:pt x="97" y="134"/>
                  </a:lnTo>
                  <a:lnTo>
                    <a:pt x="103" y="128"/>
                  </a:lnTo>
                  <a:lnTo>
                    <a:pt x="103" y="122"/>
                  </a:lnTo>
                  <a:lnTo>
                    <a:pt x="110" y="128"/>
                  </a:lnTo>
                  <a:lnTo>
                    <a:pt x="110" y="152"/>
                  </a:lnTo>
                  <a:lnTo>
                    <a:pt x="116" y="164"/>
                  </a:lnTo>
                  <a:lnTo>
                    <a:pt x="116" y="201"/>
                  </a:lnTo>
                  <a:lnTo>
                    <a:pt x="122" y="207"/>
                  </a:lnTo>
                  <a:lnTo>
                    <a:pt x="122" y="183"/>
                  </a:lnTo>
                  <a:lnTo>
                    <a:pt x="128" y="164"/>
                  </a:lnTo>
                  <a:lnTo>
                    <a:pt x="128" y="122"/>
                  </a:lnTo>
                  <a:lnTo>
                    <a:pt x="134" y="116"/>
                  </a:lnTo>
                  <a:lnTo>
                    <a:pt x="134" y="103"/>
                  </a:lnTo>
                  <a:lnTo>
                    <a:pt x="134" y="109"/>
                  </a:lnTo>
                  <a:lnTo>
                    <a:pt x="140" y="116"/>
                  </a:lnTo>
                  <a:lnTo>
                    <a:pt x="140" y="171"/>
                  </a:lnTo>
                  <a:lnTo>
                    <a:pt x="146" y="195"/>
                  </a:lnTo>
                  <a:lnTo>
                    <a:pt x="146" y="342"/>
                  </a:lnTo>
                  <a:lnTo>
                    <a:pt x="152" y="354"/>
                  </a:lnTo>
                  <a:lnTo>
                    <a:pt x="152" y="195"/>
                  </a:lnTo>
                  <a:lnTo>
                    <a:pt x="158" y="158"/>
                  </a:lnTo>
                  <a:lnTo>
                    <a:pt x="158" y="79"/>
                  </a:lnTo>
                  <a:lnTo>
                    <a:pt x="164" y="61"/>
                  </a:lnTo>
                  <a:lnTo>
                    <a:pt x="164" y="30"/>
                  </a:lnTo>
                  <a:lnTo>
                    <a:pt x="171" y="24"/>
                  </a:lnTo>
                  <a:lnTo>
                    <a:pt x="177" y="30"/>
                  </a:lnTo>
                  <a:lnTo>
                    <a:pt x="177" y="85"/>
                  </a:lnTo>
                  <a:lnTo>
                    <a:pt x="183" y="103"/>
                  </a:lnTo>
                  <a:lnTo>
                    <a:pt x="183" y="195"/>
                  </a:lnTo>
                  <a:lnTo>
                    <a:pt x="189" y="244"/>
                  </a:lnTo>
                  <a:lnTo>
                    <a:pt x="189" y="488"/>
                  </a:lnTo>
                  <a:lnTo>
                    <a:pt x="195" y="561"/>
                  </a:lnTo>
                  <a:lnTo>
                    <a:pt x="195" y="354"/>
                  </a:lnTo>
                  <a:lnTo>
                    <a:pt x="201" y="329"/>
                  </a:lnTo>
                  <a:lnTo>
                    <a:pt x="201" y="305"/>
                  </a:lnTo>
                  <a:lnTo>
                    <a:pt x="207" y="317"/>
                  </a:lnTo>
                  <a:lnTo>
                    <a:pt x="207" y="390"/>
                  </a:lnTo>
                  <a:lnTo>
                    <a:pt x="213" y="439"/>
                  </a:lnTo>
                  <a:lnTo>
                    <a:pt x="213" y="531"/>
                  </a:lnTo>
                  <a:lnTo>
                    <a:pt x="213" y="494"/>
                  </a:lnTo>
                  <a:lnTo>
                    <a:pt x="219" y="427"/>
                  </a:lnTo>
                  <a:lnTo>
                    <a:pt x="219" y="262"/>
                  </a:lnTo>
                  <a:lnTo>
                    <a:pt x="226" y="238"/>
                  </a:lnTo>
                  <a:lnTo>
                    <a:pt x="226" y="171"/>
                  </a:lnTo>
                  <a:lnTo>
                    <a:pt x="232" y="152"/>
                  </a:lnTo>
                  <a:lnTo>
                    <a:pt x="232" y="97"/>
                  </a:lnTo>
                  <a:lnTo>
                    <a:pt x="238" y="85"/>
                  </a:lnTo>
                  <a:lnTo>
                    <a:pt x="238" y="42"/>
                  </a:lnTo>
                  <a:lnTo>
                    <a:pt x="244" y="36"/>
                  </a:lnTo>
                  <a:lnTo>
                    <a:pt x="244" y="12"/>
                  </a:lnTo>
                  <a:lnTo>
                    <a:pt x="250" y="6"/>
                  </a:lnTo>
                  <a:lnTo>
                    <a:pt x="250" y="12"/>
                  </a:lnTo>
                  <a:lnTo>
                    <a:pt x="256" y="18"/>
                  </a:lnTo>
                  <a:lnTo>
                    <a:pt x="256" y="67"/>
                  </a:lnTo>
                  <a:lnTo>
                    <a:pt x="262" y="85"/>
                  </a:lnTo>
                  <a:lnTo>
                    <a:pt x="262" y="183"/>
                  </a:lnTo>
                  <a:lnTo>
                    <a:pt x="268" y="232"/>
                  </a:lnTo>
                  <a:lnTo>
                    <a:pt x="268" y="323"/>
                  </a:lnTo>
                  <a:lnTo>
                    <a:pt x="268" y="317"/>
                  </a:lnTo>
                  <a:lnTo>
                    <a:pt x="274" y="274"/>
                  </a:lnTo>
                  <a:lnTo>
                    <a:pt x="274" y="164"/>
                  </a:lnTo>
                  <a:lnTo>
                    <a:pt x="281" y="140"/>
                  </a:lnTo>
                  <a:lnTo>
                    <a:pt x="281" y="103"/>
                  </a:lnTo>
                  <a:lnTo>
                    <a:pt x="287" y="97"/>
                  </a:lnTo>
                  <a:lnTo>
                    <a:pt x="287" y="91"/>
                  </a:lnTo>
                  <a:lnTo>
                    <a:pt x="293" y="97"/>
                  </a:lnTo>
                  <a:lnTo>
                    <a:pt x="299" y="91"/>
                  </a:lnTo>
                  <a:lnTo>
                    <a:pt x="299" y="73"/>
                  </a:lnTo>
                  <a:lnTo>
                    <a:pt x="305" y="67"/>
                  </a:lnTo>
                  <a:lnTo>
                    <a:pt x="305" y="54"/>
                  </a:lnTo>
                  <a:lnTo>
                    <a:pt x="311" y="54"/>
                  </a:lnTo>
                  <a:lnTo>
                    <a:pt x="323" y="67"/>
                  </a:lnTo>
                  <a:lnTo>
                    <a:pt x="317" y="67"/>
                  </a:lnTo>
                  <a:lnTo>
                    <a:pt x="323" y="61"/>
                  </a:lnTo>
                  <a:lnTo>
                    <a:pt x="335" y="48"/>
                  </a:lnTo>
                  <a:lnTo>
                    <a:pt x="329" y="48"/>
                  </a:lnTo>
                  <a:lnTo>
                    <a:pt x="335" y="54"/>
                  </a:lnTo>
                  <a:lnTo>
                    <a:pt x="342" y="61"/>
                  </a:lnTo>
                  <a:lnTo>
                    <a:pt x="342" y="91"/>
                  </a:lnTo>
                  <a:lnTo>
                    <a:pt x="348" y="103"/>
                  </a:lnTo>
                  <a:lnTo>
                    <a:pt x="348" y="116"/>
                  </a:lnTo>
                  <a:lnTo>
                    <a:pt x="348" y="109"/>
                  </a:lnTo>
                  <a:lnTo>
                    <a:pt x="354" y="103"/>
                  </a:lnTo>
                  <a:lnTo>
                    <a:pt x="354" y="67"/>
                  </a:lnTo>
                  <a:lnTo>
                    <a:pt x="360" y="54"/>
                  </a:lnTo>
                  <a:lnTo>
                    <a:pt x="360" y="18"/>
                  </a:lnTo>
                  <a:lnTo>
                    <a:pt x="366" y="12"/>
                  </a:lnTo>
                  <a:lnTo>
                    <a:pt x="366" y="0"/>
                  </a:lnTo>
                  <a:lnTo>
                    <a:pt x="372" y="0"/>
                  </a:lnTo>
                  <a:lnTo>
                    <a:pt x="378" y="0"/>
                  </a:lnTo>
                  <a:lnTo>
                    <a:pt x="384" y="0"/>
                  </a:lnTo>
                  <a:lnTo>
                    <a:pt x="390" y="6"/>
                  </a:lnTo>
                  <a:lnTo>
                    <a:pt x="390" y="30"/>
                  </a:lnTo>
                  <a:lnTo>
                    <a:pt x="397" y="48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824" name="Freeform 87"/>
            <p:cNvSpPr>
              <a:spLocks/>
            </p:cNvSpPr>
            <p:nvPr/>
          </p:nvSpPr>
          <p:spPr bwMode="auto">
            <a:xfrm>
              <a:off x="3121026" y="2986088"/>
              <a:ext cx="639763" cy="1706562"/>
            </a:xfrm>
            <a:custGeom>
              <a:avLst/>
              <a:gdLst>
                <a:gd name="T0" fmla="*/ 6 w 403"/>
                <a:gd name="T1" fmla="*/ 263 h 1075"/>
                <a:gd name="T2" fmla="*/ 12 w 403"/>
                <a:gd name="T3" fmla="*/ 153 h 1075"/>
                <a:gd name="T4" fmla="*/ 24 w 403"/>
                <a:gd name="T5" fmla="*/ 37 h 1075"/>
                <a:gd name="T6" fmla="*/ 30 w 403"/>
                <a:gd name="T7" fmla="*/ 6 h 1075"/>
                <a:gd name="T8" fmla="*/ 42 w 403"/>
                <a:gd name="T9" fmla="*/ 55 h 1075"/>
                <a:gd name="T10" fmla="*/ 48 w 403"/>
                <a:gd name="T11" fmla="*/ 269 h 1075"/>
                <a:gd name="T12" fmla="*/ 61 w 403"/>
                <a:gd name="T13" fmla="*/ 537 h 1075"/>
                <a:gd name="T14" fmla="*/ 67 w 403"/>
                <a:gd name="T15" fmla="*/ 226 h 1075"/>
                <a:gd name="T16" fmla="*/ 79 w 403"/>
                <a:gd name="T17" fmla="*/ 165 h 1075"/>
                <a:gd name="T18" fmla="*/ 85 w 403"/>
                <a:gd name="T19" fmla="*/ 116 h 1075"/>
                <a:gd name="T20" fmla="*/ 97 w 403"/>
                <a:gd name="T21" fmla="*/ 98 h 1075"/>
                <a:gd name="T22" fmla="*/ 109 w 403"/>
                <a:gd name="T23" fmla="*/ 128 h 1075"/>
                <a:gd name="T24" fmla="*/ 122 w 403"/>
                <a:gd name="T25" fmla="*/ 189 h 1075"/>
                <a:gd name="T26" fmla="*/ 128 w 403"/>
                <a:gd name="T27" fmla="*/ 263 h 1075"/>
                <a:gd name="T28" fmla="*/ 140 w 403"/>
                <a:gd name="T29" fmla="*/ 214 h 1075"/>
                <a:gd name="T30" fmla="*/ 146 w 403"/>
                <a:gd name="T31" fmla="*/ 153 h 1075"/>
                <a:gd name="T32" fmla="*/ 158 w 403"/>
                <a:gd name="T33" fmla="*/ 134 h 1075"/>
                <a:gd name="T34" fmla="*/ 171 w 403"/>
                <a:gd name="T35" fmla="*/ 153 h 1075"/>
                <a:gd name="T36" fmla="*/ 183 w 403"/>
                <a:gd name="T37" fmla="*/ 202 h 1075"/>
                <a:gd name="T38" fmla="*/ 189 w 403"/>
                <a:gd name="T39" fmla="*/ 366 h 1075"/>
                <a:gd name="T40" fmla="*/ 201 w 403"/>
                <a:gd name="T41" fmla="*/ 263 h 1075"/>
                <a:gd name="T42" fmla="*/ 207 w 403"/>
                <a:gd name="T43" fmla="*/ 140 h 1075"/>
                <a:gd name="T44" fmla="*/ 219 w 403"/>
                <a:gd name="T45" fmla="*/ 116 h 1075"/>
                <a:gd name="T46" fmla="*/ 232 w 403"/>
                <a:gd name="T47" fmla="*/ 153 h 1075"/>
                <a:gd name="T48" fmla="*/ 238 w 403"/>
                <a:gd name="T49" fmla="*/ 318 h 1075"/>
                <a:gd name="T50" fmla="*/ 250 w 403"/>
                <a:gd name="T51" fmla="*/ 1075 h 1075"/>
                <a:gd name="T52" fmla="*/ 256 w 403"/>
                <a:gd name="T53" fmla="*/ 330 h 1075"/>
                <a:gd name="T54" fmla="*/ 268 w 403"/>
                <a:gd name="T55" fmla="*/ 269 h 1075"/>
                <a:gd name="T56" fmla="*/ 274 w 403"/>
                <a:gd name="T57" fmla="*/ 232 h 1075"/>
                <a:gd name="T58" fmla="*/ 287 w 403"/>
                <a:gd name="T59" fmla="*/ 244 h 1075"/>
                <a:gd name="T60" fmla="*/ 299 w 403"/>
                <a:gd name="T61" fmla="*/ 275 h 1075"/>
                <a:gd name="T62" fmla="*/ 305 w 403"/>
                <a:gd name="T63" fmla="*/ 318 h 1075"/>
                <a:gd name="T64" fmla="*/ 317 w 403"/>
                <a:gd name="T65" fmla="*/ 348 h 1075"/>
                <a:gd name="T66" fmla="*/ 323 w 403"/>
                <a:gd name="T67" fmla="*/ 379 h 1075"/>
                <a:gd name="T68" fmla="*/ 342 w 403"/>
                <a:gd name="T69" fmla="*/ 330 h 1075"/>
                <a:gd name="T70" fmla="*/ 348 w 403"/>
                <a:gd name="T71" fmla="*/ 354 h 1075"/>
                <a:gd name="T72" fmla="*/ 354 w 403"/>
                <a:gd name="T73" fmla="*/ 373 h 1075"/>
                <a:gd name="T74" fmla="*/ 366 w 403"/>
                <a:gd name="T75" fmla="*/ 287 h 1075"/>
                <a:gd name="T76" fmla="*/ 372 w 403"/>
                <a:gd name="T77" fmla="*/ 293 h 1075"/>
                <a:gd name="T78" fmla="*/ 384 w 403"/>
                <a:gd name="T79" fmla="*/ 421 h 1075"/>
                <a:gd name="T80" fmla="*/ 390 w 403"/>
                <a:gd name="T81" fmla="*/ 397 h 1075"/>
                <a:gd name="T82" fmla="*/ 403 w 403"/>
                <a:gd name="T83" fmla="*/ 287 h 1075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03"/>
                <a:gd name="T127" fmla="*/ 0 h 1075"/>
                <a:gd name="T128" fmla="*/ 403 w 403"/>
                <a:gd name="T129" fmla="*/ 1075 h 1075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03" h="1075">
                  <a:moveTo>
                    <a:pt x="0" y="134"/>
                  </a:moveTo>
                  <a:lnTo>
                    <a:pt x="0" y="214"/>
                  </a:lnTo>
                  <a:lnTo>
                    <a:pt x="6" y="263"/>
                  </a:lnTo>
                  <a:lnTo>
                    <a:pt x="6" y="519"/>
                  </a:lnTo>
                  <a:lnTo>
                    <a:pt x="12" y="360"/>
                  </a:lnTo>
                  <a:lnTo>
                    <a:pt x="12" y="153"/>
                  </a:lnTo>
                  <a:lnTo>
                    <a:pt x="18" y="122"/>
                  </a:lnTo>
                  <a:lnTo>
                    <a:pt x="18" y="49"/>
                  </a:lnTo>
                  <a:lnTo>
                    <a:pt x="24" y="37"/>
                  </a:lnTo>
                  <a:lnTo>
                    <a:pt x="24" y="6"/>
                  </a:lnTo>
                  <a:lnTo>
                    <a:pt x="30" y="0"/>
                  </a:lnTo>
                  <a:lnTo>
                    <a:pt x="30" y="6"/>
                  </a:lnTo>
                  <a:lnTo>
                    <a:pt x="36" y="12"/>
                  </a:lnTo>
                  <a:lnTo>
                    <a:pt x="36" y="43"/>
                  </a:lnTo>
                  <a:lnTo>
                    <a:pt x="42" y="55"/>
                  </a:lnTo>
                  <a:lnTo>
                    <a:pt x="42" y="122"/>
                  </a:lnTo>
                  <a:lnTo>
                    <a:pt x="48" y="147"/>
                  </a:lnTo>
                  <a:lnTo>
                    <a:pt x="48" y="269"/>
                  </a:lnTo>
                  <a:lnTo>
                    <a:pt x="55" y="330"/>
                  </a:lnTo>
                  <a:lnTo>
                    <a:pt x="55" y="922"/>
                  </a:lnTo>
                  <a:lnTo>
                    <a:pt x="61" y="537"/>
                  </a:lnTo>
                  <a:lnTo>
                    <a:pt x="61" y="330"/>
                  </a:lnTo>
                  <a:lnTo>
                    <a:pt x="67" y="299"/>
                  </a:lnTo>
                  <a:lnTo>
                    <a:pt x="67" y="226"/>
                  </a:lnTo>
                  <a:lnTo>
                    <a:pt x="73" y="214"/>
                  </a:lnTo>
                  <a:lnTo>
                    <a:pt x="73" y="177"/>
                  </a:lnTo>
                  <a:lnTo>
                    <a:pt x="79" y="165"/>
                  </a:lnTo>
                  <a:lnTo>
                    <a:pt x="79" y="140"/>
                  </a:lnTo>
                  <a:lnTo>
                    <a:pt x="85" y="134"/>
                  </a:lnTo>
                  <a:lnTo>
                    <a:pt x="85" y="116"/>
                  </a:lnTo>
                  <a:lnTo>
                    <a:pt x="91" y="110"/>
                  </a:lnTo>
                  <a:lnTo>
                    <a:pt x="91" y="104"/>
                  </a:lnTo>
                  <a:lnTo>
                    <a:pt x="97" y="98"/>
                  </a:lnTo>
                  <a:lnTo>
                    <a:pt x="103" y="104"/>
                  </a:lnTo>
                  <a:lnTo>
                    <a:pt x="109" y="110"/>
                  </a:lnTo>
                  <a:lnTo>
                    <a:pt x="109" y="128"/>
                  </a:lnTo>
                  <a:lnTo>
                    <a:pt x="116" y="140"/>
                  </a:lnTo>
                  <a:lnTo>
                    <a:pt x="116" y="177"/>
                  </a:lnTo>
                  <a:lnTo>
                    <a:pt x="122" y="189"/>
                  </a:lnTo>
                  <a:lnTo>
                    <a:pt x="122" y="238"/>
                  </a:lnTo>
                  <a:lnTo>
                    <a:pt x="128" y="250"/>
                  </a:lnTo>
                  <a:lnTo>
                    <a:pt x="128" y="263"/>
                  </a:lnTo>
                  <a:lnTo>
                    <a:pt x="134" y="257"/>
                  </a:lnTo>
                  <a:lnTo>
                    <a:pt x="134" y="226"/>
                  </a:lnTo>
                  <a:lnTo>
                    <a:pt x="140" y="214"/>
                  </a:lnTo>
                  <a:lnTo>
                    <a:pt x="140" y="183"/>
                  </a:lnTo>
                  <a:lnTo>
                    <a:pt x="146" y="171"/>
                  </a:lnTo>
                  <a:lnTo>
                    <a:pt x="146" y="153"/>
                  </a:lnTo>
                  <a:lnTo>
                    <a:pt x="152" y="147"/>
                  </a:lnTo>
                  <a:lnTo>
                    <a:pt x="152" y="140"/>
                  </a:lnTo>
                  <a:lnTo>
                    <a:pt x="158" y="134"/>
                  </a:lnTo>
                  <a:lnTo>
                    <a:pt x="164" y="140"/>
                  </a:lnTo>
                  <a:lnTo>
                    <a:pt x="171" y="147"/>
                  </a:lnTo>
                  <a:lnTo>
                    <a:pt x="171" y="153"/>
                  </a:lnTo>
                  <a:lnTo>
                    <a:pt x="177" y="159"/>
                  </a:lnTo>
                  <a:lnTo>
                    <a:pt x="177" y="189"/>
                  </a:lnTo>
                  <a:lnTo>
                    <a:pt x="183" y="202"/>
                  </a:lnTo>
                  <a:lnTo>
                    <a:pt x="183" y="257"/>
                  </a:lnTo>
                  <a:lnTo>
                    <a:pt x="189" y="281"/>
                  </a:lnTo>
                  <a:lnTo>
                    <a:pt x="189" y="366"/>
                  </a:lnTo>
                  <a:lnTo>
                    <a:pt x="195" y="385"/>
                  </a:lnTo>
                  <a:lnTo>
                    <a:pt x="195" y="293"/>
                  </a:lnTo>
                  <a:lnTo>
                    <a:pt x="201" y="263"/>
                  </a:lnTo>
                  <a:lnTo>
                    <a:pt x="201" y="195"/>
                  </a:lnTo>
                  <a:lnTo>
                    <a:pt x="207" y="177"/>
                  </a:lnTo>
                  <a:lnTo>
                    <a:pt x="207" y="140"/>
                  </a:lnTo>
                  <a:lnTo>
                    <a:pt x="213" y="134"/>
                  </a:lnTo>
                  <a:lnTo>
                    <a:pt x="213" y="116"/>
                  </a:lnTo>
                  <a:lnTo>
                    <a:pt x="219" y="116"/>
                  </a:lnTo>
                  <a:lnTo>
                    <a:pt x="226" y="122"/>
                  </a:lnTo>
                  <a:lnTo>
                    <a:pt x="226" y="140"/>
                  </a:lnTo>
                  <a:lnTo>
                    <a:pt x="232" y="153"/>
                  </a:lnTo>
                  <a:lnTo>
                    <a:pt x="232" y="214"/>
                  </a:lnTo>
                  <a:lnTo>
                    <a:pt x="238" y="232"/>
                  </a:lnTo>
                  <a:lnTo>
                    <a:pt x="238" y="318"/>
                  </a:lnTo>
                  <a:lnTo>
                    <a:pt x="244" y="360"/>
                  </a:lnTo>
                  <a:lnTo>
                    <a:pt x="244" y="617"/>
                  </a:lnTo>
                  <a:lnTo>
                    <a:pt x="250" y="1075"/>
                  </a:lnTo>
                  <a:lnTo>
                    <a:pt x="250" y="458"/>
                  </a:lnTo>
                  <a:lnTo>
                    <a:pt x="256" y="409"/>
                  </a:lnTo>
                  <a:lnTo>
                    <a:pt x="256" y="330"/>
                  </a:lnTo>
                  <a:lnTo>
                    <a:pt x="262" y="311"/>
                  </a:lnTo>
                  <a:lnTo>
                    <a:pt x="262" y="275"/>
                  </a:lnTo>
                  <a:lnTo>
                    <a:pt x="268" y="269"/>
                  </a:lnTo>
                  <a:lnTo>
                    <a:pt x="268" y="244"/>
                  </a:lnTo>
                  <a:lnTo>
                    <a:pt x="280" y="232"/>
                  </a:lnTo>
                  <a:lnTo>
                    <a:pt x="274" y="232"/>
                  </a:lnTo>
                  <a:lnTo>
                    <a:pt x="280" y="232"/>
                  </a:lnTo>
                  <a:lnTo>
                    <a:pt x="287" y="238"/>
                  </a:lnTo>
                  <a:lnTo>
                    <a:pt x="287" y="244"/>
                  </a:lnTo>
                  <a:lnTo>
                    <a:pt x="293" y="250"/>
                  </a:lnTo>
                  <a:lnTo>
                    <a:pt x="293" y="269"/>
                  </a:lnTo>
                  <a:lnTo>
                    <a:pt x="299" y="275"/>
                  </a:lnTo>
                  <a:lnTo>
                    <a:pt x="299" y="293"/>
                  </a:lnTo>
                  <a:lnTo>
                    <a:pt x="305" y="299"/>
                  </a:lnTo>
                  <a:lnTo>
                    <a:pt x="305" y="318"/>
                  </a:lnTo>
                  <a:lnTo>
                    <a:pt x="311" y="324"/>
                  </a:lnTo>
                  <a:lnTo>
                    <a:pt x="311" y="342"/>
                  </a:lnTo>
                  <a:lnTo>
                    <a:pt x="317" y="348"/>
                  </a:lnTo>
                  <a:lnTo>
                    <a:pt x="317" y="385"/>
                  </a:lnTo>
                  <a:lnTo>
                    <a:pt x="323" y="391"/>
                  </a:lnTo>
                  <a:lnTo>
                    <a:pt x="323" y="379"/>
                  </a:lnTo>
                  <a:lnTo>
                    <a:pt x="329" y="373"/>
                  </a:lnTo>
                  <a:lnTo>
                    <a:pt x="329" y="348"/>
                  </a:lnTo>
                  <a:lnTo>
                    <a:pt x="342" y="330"/>
                  </a:lnTo>
                  <a:lnTo>
                    <a:pt x="335" y="330"/>
                  </a:lnTo>
                  <a:lnTo>
                    <a:pt x="342" y="348"/>
                  </a:lnTo>
                  <a:lnTo>
                    <a:pt x="348" y="354"/>
                  </a:lnTo>
                  <a:lnTo>
                    <a:pt x="348" y="385"/>
                  </a:lnTo>
                  <a:lnTo>
                    <a:pt x="354" y="391"/>
                  </a:lnTo>
                  <a:lnTo>
                    <a:pt x="354" y="373"/>
                  </a:lnTo>
                  <a:lnTo>
                    <a:pt x="360" y="354"/>
                  </a:lnTo>
                  <a:lnTo>
                    <a:pt x="360" y="293"/>
                  </a:lnTo>
                  <a:lnTo>
                    <a:pt x="366" y="287"/>
                  </a:lnTo>
                  <a:lnTo>
                    <a:pt x="366" y="269"/>
                  </a:lnTo>
                  <a:lnTo>
                    <a:pt x="372" y="275"/>
                  </a:lnTo>
                  <a:lnTo>
                    <a:pt x="372" y="293"/>
                  </a:lnTo>
                  <a:lnTo>
                    <a:pt x="378" y="305"/>
                  </a:lnTo>
                  <a:lnTo>
                    <a:pt x="378" y="379"/>
                  </a:lnTo>
                  <a:lnTo>
                    <a:pt x="384" y="421"/>
                  </a:lnTo>
                  <a:lnTo>
                    <a:pt x="384" y="623"/>
                  </a:lnTo>
                  <a:lnTo>
                    <a:pt x="390" y="592"/>
                  </a:lnTo>
                  <a:lnTo>
                    <a:pt x="390" y="397"/>
                  </a:lnTo>
                  <a:lnTo>
                    <a:pt x="397" y="366"/>
                  </a:lnTo>
                  <a:lnTo>
                    <a:pt x="397" y="299"/>
                  </a:lnTo>
                  <a:lnTo>
                    <a:pt x="403" y="287"/>
                  </a:lnTo>
                  <a:lnTo>
                    <a:pt x="403" y="269"/>
                  </a:lnTo>
                  <a:lnTo>
                    <a:pt x="403" y="275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825" name="Freeform 88"/>
            <p:cNvSpPr>
              <a:spLocks/>
            </p:cNvSpPr>
            <p:nvPr/>
          </p:nvSpPr>
          <p:spPr bwMode="auto">
            <a:xfrm>
              <a:off x="3760788" y="3101975"/>
              <a:ext cx="696913" cy="854075"/>
            </a:xfrm>
            <a:custGeom>
              <a:avLst/>
              <a:gdLst>
                <a:gd name="T0" fmla="*/ 6 w 439"/>
                <a:gd name="T1" fmla="*/ 232 h 538"/>
                <a:gd name="T2" fmla="*/ 18 w 439"/>
                <a:gd name="T3" fmla="*/ 342 h 538"/>
                <a:gd name="T4" fmla="*/ 24 w 439"/>
                <a:gd name="T5" fmla="*/ 397 h 538"/>
                <a:gd name="T6" fmla="*/ 36 w 439"/>
                <a:gd name="T7" fmla="*/ 312 h 538"/>
                <a:gd name="T8" fmla="*/ 42 w 439"/>
                <a:gd name="T9" fmla="*/ 220 h 538"/>
                <a:gd name="T10" fmla="*/ 55 w 439"/>
                <a:gd name="T11" fmla="*/ 190 h 538"/>
                <a:gd name="T12" fmla="*/ 67 w 439"/>
                <a:gd name="T13" fmla="*/ 257 h 538"/>
                <a:gd name="T14" fmla="*/ 73 w 439"/>
                <a:gd name="T15" fmla="*/ 293 h 538"/>
                <a:gd name="T16" fmla="*/ 85 w 439"/>
                <a:gd name="T17" fmla="*/ 141 h 538"/>
                <a:gd name="T18" fmla="*/ 91 w 439"/>
                <a:gd name="T19" fmla="*/ 86 h 538"/>
                <a:gd name="T20" fmla="*/ 110 w 439"/>
                <a:gd name="T21" fmla="*/ 116 h 538"/>
                <a:gd name="T22" fmla="*/ 128 w 439"/>
                <a:gd name="T23" fmla="*/ 122 h 538"/>
                <a:gd name="T24" fmla="*/ 134 w 439"/>
                <a:gd name="T25" fmla="*/ 245 h 538"/>
                <a:gd name="T26" fmla="*/ 140 w 439"/>
                <a:gd name="T27" fmla="*/ 245 h 538"/>
                <a:gd name="T28" fmla="*/ 152 w 439"/>
                <a:gd name="T29" fmla="*/ 98 h 538"/>
                <a:gd name="T30" fmla="*/ 158 w 439"/>
                <a:gd name="T31" fmla="*/ 13 h 538"/>
                <a:gd name="T32" fmla="*/ 171 w 439"/>
                <a:gd name="T33" fmla="*/ 6 h 538"/>
                <a:gd name="T34" fmla="*/ 177 w 439"/>
                <a:gd name="T35" fmla="*/ 74 h 538"/>
                <a:gd name="T36" fmla="*/ 189 w 439"/>
                <a:gd name="T37" fmla="*/ 190 h 538"/>
                <a:gd name="T38" fmla="*/ 195 w 439"/>
                <a:gd name="T39" fmla="*/ 538 h 538"/>
                <a:gd name="T40" fmla="*/ 201 w 439"/>
                <a:gd name="T41" fmla="*/ 257 h 538"/>
                <a:gd name="T42" fmla="*/ 213 w 439"/>
                <a:gd name="T43" fmla="*/ 202 h 538"/>
                <a:gd name="T44" fmla="*/ 226 w 439"/>
                <a:gd name="T45" fmla="*/ 177 h 538"/>
                <a:gd name="T46" fmla="*/ 232 w 439"/>
                <a:gd name="T47" fmla="*/ 153 h 538"/>
                <a:gd name="T48" fmla="*/ 250 w 439"/>
                <a:gd name="T49" fmla="*/ 129 h 538"/>
                <a:gd name="T50" fmla="*/ 262 w 439"/>
                <a:gd name="T51" fmla="*/ 110 h 538"/>
                <a:gd name="T52" fmla="*/ 281 w 439"/>
                <a:gd name="T53" fmla="*/ 122 h 538"/>
                <a:gd name="T54" fmla="*/ 287 w 439"/>
                <a:gd name="T55" fmla="*/ 190 h 538"/>
                <a:gd name="T56" fmla="*/ 299 w 439"/>
                <a:gd name="T57" fmla="*/ 257 h 538"/>
                <a:gd name="T58" fmla="*/ 305 w 439"/>
                <a:gd name="T59" fmla="*/ 257 h 538"/>
                <a:gd name="T60" fmla="*/ 317 w 439"/>
                <a:gd name="T61" fmla="*/ 202 h 538"/>
                <a:gd name="T62" fmla="*/ 323 w 439"/>
                <a:gd name="T63" fmla="*/ 147 h 538"/>
                <a:gd name="T64" fmla="*/ 336 w 439"/>
                <a:gd name="T65" fmla="*/ 122 h 538"/>
                <a:gd name="T66" fmla="*/ 354 w 439"/>
                <a:gd name="T67" fmla="*/ 92 h 538"/>
                <a:gd name="T68" fmla="*/ 360 w 439"/>
                <a:gd name="T69" fmla="*/ 98 h 538"/>
                <a:gd name="T70" fmla="*/ 372 w 439"/>
                <a:gd name="T71" fmla="*/ 122 h 538"/>
                <a:gd name="T72" fmla="*/ 378 w 439"/>
                <a:gd name="T73" fmla="*/ 202 h 538"/>
                <a:gd name="T74" fmla="*/ 390 w 439"/>
                <a:gd name="T75" fmla="*/ 318 h 538"/>
                <a:gd name="T76" fmla="*/ 397 w 439"/>
                <a:gd name="T77" fmla="*/ 342 h 538"/>
                <a:gd name="T78" fmla="*/ 409 w 439"/>
                <a:gd name="T79" fmla="*/ 220 h 538"/>
                <a:gd name="T80" fmla="*/ 415 w 439"/>
                <a:gd name="T81" fmla="*/ 122 h 538"/>
                <a:gd name="T82" fmla="*/ 433 w 439"/>
                <a:gd name="T83" fmla="*/ 86 h 538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39"/>
                <a:gd name="T127" fmla="*/ 0 h 538"/>
                <a:gd name="T128" fmla="*/ 439 w 439"/>
                <a:gd name="T129" fmla="*/ 538 h 538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39" h="538">
                  <a:moveTo>
                    <a:pt x="0" y="202"/>
                  </a:moveTo>
                  <a:lnTo>
                    <a:pt x="6" y="208"/>
                  </a:lnTo>
                  <a:lnTo>
                    <a:pt x="6" y="232"/>
                  </a:lnTo>
                  <a:lnTo>
                    <a:pt x="12" y="245"/>
                  </a:lnTo>
                  <a:lnTo>
                    <a:pt x="12" y="312"/>
                  </a:lnTo>
                  <a:lnTo>
                    <a:pt x="18" y="342"/>
                  </a:lnTo>
                  <a:lnTo>
                    <a:pt x="18" y="440"/>
                  </a:lnTo>
                  <a:lnTo>
                    <a:pt x="24" y="452"/>
                  </a:lnTo>
                  <a:lnTo>
                    <a:pt x="24" y="397"/>
                  </a:lnTo>
                  <a:lnTo>
                    <a:pt x="30" y="379"/>
                  </a:lnTo>
                  <a:lnTo>
                    <a:pt x="30" y="324"/>
                  </a:lnTo>
                  <a:lnTo>
                    <a:pt x="36" y="312"/>
                  </a:lnTo>
                  <a:lnTo>
                    <a:pt x="36" y="263"/>
                  </a:lnTo>
                  <a:lnTo>
                    <a:pt x="42" y="251"/>
                  </a:lnTo>
                  <a:lnTo>
                    <a:pt x="42" y="220"/>
                  </a:lnTo>
                  <a:lnTo>
                    <a:pt x="48" y="214"/>
                  </a:lnTo>
                  <a:lnTo>
                    <a:pt x="48" y="190"/>
                  </a:lnTo>
                  <a:lnTo>
                    <a:pt x="55" y="190"/>
                  </a:lnTo>
                  <a:lnTo>
                    <a:pt x="61" y="196"/>
                  </a:lnTo>
                  <a:lnTo>
                    <a:pt x="61" y="232"/>
                  </a:lnTo>
                  <a:lnTo>
                    <a:pt x="67" y="257"/>
                  </a:lnTo>
                  <a:lnTo>
                    <a:pt x="67" y="330"/>
                  </a:lnTo>
                  <a:lnTo>
                    <a:pt x="73" y="355"/>
                  </a:lnTo>
                  <a:lnTo>
                    <a:pt x="73" y="293"/>
                  </a:lnTo>
                  <a:lnTo>
                    <a:pt x="79" y="257"/>
                  </a:lnTo>
                  <a:lnTo>
                    <a:pt x="79" y="159"/>
                  </a:lnTo>
                  <a:lnTo>
                    <a:pt x="85" y="141"/>
                  </a:lnTo>
                  <a:lnTo>
                    <a:pt x="85" y="104"/>
                  </a:lnTo>
                  <a:lnTo>
                    <a:pt x="91" y="98"/>
                  </a:lnTo>
                  <a:lnTo>
                    <a:pt x="91" y="86"/>
                  </a:lnTo>
                  <a:lnTo>
                    <a:pt x="103" y="98"/>
                  </a:lnTo>
                  <a:lnTo>
                    <a:pt x="103" y="110"/>
                  </a:lnTo>
                  <a:lnTo>
                    <a:pt x="110" y="116"/>
                  </a:lnTo>
                  <a:lnTo>
                    <a:pt x="116" y="110"/>
                  </a:lnTo>
                  <a:lnTo>
                    <a:pt x="122" y="116"/>
                  </a:lnTo>
                  <a:lnTo>
                    <a:pt x="128" y="122"/>
                  </a:lnTo>
                  <a:lnTo>
                    <a:pt x="128" y="153"/>
                  </a:lnTo>
                  <a:lnTo>
                    <a:pt x="134" y="171"/>
                  </a:lnTo>
                  <a:lnTo>
                    <a:pt x="134" y="245"/>
                  </a:lnTo>
                  <a:lnTo>
                    <a:pt x="140" y="269"/>
                  </a:lnTo>
                  <a:lnTo>
                    <a:pt x="140" y="281"/>
                  </a:lnTo>
                  <a:lnTo>
                    <a:pt x="140" y="245"/>
                  </a:lnTo>
                  <a:lnTo>
                    <a:pt x="146" y="214"/>
                  </a:lnTo>
                  <a:lnTo>
                    <a:pt x="146" y="122"/>
                  </a:lnTo>
                  <a:lnTo>
                    <a:pt x="152" y="98"/>
                  </a:lnTo>
                  <a:lnTo>
                    <a:pt x="152" y="49"/>
                  </a:lnTo>
                  <a:lnTo>
                    <a:pt x="158" y="37"/>
                  </a:lnTo>
                  <a:lnTo>
                    <a:pt x="158" y="13"/>
                  </a:lnTo>
                  <a:lnTo>
                    <a:pt x="165" y="6"/>
                  </a:lnTo>
                  <a:lnTo>
                    <a:pt x="165" y="0"/>
                  </a:lnTo>
                  <a:lnTo>
                    <a:pt x="171" y="6"/>
                  </a:lnTo>
                  <a:lnTo>
                    <a:pt x="171" y="25"/>
                  </a:lnTo>
                  <a:lnTo>
                    <a:pt x="177" y="31"/>
                  </a:lnTo>
                  <a:lnTo>
                    <a:pt x="177" y="74"/>
                  </a:lnTo>
                  <a:lnTo>
                    <a:pt x="183" y="86"/>
                  </a:lnTo>
                  <a:lnTo>
                    <a:pt x="183" y="159"/>
                  </a:lnTo>
                  <a:lnTo>
                    <a:pt x="189" y="190"/>
                  </a:lnTo>
                  <a:lnTo>
                    <a:pt x="189" y="324"/>
                  </a:lnTo>
                  <a:lnTo>
                    <a:pt x="195" y="397"/>
                  </a:lnTo>
                  <a:lnTo>
                    <a:pt x="195" y="538"/>
                  </a:lnTo>
                  <a:lnTo>
                    <a:pt x="195" y="464"/>
                  </a:lnTo>
                  <a:lnTo>
                    <a:pt x="201" y="397"/>
                  </a:lnTo>
                  <a:lnTo>
                    <a:pt x="201" y="257"/>
                  </a:lnTo>
                  <a:lnTo>
                    <a:pt x="207" y="238"/>
                  </a:lnTo>
                  <a:lnTo>
                    <a:pt x="207" y="208"/>
                  </a:lnTo>
                  <a:lnTo>
                    <a:pt x="213" y="202"/>
                  </a:lnTo>
                  <a:lnTo>
                    <a:pt x="213" y="190"/>
                  </a:lnTo>
                  <a:lnTo>
                    <a:pt x="219" y="184"/>
                  </a:lnTo>
                  <a:lnTo>
                    <a:pt x="226" y="177"/>
                  </a:lnTo>
                  <a:lnTo>
                    <a:pt x="226" y="165"/>
                  </a:lnTo>
                  <a:lnTo>
                    <a:pt x="232" y="159"/>
                  </a:lnTo>
                  <a:lnTo>
                    <a:pt x="232" y="153"/>
                  </a:lnTo>
                  <a:lnTo>
                    <a:pt x="238" y="147"/>
                  </a:lnTo>
                  <a:lnTo>
                    <a:pt x="238" y="141"/>
                  </a:lnTo>
                  <a:lnTo>
                    <a:pt x="250" y="129"/>
                  </a:lnTo>
                  <a:lnTo>
                    <a:pt x="250" y="122"/>
                  </a:lnTo>
                  <a:lnTo>
                    <a:pt x="256" y="116"/>
                  </a:lnTo>
                  <a:lnTo>
                    <a:pt x="262" y="110"/>
                  </a:lnTo>
                  <a:lnTo>
                    <a:pt x="268" y="110"/>
                  </a:lnTo>
                  <a:lnTo>
                    <a:pt x="274" y="116"/>
                  </a:lnTo>
                  <a:lnTo>
                    <a:pt x="281" y="122"/>
                  </a:lnTo>
                  <a:lnTo>
                    <a:pt x="281" y="141"/>
                  </a:lnTo>
                  <a:lnTo>
                    <a:pt x="287" y="147"/>
                  </a:lnTo>
                  <a:lnTo>
                    <a:pt x="287" y="190"/>
                  </a:lnTo>
                  <a:lnTo>
                    <a:pt x="293" y="202"/>
                  </a:lnTo>
                  <a:lnTo>
                    <a:pt x="293" y="245"/>
                  </a:lnTo>
                  <a:lnTo>
                    <a:pt x="299" y="257"/>
                  </a:lnTo>
                  <a:lnTo>
                    <a:pt x="299" y="281"/>
                  </a:lnTo>
                  <a:lnTo>
                    <a:pt x="305" y="275"/>
                  </a:lnTo>
                  <a:lnTo>
                    <a:pt x="305" y="257"/>
                  </a:lnTo>
                  <a:lnTo>
                    <a:pt x="311" y="245"/>
                  </a:lnTo>
                  <a:lnTo>
                    <a:pt x="311" y="214"/>
                  </a:lnTo>
                  <a:lnTo>
                    <a:pt x="317" y="202"/>
                  </a:lnTo>
                  <a:lnTo>
                    <a:pt x="317" y="177"/>
                  </a:lnTo>
                  <a:lnTo>
                    <a:pt x="323" y="171"/>
                  </a:lnTo>
                  <a:lnTo>
                    <a:pt x="323" y="147"/>
                  </a:lnTo>
                  <a:lnTo>
                    <a:pt x="329" y="141"/>
                  </a:lnTo>
                  <a:lnTo>
                    <a:pt x="329" y="129"/>
                  </a:lnTo>
                  <a:lnTo>
                    <a:pt x="336" y="122"/>
                  </a:lnTo>
                  <a:lnTo>
                    <a:pt x="336" y="110"/>
                  </a:lnTo>
                  <a:lnTo>
                    <a:pt x="342" y="104"/>
                  </a:lnTo>
                  <a:lnTo>
                    <a:pt x="354" y="92"/>
                  </a:lnTo>
                  <a:lnTo>
                    <a:pt x="348" y="92"/>
                  </a:lnTo>
                  <a:lnTo>
                    <a:pt x="354" y="92"/>
                  </a:lnTo>
                  <a:lnTo>
                    <a:pt x="360" y="98"/>
                  </a:lnTo>
                  <a:lnTo>
                    <a:pt x="366" y="104"/>
                  </a:lnTo>
                  <a:lnTo>
                    <a:pt x="366" y="116"/>
                  </a:lnTo>
                  <a:lnTo>
                    <a:pt x="372" y="122"/>
                  </a:lnTo>
                  <a:lnTo>
                    <a:pt x="372" y="153"/>
                  </a:lnTo>
                  <a:lnTo>
                    <a:pt x="378" y="165"/>
                  </a:lnTo>
                  <a:lnTo>
                    <a:pt x="378" y="202"/>
                  </a:lnTo>
                  <a:lnTo>
                    <a:pt x="384" y="220"/>
                  </a:lnTo>
                  <a:lnTo>
                    <a:pt x="384" y="287"/>
                  </a:lnTo>
                  <a:lnTo>
                    <a:pt x="390" y="318"/>
                  </a:lnTo>
                  <a:lnTo>
                    <a:pt x="390" y="409"/>
                  </a:lnTo>
                  <a:lnTo>
                    <a:pt x="397" y="422"/>
                  </a:lnTo>
                  <a:lnTo>
                    <a:pt x="397" y="342"/>
                  </a:lnTo>
                  <a:lnTo>
                    <a:pt x="403" y="312"/>
                  </a:lnTo>
                  <a:lnTo>
                    <a:pt x="403" y="238"/>
                  </a:lnTo>
                  <a:lnTo>
                    <a:pt x="409" y="220"/>
                  </a:lnTo>
                  <a:lnTo>
                    <a:pt x="409" y="159"/>
                  </a:lnTo>
                  <a:lnTo>
                    <a:pt x="415" y="147"/>
                  </a:lnTo>
                  <a:lnTo>
                    <a:pt x="415" y="122"/>
                  </a:lnTo>
                  <a:lnTo>
                    <a:pt x="421" y="116"/>
                  </a:lnTo>
                  <a:lnTo>
                    <a:pt x="421" y="98"/>
                  </a:lnTo>
                  <a:lnTo>
                    <a:pt x="433" y="86"/>
                  </a:lnTo>
                  <a:lnTo>
                    <a:pt x="433" y="80"/>
                  </a:lnTo>
                  <a:lnTo>
                    <a:pt x="439" y="8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826" name="Freeform 89"/>
            <p:cNvSpPr>
              <a:spLocks/>
            </p:cNvSpPr>
            <p:nvPr/>
          </p:nvSpPr>
          <p:spPr bwMode="auto">
            <a:xfrm>
              <a:off x="4457701" y="3228975"/>
              <a:ext cx="717550" cy="862012"/>
            </a:xfrm>
            <a:custGeom>
              <a:avLst/>
              <a:gdLst>
                <a:gd name="T0" fmla="*/ 13 w 452"/>
                <a:gd name="T1" fmla="*/ 12 h 543"/>
                <a:gd name="T2" fmla="*/ 19 w 452"/>
                <a:gd name="T3" fmla="*/ 42 h 543"/>
                <a:gd name="T4" fmla="*/ 31 w 452"/>
                <a:gd name="T5" fmla="*/ 73 h 543"/>
                <a:gd name="T6" fmla="*/ 37 w 452"/>
                <a:gd name="T7" fmla="*/ 140 h 543"/>
                <a:gd name="T8" fmla="*/ 49 w 452"/>
                <a:gd name="T9" fmla="*/ 220 h 543"/>
                <a:gd name="T10" fmla="*/ 55 w 452"/>
                <a:gd name="T11" fmla="*/ 391 h 543"/>
                <a:gd name="T12" fmla="*/ 68 w 452"/>
                <a:gd name="T13" fmla="*/ 268 h 543"/>
                <a:gd name="T14" fmla="*/ 74 w 452"/>
                <a:gd name="T15" fmla="*/ 158 h 543"/>
                <a:gd name="T16" fmla="*/ 86 w 452"/>
                <a:gd name="T17" fmla="*/ 110 h 543"/>
                <a:gd name="T18" fmla="*/ 92 w 452"/>
                <a:gd name="T19" fmla="*/ 79 h 543"/>
                <a:gd name="T20" fmla="*/ 110 w 452"/>
                <a:gd name="T21" fmla="*/ 61 h 543"/>
                <a:gd name="T22" fmla="*/ 129 w 452"/>
                <a:gd name="T23" fmla="*/ 73 h 543"/>
                <a:gd name="T24" fmla="*/ 147 w 452"/>
                <a:gd name="T25" fmla="*/ 104 h 543"/>
                <a:gd name="T26" fmla="*/ 159 w 452"/>
                <a:gd name="T27" fmla="*/ 122 h 543"/>
                <a:gd name="T28" fmla="*/ 165 w 452"/>
                <a:gd name="T29" fmla="*/ 146 h 543"/>
                <a:gd name="T30" fmla="*/ 177 w 452"/>
                <a:gd name="T31" fmla="*/ 171 h 543"/>
                <a:gd name="T32" fmla="*/ 184 w 452"/>
                <a:gd name="T33" fmla="*/ 220 h 543"/>
                <a:gd name="T34" fmla="*/ 196 w 452"/>
                <a:gd name="T35" fmla="*/ 268 h 543"/>
                <a:gd name="T36" fmla="*/ 202 w 452"/>
                <a:gd name="T37" fmla="*/ 403 h 543"/>
                <a:gd name="T38" fmla="*/ 214 w 452"/>
                <a:gd name="T39" fmla="*/ 543 h 543"/>
                <a:gd name="T40" fmla="*/ 220 w 452"/>
                <a:gd name="T41" fmla="*/ 287 h 543"/>
                <a:gd name="T42" fmla="*/ 232 w 452"/>
                <a:gd name="T43" fmla="*/ 201 h 543"/>
                <a:gd name="T44" fmla="*/ 239 w 452"/>
                <a:gd name="T45" fmla="*/ 128 h 543"/>
                <a:gd name="T46" fmla="*/ 251 w 452"/>
                <a:gd name="T47" fmla="*/ 91 h 543"/>
                <a:gd name="T48" fmla="*/ 257 w 452"/>
                <a:gd name="T49" fmla="*/ 55 h 543"/>
                <a:gd name="T50" fmla="*/ 275 w 452"/>
                <a:gd name="T51" fmla="*/ 30 h 543"/>
                <a:gd name="T52" fmla="*/ 281 w 452"/>
                <a:gd name="T53" fmla="*/ 24 h 543"/>
                <a:gd name="T54" fmla="*/ 300 w 452"/>
                <a:gd name="T55" fmla="*/ 36 h 543"/>
                <a:gd name="T56" fmla="*/ 318 w 452"/>
                <a:gd name="T57" fmla="*/ 67 h 543"/>
                <a:gd name="T58" fmla="*/ 324 w 452"/>
                <a:gd name="T59" fmla="*/ 91 h 543"/>
                <a:gd name="T60" fmla="*/ 336 w 452"/>
                <a:gd name="T61" fmla="*/ 122 h 543"/>
                <a:gd name="T62" fmla="*/ 342 w 452"/>
                <a:gd name="T63" fmla="*/ 177 h 543"/>
                <a:gd name="T64" fmla="*/ 355 w 452"/>
                <a:gd name="T65" fmla="*/ 220 h 543"/>
                <a:gd name="T66" fmla="*/ 361 w 452"/>
                <a:gd name="T67" fmla="*/ 293 h 543"/>
                <a:gd name="T68" fmla="*/ 373 w 452"/>
                <a:gd name="T69" fmla="*/ 354 h 543"/>
                <a:gd name="T70" fmla="*/ 379 w 452"/>
                <a:gd name="T71" fmla="*/ 397 h 543"/>
                <a:gd name="T72" fmla="*/ 391 w 452"/>
                <a:gd name="T73" fmla="*/ 354 h 543"/>
                <a:gd name="T74" fmla="*/ 397 w 452"/>
                <a:gd name="T75" fmla="*/ 293 h 543"/>
                <a:gd name="T76" fmla="*/ 410 w 452"/>
                <a:gd name="T77" fmla="*/ 262 h 543"/>
                <a:gd name="T78" fmla="*/ 416 w 452"/>
                <a:gd name="T79" fmla="*/ 226 h 543"/>
                <a:gd name="T80" fmla="*/ 428 w 452"/>
                <a:gd name="T81" fmla="*/ 207 h 543"/>
                <a:gd name="T82" fmla="*/ 440 w 452"/>
                <a:gd name="T83" fmla="*/ 183 h 54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52"/>
                <a:gd name="T127" fmla="*/ 0 h 543"/>
                <a:gd name="T128" fmla="*/ 452 w 452"/>
                <a:gd name="T129" fmla="*/ 543 h 54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52" h="543">
                  <a:moveTo>
                    <a:pt x="0" y="0"/>
                  </a:moveTo>
                  <a:lnTo>
                    <a:pt x="6" y="6"/>
                  </a:lnTo>
                  <a:lnTo>
                    <a:pt x="13" y="12"/>
                  </a:lnTo>
                  <a:lnTo>
                    <a:pt x="13" y="24"/>
                  </a:lnTo>
                  <a:lnTo>
                    <a:pt x="19" y="30"/>
                  </a:lnTo>
                  <a:lnTo>
                    <a:pt x="19" y="42"/>
                  </a:lnTo>
                  <a:lnTo>
                    <a:pt x="25" y="49"/>
                  </a:lnTo>
                  <a:lnTo>
                    <a:pt x="25" y="61"/>
                  </a:lnTo>
                  <a:lnTo>
                    <a:pt x="31" y="73"/>
                  </a:lnTo>
                  <a:lnTo>
                    <a:pt x="31" y="97"/>
                  </a:lnTo>
                  <a:lnTo>
                    <a:pt x="37" y="104"/>
                  </a:lnTo>
                  <a:lnTo>
                    <a:pt x="37" y="140"/>
                  </a:lnTo>
                  <a:lnTo>
                    <a:pt x="43" y="152"/>
                  </a:lnTo>
                  <a:lnTo>
                    <a:pt x="43" y="201"/>
                  </a:lnTo>
                  <a:lnTo>
                    <a:pt x="49" y="220"/>
                  </a:lnTo>
                  <a:lnTo>
                    <a:pt x="49" y="293"/>
                  </a:lnTo>
                  <a:lnTo>
                    <a:pt x="55" y="317"/>
                  </a:lnTo>
                  <a:lnTo>
                    <a:pt x="55" y="391"/>
                  </a:lnTo>
                  <a:lnTo>
                    <a:pt x="61" y="372"/>
                  </a:lnTo>
                  <a:lnTo>
                    <a:pt x="61" y="293"/>
                  </a:lnTo>
                  <a:lnTo>
                    <a:pt x="68" y="268"/>
                  </a:lnTo>
                  <a:lnTo>
                    <a:pt x="68" y="207"/>
                  </a:lnTo>
                  <a:lnTo>
                    <a:pt x="74" y="195"/>
                  </a:lnTo>
                  <a:lnTo>
                    <a:pt x="74" y="158"/>
                  </a:lnTo>
                  <a:lnTo>
                    <a:pt x="80" y="146"/>
                  </a:lnTo>
                  <a:lnTo>
                    <a:pt x="80" y="122"/>
                  </a:lnTo>
                  <a:lnTo>
                    <a:pt x="86" y="110"/>
                  </a:lnTo>
                  <a:lnTo>
                    <a:pt x="86" y="97"/>
                  </a:lnTo>
                  <a:lnTo>
                    <a:pt x="92" y="91"/>
                  </a:lnTo>
                  <a:lnTo>
                    <a:pt x="92" y="79"/>
                  </a:lnTo>
                  <a:lnTo>
                    <a:pt x="104" y="67"/>
                  </a:lnTo>
                  <a:lnTo>
                    <a:pt x="104" y="61"/>
                  </a:lnTo>
                  <a:lnTo>
                    <a:pt x="110" y="61"/>
                  </a:lnTo>
                  <a:lnTo>
                    <a:pt x="116" y="67"/>
                  </a:lnTo>
                  <a:lnTo>
                    <a:pt x="122" y="67"/>
                  </a:lnTo>
                  <a:lnTo>
                    <a:pt x="129" y="73"/>
                  </a:lnTo>
                  <a:lnTo>
                    <a:pt x="141" y="85"/>
                  </a:lnTo>
                  <a:lnTo>
                    <a:pt x="141" y="97"/>
                  </a:lnTo>
                  <a:lnTo>
                    <a:pt x="147" y="104"/>
                  </a:lnTo>
                  <a:lnTo>
                    <a:pt x="153" y="110"/>
                  </a:lnTo>
                  <a:lnTo>
                    <a:pt x="153" y="116"/>
                  </a:lnTo>
                  <a:lnTo>
                    <a:pt x="159" y="122"/>
                  </a:lnTo>
                  <a:lnTo>
                    <a:pt x="159" y="134"/>
                  </a:lnTo>
                  <a:lnTo>
                    <a:pt x="165" y="140"/>
                  </a:lnTo>
                  <a:lnTo>
                    <a:pt x="165" y="146"/>
                  </a:lnTo>
                  <a:lnTo>
                    <a:pt x="171" y="152"/>
                  </a:lnTo>
                  <a:lnTo>
                    <a:pt x="171" y="165"/>
                  </a:lnTo>
                  <a:lnTo>
                    <a:pt x="177" y="171"/>
                  </a:lnTo>
                  <a:lnTo>
                    <a:pt x="177" y="189"/>
                  </a:lnTo>
                  <a:lnTo>
                    <a:pt x="184" y="195"/>
                  </a:lnTo>
                  <a:lnTo>
                    <a:pt x="184" y="220"/>
                  </a:lnTo>
                  <a:lnTo>
                    <a:pt x="190" y="226"/>
                  </a:lnTo>
                  <a:lnTo>
                    <a:pt x="190" y="256"/>
                  </a:lnTo>
                  <a:lnTo>
                    <a:pt x="196" y="268"/>
                  </a:lnTo>
                  <a:lnTo>
                    <a:pt x="196" y="311"/>
                  </a:lnTo>
                  <a:lnTo>
                    <a:pt x="202" y="329"/>
                  </a:lnTo>
                  <a:lnTo>
                    <a:pt x="202" y="403"/>
                  </a:lnTo>
                  <a:lnTo>
                    <a:pt x="208" y="433"/>
                  </a:lnTo>
                  <a:lnTo>
                    <a:pt x="208" y="543"/>
                  </a:lnTo>
                  <a:lnTo>
                    <a:pt x="214" y="543"/>
                  </a:lnTo>
                  <a:lnTo>
                    <a:pt x="214" y="427"/>
                  </a:lnTo>
                  <a:lnTo>
                    <a:pt x="220" y="391"/>
                  </a:lnTo>
                  <a:lnTo>
                    <a:pt x="220" y="287"/>
                  </a:lnTo>
                  <a:lnTo>
                    <a:pt x="226" y="268"/>
                  </a:lnTo>
                  <a:lnTo>
                    <a:pt x="226" y="213"/>
                  </a:lnTo>
                  <a:lnTo>
                    <a:pt x="232" y="201"/>
                  </a:lnTo>
                  <a:lnTo>
                    <a:pt x="232" y="165"/>
                  </a:lnTo>
                  <a:lnTo>
                    <a:pt x="239" y="152"/>
                  </a:lnTo>
                  <a:lnTo>
                    <a:pt x="239" y="128"/>
                  </a:lnTo>
                  <a:lnTo>
                    <a:pt x="245" y="122"/>
                  </a:lnTo>
                  <a:lnTo>
                    <a:pt x="245" y="97"/>
                  </a:lnTo>
                  <a:lnTo>
                    <a:pt x="251" y="91"/>
                  </a:lnTo>
                  <a:lnTo>
                    <a:pt x="251" y="73"/>
                  </a:lnTo>
                  <a:lnTo>
                    <a:pt x="257" y="67"/>
                  </a:lnTo>
                  <a:lnTo>
                    <a:pt x="257" y="55"/>
                  </a:lnTo>
                  <a:lnTo>
                    <a:pt x="263" y="49"/>
                  </a:lnTo>
                  <a:lnTo>
                    <a:pt x="263" y="42"/>
                  </a:lnTo>
                  <a:lnTo>
                    <a:pt x="275" y="30"/>
                  </a:lnTo>
                  <a:lnTo>
                    <a:pt x="269" y="30"/>
                  </a:lnTo>
                  <a:lnTo>
                    <a:pt x="275" y="30"/>
                  </a:lnTo>
                  <a:lnTo>
                    <a:pt x="281" y="24"/>
                  </a:lnTo>
                  <a:lnTo>
                    <a:pt x="287" y="24"/>
                  </a:lnTo>
                  <a:lnTo>
                    <a:pt x="293" y="30"/>
                  </a:lnTo>
                  <a:lnTo>
                    <a:pt x="300" y="36"/>
                  </a:lnTo>
                  <a:lnTo>
                    <a:pt x="312" y="49"/>
                  </a:lnTo>
                  <a:lnTo>
                    <a:pt x="312" y="61"/>
                  </a:lnTo>
                  <a:lnTo>
                    <a:pt x="318" y="67"/>
                  </a:lnTo>
                  <a:lnTo>
                    <a:pt x="318" y="73"/>
                  </a:lnTo>
                  <a:lnTo>
                    <a:pt x="324" y="79"/>
                  </a:lnTo>
                  <a:lnTo>
                    <a:pt x="324" y="91"/>
                  </a:lnTo>
                  <a:lnTo>
                    <a:pt x="330" y="97"/>
                  </a:lnTo>
                  <a:lnTo>
                    <a:pt x="330" y="116"/>
                  </a:lnTo>
                  <a:lnTo>
                    <a:pt x="336" y="122"/>
                  </a:lnTo>
                  <a:lnTo>
                    <a:pt x="336" y="140"/>
                  </a:lnTo>
                  <a:lnTo>
                    <a:pt x="342" y="146"/>
                  </a:lnTo>
                  <a:lnTo>
                    <a:pt x="342" y="177"/>
                  </a:lnTo>
                  <a:lnTo>
                    <a:pt x="348" y="183"/>
                  </a:lnTo>
                  <a:lnTo>
                    <a:pt x="348" y="207"/>
                  </a:lnTo>
                  <a:lnTo>
                    <a:pt x="355" y="220"/>
                  </a:lnTo>
                  <a:lnTo>
                    <a:pt x="355" y="250"/>
                  </a:lnTo>
                  <a:lnTo>
                    <a:pt x="361" y="256"/>
                  </a:lnTo>
                  <a:lnTo>
                    <a:pt x="361" y="293"/>
                  </a:lnTo>
                  <a:lnTo>
                    <a:pt x="367" y="305"/>
                  </a:lnTo>
                  <a:lnTo>
                    <a:pt x="367" y="342"/>
                  </a:lnTo>
                  <a:lnTo>
                    <a:pt x="373" y="354"/>
                  </a:lnTo>
                  <a:lnTo>
                    <a:pt x="373" y="384"/>
                  </a:lnTo>
                  <a:lnTo>
                    <a:pt x="379" y="391"/>
                  </a:lnTo>
                  <a:lnTo>
                    <a:pt x="379" y="397"/>
                  </a:lnTo>
                  <a:lnTo>
                    <a:pt x="385" y="391"/>
                  </a:lnTo>
                  <a:lnTo>
                    <a:pt x="385" y="360"/>
                  </a:lnTo>
                  <a:lnTo>
                    <a:pt x="391" y="354"/>
                  </a:lnTo>
                  <a:lnTo>
                    <a:pt x="391" y="323"/>
                  </a:lnTo>
                  <a:lnTo>
                    <a:pt x="397" y="317"/>
                  </a:lnTo>
                  <a:lnTo>
                    <a:pt x="397" y="293"/>
                  </a:lnTo>
                  <a:lnTo>
                    <a:pt x="403" y="287"/>
                  </a:lnTo>
                  <a:lnTo>
                    <a:pt x="403" y="268"/>
                  </a:lnTo>
                  <a:lnTo>
                    <a:pt x="410" y="262"/>
                  </a:lnTo>
                  <a:lnTo>
                    <a:pt x="410" y="244"/>
                  </a:lnTo>
                  <a:lnTo>
                    <a:pt x="416" y="238"/>
                  </a:lnTo>
                  <a:lnTo>
                    <a:pt x="416" y="226"/>
                  </a:lnTo>
                  <a:lnTo>
                    <a:pt x="422" y="220"/>
                  </a:lnTo>
                  <a:lnTo>
                    <a:pt x="422" y="213"/>
                  </a:lnTo>
                  <a:lnTo>
                    <a:pt x="428" y="207"/>
                  </a:lnTo>
                  <a:lnTo>
                    <a:pt x="428" y="201"/>
                  </a:lnTo>
                  <a:lnTo>
                    <a:pt x="440" y="189"/>
                  </a:lnTo>
                  <a:lnTo>
                    <a:pt x="440" y="183"/>
                  </a:lnTo>
                  <a:lnTo>
                    <a:pt x="446" y="177"/>
                  </a:lnTo>
                  <a:lnTo>
                    <a:pt x="452" y="171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827" name="Freeform 90"/>
            <p:cNvSpPr>
              <a:spLocks/>
            </p:cNvSpPr>
            <p:nvPr/>
          </p:nvSpPr>
          <p:spPr bwMode="auto">
            <a:xfrm>
              <a:off x="5175251" y="3470275"/>
              <a:ext cx="96838" cy="30162"/>
            </a:xfrm>
            <a:custGeom>
              <a:avLst/>
              <a:gdLst>
                <a:gd name="T0" fmla="*/ 0 w 61"/>
                <a:gd name="T1" fmla="*/ 19 h 19"/>
                <a:gd name="T2" fmla="*/ 6 w 61"/>
                <a:gd name="T3" fmla="*/ 13 h 19"/>
                <a:gd name="T4" fmla="*/ 12 w 61"/>
                <a:gd name="T5" fmla="*/ 13 h 19"/>
                <a:gd name="T6" fmla="*/ 19 w 61"/>
                <a:gd name="T7" fmla="*/ 6 h 19"/>
                <a:gd name="T8" fmla="*/ 25 w 61"/>
                <a:gd name="T9" fmla="*/ 6 h 19"/>
                <a:gd name="T10" fmla="*/ 31 w 61"/>
                <a:gd name="T11" fmla="*/ 0 h 19"/>
                <a:gd name="T12" fmla="*/ 37 w 61"/>
                <a:gd name="T13" fmla="*/ 0 h 19"/>
                <a:gd name="T14" fmla="*/ 43 w 61"/>
                <a:gd name="T15" fmla="*/ 0 h 19"/>
                <a:gd name="T16" fmla="*/ 49 w 61"/>
                <a:gd name="T17" fmla="*/ 0 h 19"/>
                <a:gd name="T18" fmla="*/ 55 w 61"/>
                <a:gd name="T19" fmla="*/ 0 h 19"/>
                <a:gd name="T20" fmla="*/ 61 w 61"/>
                <a:gd name="T21" fmla="*/ 0 h 1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1"/>
                <a:gd name="T34" fmla="*/ 0 h 19"/>
                <a:gd name="T35" fmla="*/ 61 w 61"/>
                <a:gd name="T36" fmla="*/ 19 h 1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1" h="19">
                  <a:moveTo>
                    <a:pt x="0" y="19"/>
                  </a:moveTo>
                  <a:lnTo>
                    <a:pt x="6" y="13"/>
                  </a:lnTo>
                  <a:lnTo>
                    <a:pt x="12" y="13"/>
                  </a:lnTo>
                  <a:lnTo>
                    <a:pt x="19" y="6"/>
                  </a:lnTo>
                  <a:lnTo>
                    <a:pt x="25" y="6"/>
                  </a:lnTo>
                  <a:lnTo>
                    <a:pt x="31" y="0"/>
                  </a:lnTo>
                  <a:lnTo>
                    <a:pt x="37" y="0"/>
                  </a:lnTo>
                  <a:lnTo>
                    <a:pt x="43" y="0"/>
                  </a:lnTo>
                  <a:lnTo>
                    <a:pt x="49" y="0"/>
                  </a:lnTo>
                  <a:lnTo>
                    <a:pt x="55" y="0"/>
                  </a:lnTo>
                  <a:lnTo>
                    <a:pt x="61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30802" name="Rectangle 103"/>
          <p:cNvSpPr>
            <a:spLocks noChangeArrowheads="1"/>
          </p:cNvSpPr>
          <p:nvPr/>
        </p:nvSpPr>
        <p:spPr bwMode="auto">
          <a:xfrm>
            <a:off x="2214563" y="5176838"/>
            <a:ext cx="20383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i="0">
                <a:solidFill>
                  <a:srgbClr val="000000"/>
                </a:solidFill>
                <a:latin typeface="Arial Unicode MS" pitchFamily="34" charset="-120"/>
              </a:rPr>
              <a:t>Angle (degree)</a:t>
            </a:r>
            <a:endParaRPr lang="zh-TW" altLang="zh-TW" sz="6000">
              <a:latin typeface="Arial Unicode MS" pitchFamily="34" charset="-120"/>
            </a:endParaRPr>
          </a:p>
        </p:txBody>
      </p:sp>
      <p:sp>
        <p:nvSpPr>
          <p:cNvPr id="30803" name="Rectangle 104"/>
          <p:cNvSpPr>
            <a:spLocks noChangeArrowheads="1"/>
          </p:cNvSpPr>
          <p:nvPr/>
        </p:nvSpPr>
        <p:spPr bwMode="auto">
          <a:xfrm rot="-5400000">
            <a:off x="-672306" y="3120232"/>
            <a:ext cx="2428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i="0">
                <a:solidFill>
                  <a:srgbClr val="000000"/>
                </a:solidFill>
                <a:latin typeface="Arial Unicode MS" pitchFamily="34" charset="-120"/>
              </a:rPr>
              <a:t>Beampattern (dB)</a:t>
            </a:r>
            <a:endParaRPr lang="zh-TW" altLang="zh-TW" sz="6000">
              <a:latin typeface="Arial Unicode MS" pitchFamily="34" charset="-120"/>
            </a:endParaRPr>
          </a:p>
        </p:txBody>
      </p:sp>
      <p:sp>
        <p:nvSpPr>
          <p:cNvPr id="30804" name="Rectangle 105"/>
          <p:cNvSpPr>
            <a:spLocks noChangeArrowheads="1"/>
          </p:cNvSpPr>
          <p:nvPr/>
        </p:nvSpPr>
        <p:spPr bwMode="auto">
          <a:xfrm>
            <a:off x="1046163" y="4914900"/>
            <a:ext cx="96837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 </a:t>
            </a:r>
            <a:endParaRPr lang="zh-TW" altLang="zh-TW"/>
          </a:p>
        </p:txBody>
      </p:sp>
      <p:sp>
        <p:nvSpPr>
          <p:cNvPr id="30805" name="Rectangle 106"/>
          <p:cNvSpPr>
            <a:spLocks noChangeArrowheads="1"/>
          </p:cNvSpPr>
          <p:nvPr/>
        </p:nvSpPr>
        <p:spPr bwMode="auto">
          <a:xfrm>
            <a:off x="5262563" y="1590675"/>
            <a:ext cx="96837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 </a:t>
            </a:r>
            <a:endParaRPr lang="zh-TW" altLang="zh-TW"/>
          </a:p>
        </p:txBody>
      </p:sp>
      <p:sp>
        <p:nvSpPr>
          <p:cNvPr id="30808" name="文字方塊 137"/>
          <p:cNvSpPr txBox="1">
            <a:spLocks noChangeArrowheads="1"/>
          </p:cNvSpPr>
          <p:nvPr/>
        </p:nvSpPr>
        <p:spPr bwMode="auto">
          <a:xfrm>
            <a:off x="6000750" y="1714500"/>
            <a:ext cx="15684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b="1" i="0" baseline="-2500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Target: 0°, 0dB</a:t>
            </a:r>
            <a:endParaRPr lang="zh-TW" altLang="en-US" b="1" i="0" baseline="-2500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30809" name="直線接點 139"/>
          <p:cNvCxnSpPr>
            <a:cxnSpLocks noChangeShapeType="1"/>
          </p:cNvCxnSpPr>
          <p:nvPr/>
        </p:nvCxnSpPr>
        <p:spPr bwMode="auto">
          <a:xfrm>
            <a:off x="5572125" y="1916113"/>
            <a:ext cx="428625" cy="1587"/>
          </a:xfrm>
          <a:prstGeom prst="line">
            <a:avLst/>
          </a:prstGeom>
          <a:noFill/>
          <a:ln w="38100" algn="ctr">
            <a:solidFill>
              <a:srgbClr val="00B050"/>
            </a:solidFill>
            <a:round/>
            <a:headEnd/>
            <a:tailEnd/>
          </a:ln>
        </p:spPr>
      </p:cxnSp>
      <p:cxnSp>
        <p:nvCxnSpPr>
          <p:cNvPr id="141" name="直線接點 140"/>
          <p:cNvCxnSpPr>
            <a:cxnSpLocks noChangeShapeType="1"/>
          </p:cNvCxnSpPr>
          <p:nvPr/>
        </p:nvCxnSpPr>
        <p:spPr bwMode="auto">
          <a:xfrm>
            <a:off x="5572125" y="2498725"/>
            <a:ext cx="428625" cy="1588"/>
          </a:xfrm>
          <a:prstGeom prst="line">
            <a:avLst/>
          </a:prstGeom>
          <a:noFill/>
          <a:ln w="38100" algn="ctr">
            <a:solidFill>
              <a:srgbClr val="CC00CC"/>
            </a:solidFill>
            <a:round/>
            <a:headEnd/>
            <a:tailEnd/>
          </a:ln>
        </p:spPr>
      </p:cxnSp>
      <p:sp>
        <p:nvSpPr>
          <p:cNvPr id="144" name="文字方塊 143"/>
          <p:cNvSpPr txBox="1">
            <a:spLocks noChangeArrowheads="1"/>
          </p:cNvSpPr>
          <p:nvPr/>
        </p:nvSpPr>
        <p:spPr bwMode="auto">
          <a:xfrm>
            <a:off x="6000750" y="2273300"/>
            <a:ext cx="29638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b="1" i="0" baseline="-2500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Interference: [2°, 15°, -60°]</a:t>
            </a:r>
          </a:p>
          <a:p>
            <a:r>
              <a:rPr lang="en-US" altLang="zh-TW" b="1" i="0" baseline="-2500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          [10, 10,    20] dB</a:t>
            </a:r>
            <a:endParaRPr lang="zh-TW" altLang="en-US" b="1" i="0" baseline="-2500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145" name="直線接點 144"/>
          <p:cNvCxnSpPr>
            <a:cxnSpLocks noChangeShapeType="1"/>
          </p:cNvCxnSpPr>
          <p:nvPr/>
        </p:nvCxnSpPr>
        <p:spPr bwMode="auto">
          <a:xfrm>
            <a:off x="5592763" y="4013200"/>
            <a:ext cx="428625" cy="1588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146" name="文字方塊 145"/>
          <p:cNvSpPr txBox="1">
            <a:spLocks noChangeArrowheads="1"/>
          </p:cNvSpPr>
          <p:nvPr/>
        </p:nvSpPr>
        <p:spPr bwMode="auto">
          <a:xfrm>
            <a:off x="6072188" y="3721100"/>
            <a:ext cx="22288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b="1" i="0" baseline="-2500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Minimum Redundancy</a:t>
            </a:r>
          </a:p>
          <a:p>
            <a:r>
              <a:rPr lang="en-US" altLang="zh-TW" b="1" i="0" baseline="-2500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SINR=</a:t>
            </a:r>
            <a:r>
              <a:rPr lang="en-US" altLang="zh-TW" sz="3600" b="1" i="0" baseline="-25000">
                <a:solidFill>
                  <a:srgbClr val="FF00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9.74</a:t>
            </a:r>
            <a:r>
              <a:rPr lang="en-US" altLang="zh-TW" b="1" i="0" baseline="-2500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dB</a:t>
            </a:r>
            <a:endParaRPr lang="zh-TW" altLang="en-US" b="1" i="0" baseline="-2500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147" name="直線接點 146"/>
          <p:cNvCxnSpPr>
            <a:cxnSpLocks noChangeShapeType="1"/>
          </p:cNvCxnSpPr>
          <p:nvPr/>
        </p:nvCxnSpPr>
        <p:spPr bwMode="auto">
          <a:xfrm>
            <a:off x="5597525" y="3235325"/>
            <a:ext cx="428625" cy="1588"/>
          </a:xfrm>
          <a:prstGeom prst="line">
            <a:avLst/>
          </a:prstGeom>
          <a:noFill/>
          <a:ln w="38100" algn="ctr">
            <a:solidFill>
              <a:srgbClr val="3333FF"/>
            </a:solidFill>
            <a:round/>
            <a:headEnd/>
            <a:tailEnd/>
          </a:ln>
        </p:spPr>
      </p:cxnSp>
      <p:sp>
        <p:nvSpPr>
          <p:cNvPr id="148" name="文字方塊 147"/>
          <p:cNvSpPr txBox="1">
            <a:spLocks noChangeArrowheads="1"/>
          </p:cNvSpPr>
          <p:nvPr/>
        </p:nvSpPr>
        <p:spPr bwMode="auto">
          <a:xfrm>
            <a:off x="6076950" y="2941638"/>
            <a:ext cx="22288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b="1" i="0" baseline="-2500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Uniform</a:t>
            </a:r>
          </a:p>
          <a:p>
            <a:r>
              <a:rPr lang="en-US" altLang="zh-TW" b="1" i="0" baseline="-2500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SINR=</a:t>
            </a:r>
            <a:r>
              <a:rPr lang="en-US" altLang="zh-TW" sz="3600" b="1" i="0" baseline="-25000">
                <a:solidFill>
                  <a:srgbClr val="3333FF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4.70</a:t>
            </a:r>
            <a:r>
              <a:rPr lang="en-US" altLang="zh-TW" b="1" i="0" baseline="-2500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dB</a:t>
            </a:r>
            <a:endParaRPr lang="zh-TW" altLang="en-US" b="1" i="0" baseline="-2500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149" name="直線接點 148"/>
          <p:cNvCxnSpPr>
            <a:cxnSpLocks noChangeShapeType="1"/>
          </p:cNvCxnSpPr>
          <p:nvPr/>
        </p:nvCxnSpPr>
        <p:spPr bwMode="auto">
          <a:xfrm rot="5400000">
            <a:off x="1550978" y="3330575"/>
            <a:ext cx="3333750" cy="6350"/>
          </a:xfrm>
          <a:prstGeom prst="line">
            <a:avLst/>
          </a:prstGeom>
          <a:noFill/>
          <a:ln w="38100" algn="ctr">
            <a:solidFill>
              <a:srgbClr val="CC00CC"/>
            </a:solidFill>
            <a:round/>
            <a:headEnd/>
            <a:tailEnd/>
          </a:ln>
        </p:spPr>
      </p:cxnSp>
      <p:sp>
        <p:nvSpPr>
          <p:cNvPr id="151" name="文字方塊 150"/>
          <p:cNvSpPr txBox="1"/>
          <p:nvPr/>
        </p:nvSpPr>
        <p:spPr bwMode="auto">
          <a:xfrm>
            <a:off x="3071802" y="1762772"/>
            <a:ext cx="1330814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1400" b="1" i="0" dirty="0" smtClean="0">
                <a:ea typeface="新細明體" charset="-120"/>
              </a:rPr>
              <a:t>Mainlobe </a:t>
            </a:r>
            <a:endParaRPr lang="en-US" altLang="zh-TW" sz="1400" b="1" i="0" dirty="0">
              <a:ea typeface="新細明體" charset="-120"/>
            </a:endParaRPr>
          </a:p>
          <a:p>
            <a:pPr>
              <a:defRPr/>
            </a:pPr>
            <a:r>
              <a:rPr lang="en-US" altLang="zh-TW" sz="1400" b="1" i="0" dirty="0">
                <a:ea typeface="新細明體" charset="-120"/>
              </a:rPr>
              <a:t>interference</a:t>
            </a:r>
            <a:endParaRPr lang="zh-TW" altLang="en-US" sz="1400" b="1" i="0" dirty="0">
              <a:ea typeface="新細明體" charset="-120"/>
            </a:endParaRPr>
          </a:p>
        </p:txBody>
      </p:sp>
      <p:sp>
        <p:nvSpPr>
          <p:cNvPr id="115" name="文字方塊 137"/>
          <p:cNvSpPr txBox="1">
            <a:spLocks noChangeArrowheads="1"/>
          </p:cNvSpPr>
          <p:nvPr/>
        </p:nvSpPr>
        <p:spPr bwMode="auto">
          <a:xfrm>
            <a:off x="5977296" y="1214422"/>
            <a:ext cx="17379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b="1" i="0" baseline="-2500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White noise: 0dB</a:t>
            </a:r>
            <a:endParaRPr lang="zh-TW" altLang="en-US" b="1" i="0" baseline="-2500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114" name="AutoShape 15"/>
          <p:cNvSpPr>
            <a:spLocks noChangeArrowheads="1"/>
          </p:cNvSpPr>
          <p:nvPr/>
        </p:nvSpPr>
        <p:spPr bwMode="auto">
          <a:xfrm>
            <a:off x="571472" y="4500570"/>
            <a:ext cx="7858125" cy="1571625"/>
          </a:xfrm>
          <a:prstGeom prst="roundRect">
            <a:avLst>
              <a:gd name="adj" fmla="val 28569"/>
            </a:avLst>
          </a:prstGeom>
          <a:gradFill rotWithShape="0">
            <a:gsLst>
              <a:gs pos="0">
                <a:srgbClr val="F8D7CF"/>
              </a:gs>
              <a:gs pos="100000">
                <a:srgbClr val="FFFFFF"/>
              </a:gs>
            </a:gsLst>
            <a:lin ang="0" scaled="1"/>
          </a:gradFill>
          <a:ln w="19050">
            <a:solidFill>
              <a:srgbClr val="9C313B"/>
            </a:solidFill>
            <a:round/>
            <a:headEnd/>
            <a:tailEnd/>
          </a:ln>
          <a:effectLst>
            <a:outerShdw dist="91581" dir="2021404" algn="ctr" rotWithShape="0">
              <a:srgbClr val="B3B3B3"/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altLang="zh-TW" sz="2800" i="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The </a:t>
            </a:r>
            <a:r>
              <a:rPr lang="en-US" altLang="zh-TW" sz="2800" b="1" i="0" dirty="0" smtClean="0">
                <a:solidFill>
                  <a:srgbClr val="FF00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minimum redundancy </a:t>
            </a:r>
            <a:r>
              <a:rPr lang="en-US" altLang="zh-TW" sz="2800" i="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MIMO structure improves the rejection of </a:t>
            </a:r>
            <a:r>
              <a:rPr lang="en-US" altLang="zh-TW" sz="2800" b="1" i="0" dirty="0" smtClean="0">
                <a:solidFill>
                  <a:srgbClr val="3333FF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mainlobe interferences.</a:t>
            </a:r>
            <a:endParaRPr lang="en-US" altLang="zh-TW" sz="2800" b="1" i="0" dirty="0">
              <a:solidFill>
                <a:srgbClr val="3333FF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3" dur="indefinite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6" dur="indefinite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8" dur="indefinite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9" dur="indefinite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1" dur="indefinite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2" dur="indefinite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4" dur="indefinite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5" dur="indefinite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7" dur="indefinite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8" dur="indefinite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1" dur="indefinite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3" dur="indefinite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4" dur="indefinite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6" dur="indefinite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7" dur="indefinite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9" dur="indefinite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0" dur="indefinite"/>
                                        <p:tgtEl>
                                          <p:spTgt spid="30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2" dur="indefinite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3" dur="indefinite"/>
                                        <p:tgtEl>
                                          <p:spTgt spid="30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5" dur="indefinite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6" dur="indefinite"/>
                                        <p:tgtEl>
                                          <p:spTgt spid="30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8" dur="indefinite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9" dur="indefinite"/>
                                        <p:tgtEl>
                                          <p:spTgt spid="30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1" dur="indefinite"/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2" dur="indefinite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4" dur="indefinite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5" dur="indefinite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7" dur="indefinite"/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8" dur="indefinite"/>
                                        <p:tgtEl>
                                          <p:spTgt spid="30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0" dur="indefinite"/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1" dur="indefinite"/>
                                        <p:tgtEl>
                                          <p:spTgt spid="30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3" dur="indefinite"/>
                                        <p:tgtEl>
                                          <p:spTgt spid="3074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4" dur="indefinite"/>
                                        <p:tgtEl>
                                          <p:spTgt spid="30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6" dur="indefinite"/>
                                        <p:tgtEl>
                                          <p:spTgt spid="3074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7" dur="indefinite"/>
                                        <p:tgtEl>
                                          <p:spTgt spid="30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9" dur="indefinite"/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0" dur="indefinite"/>
                                        <p:tgtEl>
                                          <p:spTgt spid="30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2" dur="indefinite"/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3" dur="indefinite"/>
                                        <p:tgtEl>
                                          <p:spTgt spid="30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5" dur="indefinite"/>
                                        <p:tgtEl>
                                          <p:spTgt spid="3074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6" dur="indefinite"/>
                                        <p:tgtEl>
                                          <p:spTgt spid="30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8" dur="indefinite"/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9" dur="indefinite"/>
                                        <p:tgtEl>
                                          <p:spTgt spid="30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1" dur="indefinite"/>
                                        <p:tgtEl>
                                          <p:spTgt spid="3074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2" dur="indefinite"/>
                                        <p:tgtEl>
                                          <p:spTgt spid="30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4" dur="indefinite"/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5" dur="indefinite"/>
                                        <p:tgtEl>
                                          <p:spTgt spid="30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7" dur="indefinite"/>
                                        <p:tgtEl>
                                          <p:spTgt spid="3075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8" dur="indefinite"/>
                                        <p:tgtEl>
                                          <p:spTgt spid="30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0" dur="indefinite"/>
                                        <p:tgtEl>
                                          <p:spTgt spid="307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1" dur="indefinite"/>
                                        <p:tgtEl>
                                          <p:spTgt spid="30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3" dur="indefinite"/>
                                        <p:tgtEl>
                                          <p:spTgt spid="3075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4" dur="indefinite"/>
                                        <p:tgtEl>
                                          <p:spTgt spid="30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6" dur="indefinite"/>
                                        <p:tgtEl>
                                          <p:spTgt spid="3075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7" dur="indefinite"/>
                                        <p:tgtEl>
                                          <p:spTgt spid="30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9" dur="indefinite"/>
                                        <p:tgtEl>
                                          <p:spTgt spid="3075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0" dur="indefinite"/>
                                        <p:tgtEl>
                                          <p:spTgt spid="30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2" dur="indefinite"/>
                                        <p:tgtEl>
                                          <p:spTgt spid="3075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3" dur="indefinite"/>
                                        <p:tgtEl>
                                          <p:spTgt spid="30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5" dur="indefinite"/>
                                        <p:tgtEl>
                                          <p:spTgt spid="3075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6" dur="indefinite"/>
                                        <p:tgtEl>
                                          <p:spTgt spid="30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8" dur="indefinite"/>
                                        <p:tgtEl>
                                          <p:spTgt spid="3075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9" dur="indefinite"/>
                                        <p:tgtEl>
                                          <p:spTgt spid="30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1" dur="indefinite"/>
                                        <p:tgtEl>
                                          <p:spTgt spid="3075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42" dur="indefinite"/>
                                        <p:tgtEl>
                                          <p:spTgt spid="30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4" dur="indefinite"/>
                                        <p:tgtEl>
                                          <p:spTgt spid="3075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45" dur="indefinite"/>
                                        <p:tgtEl>
                                          <p:spTgt spid="30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7" dur="indefinite"/>
                                        <p:tgtEl>
                                          <p:spTgt spid="3076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48" dur="indefinite"/>
                                        <p:tgtEl>
                                          <p:spTgt spid="30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0" dur="indefinite"/>
                                        <p:tgtEl>
                                          <p:spTgt spid="3076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1" dur="indefinite"/>
                                        <p:tgtEl>
                                          <p:spTgt spid="30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3" dur="indefinite"/>
                                        <p:tgtEl>
                                          <p:spTgt spid="3076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4" dur="indefinite"/>
                                        <p:tgtEl>
                                          <p:spTgt spid="30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6" dur="indefinite"/>
                                        <p:tgtEl>
                                          <p:spTgt spid="3076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7" dur="indefinite"/>
                                        <p:tgtEl>
                                          <p:spTgt spid="30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9" dur="indefinite"/>
                                        <p:tgtEl>
                                          <p:spTgt spid="3076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0" dur="indefinite"/>
                                        <p:tgtEl>
                                          <p:spTgt spid="30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2" dur="indefinite"/>
                                        <p:tgtEl>
                                          <p:spTgt spid="3076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3" dur="indefinite"/>
                                        <p:tgtEl>
                                          <p:spTgt spid="30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5" dur="indefinite"/>
                                        <p:tgtEl>
                                          <p:spTgt spid="3076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6" dur="indefinite"/>
                                        <p:tgtEl>
                                          <p:spTgt spid="30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8" dur="indefinite"/>
                                        <p:tgtEl>
                                          <p:spTgt spid="3076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9" dur="indefinite"/>
                                        <p:tgtEl>
                                          <p:spTgt spid="30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1" dur="indefinite"/>
                                        <p:tgtEl>
                                          <p:spTgt spid="3076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2" dur="indefinite"/>
                                        <p:tgtEl>
                                          <p:spTgt spid="30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4" dur="indefinite"/>
                                        <p:tgtEl>
                                          <p:spTgt spid="3076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5" dur="indefinite"/>
                                        <p:tgtEl>
                                          <p:spTgt spid="30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7" dur="indefinite"/>
                                        <p:tgtEl>
                                          <p:spTgt spid="3077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8" dur="indefinite"/>
                                        <p:tgtEl>
                                          <p:spTgt spid="30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0" dur="indefinite"/>
                                        <p:tgtEl>
                                          <p:spTgt spid="3077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1" dur="indefinite"/>
                                        <p:tgtEl>
                                          <p:spTgt spid="30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3" dur="indefinite"/>
                                        <p:tgtEl>
                                          <p:spTgt spid="3077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4" dur="indefinite"/>
                                        <p:tgtEl>
                                          <p:spTgt spid="30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6" dur="indefinite"/>
                                        <p:tgtEl>
                                          <p:spTgt spid="3077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7" dur="indefinite"/>
                                        <p:tgtEl>
                                          <p:spTgt spid="30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9" dur="indefinite"/>
                                        <p:tgtEl>
                                          <p:spTgt spid="3077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0" dur="indefinite"/>
                                        <p:tgtEl>
                                          <p:spTgt spid="30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2" dur="indefinite"/>
                                        <p:tgtEl>
                                          <p:spTgt spid="3077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3" dur="indefinite"/>
                                        <p:tgtEl>
                                          <p:spTgt spid="30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5" dur="indefinite"/>
                                        <p:tgtEl>
                                          <p:spTgt spid="3077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6" dur="indefinite"/>
                                        <p:tgtEl>
                                          <p:spTgt spid="30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8" dur="indefinite"/>
                                        <p:tgtEl>
                                          <p:spTgt spid="3077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9" dur="indefinite"/>
                                        <p:tgtEl>
                                          <p:spTgt spid="30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1" dur="indefinite"/>
                                        <p:tgtEl>
                                          <p:spTgt spid="3077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2" dur="indefinite"/>
                                        <p:tgtEl>
                                          <p:spTgt spid="30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4" dur="indefinite"/>
                                        <p:tgtEl>
                                          <p:spTgt spid="3077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5" dur="indefinite"/>
                                        <p:tgtEl>
                                          <p:spTgt spid="30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7" dur="indefinite"/>
                                        <p:tgtEl>
                                          <p:spTgt spid="3078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8" dur="indefinite"/>
                                        <p:tgtEl>
                                          <p:spTgt spid="30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0" dur="indefinite"/>
                                        <p:tgtEl>
                                          <p:spTgt spid="3078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1" dur="indefinite"/>
                                        <p:tgtEl>
                                          <p:spTgt spid="30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3" dur="indefinite"/>
                                        <p:tgtEl>
                                          <p:spTgt spid="3078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4" dur="indefinite"/>
                                        <p:tgtEl>
                                          <p:spTgt spid="30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6" dur="indefinite"/>
                                        <p:tgtEl>
                                          <p:spTgt spid="3078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7" dur="indefinite"/>
                                        <p:tgtEl>
                                          <p:spTgt spid="30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9" dur="indefinite"/>
                                        <p:tgtEl>
                                          <p:spTgt spid="3078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0" dur="indefinite"/>
                                        <p:tgtEl>
                                          <p:spTgt spid="30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2" dur="indefinite"/>
                                        <p:tgtEl>
                                          <p:spTgt spid="3078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3" dur="indefinite"/>
                                        <p:tgtEl>
                                          <p:spTgt spid="30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5" dur="indefinite"/>
                                        <p:tgtEl>
                                          <p:spTgt spid="3078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6" dur="indefinite"/>
                                        <p:tgtEl>
                                          <p:spTgt spid="30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8" dur="indefinite"/>
                                        <p:tgtEl>
                                          <p:spTgt spid="3078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9" dur="indefinite"/>
                                        <p:tgtEl>
                                          <p:spTgt spid="30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1" dur="indefinite"/>
                                        <p:tgtEl>
                                          <p:spTgt spid="3078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32" dur="indefinite"/>
                                        <p:tgtEl>
                                          <p:spTgt spid="30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4" dur="indefinite"/>
                                        <p:tgtEl>
                                          <p:spTgt spid="3078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35" dur="indefinite"/>
                                        <p:tgtEl>
                                          <p:spTgt spid="30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7" dur="indefinite"/>
                                        <p:tgtEl>
                                          <p:spTgt spid="3079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38" dur="indefinite"/>
                                        <p:tgtEl>
                                          <p:spTgt spid="30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0" dur="indefinite"/>
                                        <p:tgtEl>
                                          <p:spTgt spid="3079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41" dur="indefinite"/>
                                        <p:tgtEl>
                                          <p:spTgt spid="30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3" dur="indefinite"/>
                                        <p:tgtEl>
                                          <p:spTgt spid="3079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44" dur="indefinite"/>
                                        <p:tgtEl>
                                          <p:spTgt spid="30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6" dur="indefinite"/>
                                        <p:tgtEl>
                                          <p:spTgt spid="3079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47" dur="indefinite"/>
                                        <p:tgtEl>
                                          <p:spTgt spid="30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9" dur="indefinite"/>
                                        <p:tgtEl>
                                          <p:spTgt spid="3079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0" dur="indefinite"/>
                                        <p:tgtEl>
                                          <p:spTgt spid="30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52" dur="indefinite"/>
                                        <p:tgtEl>
                                          <p:spTgt spid="3079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3" dur="indefinite"/>
                                        <p:tgtEl>
                                          <p:spTgt spid="30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55" dur="indefinite"/>
                                        <p:tgtEl>
                                          <p:spTgt spid="3079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6" dur="indefinite"/>
                                        <p:tgtEl>
                                          <p:spTgt spid="30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58" dur="indefinite"/>
                                        <p:tgtEl>
                                          <p:spTgt spid="3079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9" dur="indefinite"/>
                                        <p:tgtEl>
                                          <p:spTgt spid="30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1" dur="indefinite"/>
                                        <p:tgtEl>
                                          <p:spTgt spid="3079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62" dur="indefinite"/>
                                        <p:tgtEl>
                                          <p:spTgt spid="30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4" dur="indefinite"/>
                                        <p:tgtEl>
                                          <p:spTgt spid="3079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65" dur="indefinite"/>
                                        <p:tgtEl>
                                          <p:spTgt spid="30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7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68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0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71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3" dur="indefinite"/>
                                        <p:tgtEl>
                                          <p:spTgt spid="3080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74" dur="indefinite"/>
                                        <p:tgtEl>
                                          <p:spTgt spid="30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6" dur="indefinite"/>
                                        <p:tgtEl>
                                          <p:spTgt spid="3080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77" dur="indefinite"/>
                                        <p:tgtEl>
                                          <p:spTgt spid="30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9" dur="indefinite"/>
                                        <p:tgtEl>
                                          <p:spTgt spid="3080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0" dur="indefinite"/>
                                        <p:tgtEl>
                                          <p:spTgt spid="30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2" dur="indefinite"/>
                                        <p:tgtEl>
                                          <p:spTgt spid="3080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3" dur="indefinite"/>
                                        <p:tgtEl>
                                          <p:spTgt spid="30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5" dur="indefinite"/>
                                        <p:tgtEl>
                                          <p:spTgt spid="3080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6" dur="indefinite"/>
                                        <p:tgtEl>
                                          <p:spTgt spid="30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8" dur="indefinite"/>
                                        <p:tgtEl>
                                          <p:spTgt spid="3080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9" dur="indefinite"/>
                                        <p:tgtEl>
                                          <p:spTgt spid="30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91" dur="indefinite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2" dur="indefinite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94" dur="indefinite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5" dur="indefinite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97" dur="indefinite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8" dur="indefinite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0" dur="indefinite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01" dur="indefinite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3" dur="indefinite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04" dur="indefinite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6" dur="indefinite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07" dur="indefinite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9" dur="indefinite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10" dur="indefinite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2" dur="indefinite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13" dur="indefinite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5" dur="indefinite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16" dur="indefinite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9" grpId="0" animBg="1"/>
      <p:bldP spid="30730" grpId="0" animBg="1"/>
      <p:bldP spid="30731" grpId="0" animBg="1"/>
      <p:bldP spid="30732" grpId="0" animBg="1"/>
      <p:bldP spid="30733" grpId="0" animBg="1"/>
      <p:bldP spid="30734" grpId="0" animBg="1"/>
      <p:bldP spid="30735" grpId="0" animBg="1"/>
      <p:bldP spid="30736" grpId="0" animBg="1"/>
      <p:bldP spid="30737" grpId="0" animBg="1"/>
      <p:bldP spid="30738" grpId="0"/>
      <p:bldP spid="30739" grpId="0" animBg="1"/>
      <p:bldP spid="30740" grpId="0" animBg="1"/>
      <p:bldP spid="30741" grpId="0"/>
      <p:bldP spid="30742" grpId="0" animBg="1"/>
      <p:bldP spid="30743" grpId="0" animBg="1"/>
      <p:bldP spid="30744" grpId="0"/>
      <p:bldP spid="30745" grpId="0" animBg="1"/>
      <p:bldP spid="30746" grpId="0" animBg="1"/>
      <p:bldP spid="30747" grpId="0"/>
      <p:bldP spid="30748" grpId="0" animBg="1"/>
      <p:bldP spid="30749" grpId="0" animBg="1"/>
      <p:bldP spid="30750" grpId="0"/>
      <p:bldP spid="30751" grpId="0" animBg="1"/>
      <p:bldP spid="30752" grpId="0" animBg="1"/>
      <p:bldP spid="30753" grpId="0"/>
      <p:bldP spid="30754" grpId="0" animBg="1"/>
      <p:bldP spid="30755" grpId="0" animBg="1"/>
      <p:bldP spid="30756" grpId="0"/>
      <p:bldP spid="30757" grpId="0" animBg="1"/>
      <p:bldP spid="30758" grpId="0" animBg="1"/>
      <p:bldP spid="30759" grpId="0"/>
      <p:bldP spid="30760" grpId="0" animBg="1"/>
      <p:bldP spid="30761" grpId="0" animBg="1"/>
      <p:bldP spid="30762" grpId="0"/>
      <p:bldP spid="30763" grpId="0" animBg="1"/>
      <p:bldP spid="30764" grpId="0" animBg="1"/>
      <p:bldP spid="30765" grpId="0"/>
      <p:bldP spid="30766" grpId="0" animBg="1"/>
      <p:bldP spid="30767" grpId="0" animBg="1"/>
      <p:bldP spid="30768" grpId="0"/>
      <p:bldP spid="30769" grpId="0" animBg="1"/>
      <p:bldP spid="30770" grpId="0" animBg="1"/>
      <p:bldP spid="30771" grpId="0"/>
      <p:bldP spid="30772" grpId="0" animBg="1"/>
      <p:bldP spid="30773" grpId="0" animBg="1"/>
      <p:bldP spid="30774" grpId="0"/>
      <p:bldP spid="30775" grpId="0" animBg="1"/>
      <p:bldP spid="30776" grpId="0" animBg="1"/>
      <p:bldP spid="30777" grpId="0"/>
      <p:bldP spid="30778" grpId="0" animBg="1"/>
      <p:bldP spid="30779" grpId="0" animBg="1"/>
      <p:bldP spid="30780" grpId="0"/>
      <p:bldP spid="30781" grpId="0" animBg="1"/>
      <p:bldP spid="30782" grpId="0" animBg="1"/>
      <p:bldP spid="30783" grpId="0"/>
      <p:bldP spid="30784" grpId="0" animBg="1"/>
      <p:bldP spid="30785" grpId="0" animBg="1"/>
      <p:bldP spid="30786" grpId="0"/>
      <p:bldP spid="30787" grpId="0" animBg="1"/>
      <p:bldP spid="30788" grpId="0" animBg="1"/>
      <p:bldP spid="30789" grpId="0"/>
      <p:bldP spid="30790" grpId="0" animBg="1"/>
      <p:bldP spid="30791" grpId="0" animBg="1"/>
      <p:bldP spid="30792" grpId="0"/>
      <p:bldP spid="30793" grpId="0" animBg="1"/>
      <p:bldP spid="30794" grpId="0" animBg="1"/>
      <p:bldP spid="30795" grpId="0"/>
      <p:bldP spid="30796" grpId="0" animBg="1"/>
      <p:bldP spid="30797" grpId="0" animBg="1"/>
      <p:bldP spid="30798" grpId="0" animBg="1"/>
      <p:bldP spid="30799" grpId="0" animBg="1"/>
      <p:bldP spid="30802" grpId="0"/>
      <p:bldP spid="30803" grpId="0"/>
      <p:bldP spid="30804" grpId="0"/>
      <p:bldP spid="30805" grpId="0"/>
      <p:bldP spid="30808" grpId="0"/>
      <p:bldP spid="144" grpId="0" animBg="1"/>
      <p:bldP spid="144" grpId="1"/>
      <p:bldP spid="146" grpId="0" animBg="1"/>
      <p:bldP spid="146" grpId="1"/>
      <p:bldP spid="148" grpId="0" animBg="1"/>
      <p:bldP spid="148" grpId="1"/>
      <p:bldP spid="151" grpId="0" animBg="1"/>
      <p:bldP spid="151" grpId="1" animBg="1"/>
      <p:bldP spid="115" grpId="0"/>
      <p:bldP spid="11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22" name="直線接點 136"/>
          <p:cNvCxnSpPr>
            <a:cxnSpLocks noChangeShapeType="1"/>
          </p:cNvCxnSpPr>
          <p:nvPr/>
        </p:nvCxnSpPr>
        <p:spPr bwMode="auto">
          <a:xfrm rot="5400000">
            <a:off x="1509713" y="3328988"/>
            <a:ext cx="3333750" cy="6350"/>
          </a:xfrm>
          <a:prstGeom prst="line">
            <a:avLst/>
          </a:prstGeom>
          <a:noFill/>
          <a:ln w="19050" algn="ctr">
            <a:solidFill>
              <a:srgbClr val="00B050"/>
            </a:solidFill>
            <a:round/>
            <a:headEnd/>
            <a:tailEnd/>
          </a:ln>
        </p:spPr>
      </p:cxnSp>
      <p:cxnSp>
        <p:nvCxnSpPr>
          <p:cNvPr id="136" name="直線接點 135"/>
          <p:cNvCxnSpPr>
            <a:cxnSpLocks noChangeShapeType="1"/>
          </p:cNvCxnSpPr>
          <p:nvPr/>
        </p:nvCxnSpPr>
        <p:spPr bwMode="auto">
          <a:xfrm rot="5400000">
            <a:off x="93663" y="3330575"/>
            <a:ext cx="3333750" cy="6350"/>
          </a:xfrm>
          <a:prstGeom prst="line">
            <a:avLst/>
          </a:prstGeom>
          <a:noFill/>
          <a:ln w="19050" algn="ctr">
            <a:solidFill>
              <a:srgbClr val="CC00CC"/>
            </a:solidFill>
            <a:round/>
            <a:headEnd/>
            <a:tailEnd/>
          </a:ln>
        </p:spPr>
      </p:cxnSp>
      <p:cxnSp>
        <p:nvCxnSpPr>
          <p:cNvPr id="135" name="直線接點 134"/>
          <p:cNvCxnSpPr>
            <a:cxnSpLocks noChangeShapeType="1"/>
          </p:cNvCxnSpPr>
          <p:nvPr/>
        </p:nvCxnSpPr>
        <p:spPr bwMode="auto">
          <a:xfrm rot="5400000">
            <a:off x="1544638" y="3330575"/>
            <a:ext cx="3333750" cy="6350"/>
          </a:xfrm>
          <a:prstGeom prst="line">
            <a:avLst/>
          </a:prstGeom>
          <a:noFill/>
          <a:ln w="19050" algn="ctr">
            <a:solidFill>
              <a:srgbClr val="CC00CC"/>
            </a:solidFill>
            <a:prstDash val="dash"/>
            <a:round/>
            <a:headEnd/>
            <a:tailEnd/>
          </a:ln>
        </p:spPr>
      </p:cxnSp>
      <p:cxnSp>
        <p:nvCxnSpPr>
          <p:cNvPr id="129" name="直線接點 128"/>
          <p:cNvCxnSpPr>
            <a:cxnSpLocks noChangeShapeType="1"/>
          </p:cNvCxnSpPr>
          <p:nvPr/>
        </p:nvCxnSpPr>
        <p:spPr bwMode="auto">
          <a:xfrm rot="5400000">
            <a:off x="1835150" y="3332163"/>
            <a:ext cx="3333750" cy="6350"/>
          </a:xfrm>
          <a:prstGeom prst="line">
            <a:avLst/>
          </a:prstGeom>
          <a:noFill/>
          <a:ln w="19050" algn="ctr">
            <a:solidFill>
              <a:srgbClr val="CC00CC"/>
            </a:solidFill>
            <a:round/>
            <a:headEnd/>
            <a:tailEnd/>
          </a:ln>
        </p:spPr>
      </p:cxnSp>
      <p:sp>
        <p:nvSpPr>
          <p:cNvPr id="3072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Simulations: MVDR beamformer</a:t>
            </a:r>
            <a:endParaRPr lang="zh-TW" altLang="en-US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BA0A0C-02E6-449E-B7E4-A7568E9469F0}" type="slidenum">
              <a:rPr lang="en-US" altLang="ja-JP" smtClean="0"/>
              <a:pPr>
                <a:defRPr/>
              </a:pPr>
              <a:t>28</a:t>
            </a:fld>
            <a:endParaRPr lang="en-US" altLang="ja-JP"/>
          </a:p>
        </p:txBody>
      </p:sp>
      <p:sp>
        <p:nvSpPr>
          <p:cNvPr id="30728" name="頁尾版面配置區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ISCAS 2008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sp>
        <p:nvSpPr>
          <p:cNvPr id="30729" name="Rectangle 7"/>
          <p:cNvSpPr>
            <a:spLocks noChangeArrowheads="1"/>
          </p:cNvSpPr>
          <p:nvPr/>
        </p:nvSpPr>
        <p:spPr bwMode="auto">
          <a:xfrm>
            <a:off x="1065213" y="1666875"/>
            <a:ext cx="4206875" cy="3316288"/>
          </a:xfrm>
          <a:prstGeom prst="rect">
            <a:avLst/>
          </a:prstGeom>
          <a:noFill/>
          <a:ln w="0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30" name="Line 8"/>
          <p:cNvSpPr>
            <a:spLocks noChangeShapeType="1"/>
          </p:cNvSpPr>
          <p:nvPr/>
        </p:nvSpPr>
        <p:spPr bwMode="auto">
          <a:xfrm>
            <a:off x="1065213" y="1666875"/>
            <a:ext cx="420687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31" name="Line 9"/>
          <p:cNvSpPr>
            <a:spLocks noChangeShapeType="1"/>
          </p:cNvSpPr>
          <p:nvPr/>
        </p:nvSpPr>
        <p:spPr bwMode="auto">
          <a:xfrm>
            <a:off x="1065213" y="4983163"/>
            <a:ext cx="42068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32" name="Line 10"/>
          <p:cNvSpPr>
            <a:spLocks noChangeShapeType="1"/>
          </p:cNvSpPr>
          <p:nvPr/>
        </p:nvSpPr>
        <p:spPr bwMode="auto">
          <a:xfrm flipV="1">
            <a:off x="5272088" y="1666875"/>
            <a:ext cx="1587" cy="33162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33" name="Line 11"/>
          <p:cNvSpPr>
            <a:spLocks noChangeShapeType="1"/>
          </p:cNvSpPr>
          <p:nvPr/>
        </p:nvSpPr>
        <p:spPr bwMode="auto">
          <a:xfrm flipV="1">
            <a:off x="1065213" y="1666875"/>
            <a:ext cx="1587" cy="33162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34" name="Line 12"/>
          <p:cNvSpPr>
            <a:spLocks noChangeShapeType="1"/>
          </p:cNvSpPr>
          <p:nvPr/>
        </p:nvSpPr>
        <p:spPr bwMode="auto">
          <a:xfrm>
            <a:off x="1065213" y="4983163"/>
            <a:ext cx="42068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35" name="Line 13"/>
          <p:cNvSpPr>
            <a:spLocks noChangeShapeType="1"/>
          </p:cNvSpPr>
          <p:nvPr/>
        </p:nvSpPr>
        <p:spPr bwMode="auto">
          <a:xfrm flipV="1">
            <a:off x="1065213" y="1666875"/>
            <a:ext cx="1587" cy="33162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36" name="Line 14"/>
          <p:cNvSpPr>
            <a:spLocks noChangeShapeType="1"/>
          </p:cNvSpPr>
          <p:nvPr/>
        </p:nvSpPr>
        <p:spPr bwMode="auto">
          <a:xfrm flipV="1">
            <a:off x="1296988" y="4935538"/>
            <a:ext cx="1587" cy="476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37" name="Line 15"/>
          <p:cNvSpPr>
            <a:spLocks noChangeShapeType="1"/>
          </p:cNvSpPr>
          <p:nvPr/>
        </p:nvSpPr>
        <p:spPr bwMode="auto">
          <a:xfrm>
            <a:off x="1296988" y="1666875"/>
            <a:ext cx="1587" cy="396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38" name="Rectangle 16"/>
          <p:cNvSpPr>
            <a:spLocks noChangeArrowheads="1"/>
          </p:cNvSpPr>
          <p:nvPr/>
        </p:nvSpPr>
        <p:spPr bwMode="auto">
          <a:xfrm>
            <a:off x="1190625" y="5011738"/>
            <a:ext cx="242888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-80</a:t>
            </a:r>
            <a:endParaRPr lang="zh-TW" altLang="zh-TW"/>
          </a:p>
        </p:txBody>
      </p:sp>
      <p:sp>
        <p:nvSpPr>
          <p:cNvPr id="30739" name="Line 17"/>
          <p:cNvSpPr>
            <a:spLocks noChangeShapeType="1"/>
          </p:cNvSpPr>
          <p:nvPr/>
        </p:nvSpPr>
        <p:spPr bwMode="auto">
          <a:xfrm flipV="1">
            <a:off x="1763713" y="4935538"/>
            <a:ext cx="1587" cy="476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40" name="Line 18"/>
          <p:cNvSpPr>
            <a:spLocks noChangeShapeType="1"/>
          </p:cNvSpPr>
          <p:nvPr/>
        </p:nvSpPr>
        <p:spPr bwMode="auto">
          <a:xfrm>
            <a:off x="1763713" y="1666875"/>
            <a:ext cx="1587" cy="396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41" name="Rectangle 19"/>
          <p:cNvSpPr>
            <a:spLocks noChangeArrowheads="1"/>
          </p:cNvSpPr>
          <p:nvPr/>
        </p:nvSpPr>
        <p:spPr bwMode="auto">
          <a:xfrm>
            <a:off x="1655763" y="5011738"/>
            <a:ext cx="242887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-60</a:t>
            </a:r>
            <a:endParaRPr lang="zh-TW" altLang="zh-TW"/>
          </a:p>
        </p:txBody>
      </p:sp>
      <p:sp>
        <p:nvSpPr>
          <p:cNvPr id="30742" name="Line 20"/>
          <p:cNvSpPr>
            <a:spLocks noChangeShapeType="1"/>
          </p:cNvSpPr>
          <p:nvPr/>
        </p:nvSpPr>
        <p:spPr bwMode="auto">
          <a:xfrm flipV="1">
            <a:off x="2228850" y="4935538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43" name="Line 21"/>
          <p:cNvSpPr>
            <a:spLocks noChangeShapeType="1"/>
          </p:cNvSpPr>
          <p:nvPr/>
        </p:nvSpPr>
        <p:spPr bwMode="auto">
          <a:xfrm>
            <a:off x="2228850" y="1666875"/>
            <a:ext cx="1588" cy="396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44" name="Rectangle 22"/>
          <p:cNvSpPr>
            <a:spLocks noChangeArrowheads="1"/>
          </p:cNvSpPr>
          <p:nvPr/>
        </p:nvSpPr>
        <p:spPr bwMode="auto">
          <a:xfrm>
            <a:off x="2122488" y="5011738"/>
            <a:ext cx="242887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-40</a:t>
            </a:r>
            <a:endParaRPr lang="zh-TW" altLang="zh-TW"/>
          </a:p>
        </p:txBody>
      </p:sp>
      <p:sp>
        <p:nvSpPr>
          <p:cNvPr id="30745" name="Line 23"/>
          <p:cNvSpPr>
            <a:spLocks noChangeShapeType="1"/>
          </p:cNvSpPr>
          <p:nvPr/>
        </p:nvSpPr>
        <p:spPr bwMode="auto">
          <a:xfrm flipV="1">
            <a:off x="2693988" y="4935538"/>
            <a:ext cx="1587" cy="476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46" name="Line 24"/>
          <p:cNvSpPr>
            <a:spLocks noChangeShapeType="1"/>
          </p:cNvSpPr>
          <p:nvPr/>
        </p:nvSpPr>
        <p:spPr bwMode="auto">
          <a:xfrm>
            <a:off x="2693988" y="1666875"/>
            <a:ext cx="1587" cy="396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47" name="Rectangle 25"/>
          <p:cNvSpPr>
            <a:spLocks noChangeArrowheads="1"/>
          </p:cNvSpPr>
          <p:nvPr/>
        </p:nvSpPr>
        <p:spPr bwMode="auto">
          <a:xfrm>
            <a:off x="2587625" y="5011738"/>
            <a:ext cx="242888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-20</a:t>
            </a:r>
            <a:endParaRPr lang="zh-TW" altLang="zh-TW"/>
          </a:p>
        </p:txBody>
      </p:sp>
      <p:sp>
        <p:nvSpPr>
          <p:cNvPr id="30748" name="Line 26"/>
          <p:cNvSpPr>
            <a:spLocks noChangeShapeType="1"/>
          </p:cNvSpPr>
          <p:nvPr/>
        </p:nvSpPr>
        <p:spPr bwMode="auto">
          <a:xfrm flipV="1">
            <a:off x="3168650" y="4935538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49" name="Line 27"/>
          <p:cNvSpPr>
            <a:spLocks noChangeShapeType="1"/>
          </p:cNvSpPr>
          <p:nvPr/>
        </p:nvSpPr>
        <p:spPr bwMode="auto">
          <a:xfrm>
            <a:off x="3168650" y="1666875"/>
            <a:ext cx="1588" cy="396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50" name="Rectangle 28"/>
          <p:cNvSpPr>
            <a:spLocks noChangeArrowheads="1"/>
          </p:cNvSpPr>
          <p:nvPr/>
        </p:nvSpPr>
        <p:spPr bwMode="auto">
          <a:xfrm>
            <a:off x="3140075" y="5011738"/>
            <a:ext cx="125413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0</a:t>
            </a:r>
            <a:endParaRPr lang="zh-TW" altLang="zh-TW"/>
          </a:p>
        </p:txBody>
      </p:sp>
      <p:sp>
        <p:nvSpPr>
          <p:cNvPr id="30751" name="Line 29"/>
          <p:cNvSpPr>
            <a:spLocks noChangeShapeType="1"/>
          </p:cNvSpPr>
          <p:nvPr/>
        </p:nvSpPr>
        <p:spPr bwMode="auto">
          <a:xfrm flipV="1">
            <a:off x="3633788" y="4935538"/>
            <a:ext cx="1587" cy="476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52" name="Line 30"/>
          <p:cNvSpPr>
            <a:spLocks noChangeShapeType="1"/>
          </p:cNvSpPr>
          <p:nvPr/>
        </p:nvSpPr>
        <p:spPr bwMode="auto">
          <a:xfrm>
            <a:off x="3633788" y="1666875"/>
            <a:ext cx="1587" cy="396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53" name="Rectangle 31"/>
          <p:cNvSpPr>
            <a:spLocks noChangeArrowheads="1"/>
          </p:cNvSpPr>
          <p:nvPr/>
        </p:nvSpPr>
        <p:spPr bwMode="auto">
          <a:xfrm>
            <a:off x="3565525" y="5011738"/>
            <a:ext cx="193675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20</a:t>
            </a:r>
            <a:endParaRPr lang="zh-TW" altLang="zh-TW"/>
          </a:p>
        </p:txBody>
      </p:sp>
      <p:sp>
        <p:nvSpPr>
          <p:cNvPr id="30754" name="Line 32"/>
          <p:cNvSpPr>
            <a:spLocks noChangeShapeType="1"/>
          </p:cNvSpPr>
          <p:nvPr/>
        </p:nvSpPr>
        <p:spPr bwMode="auto">
          <a:xfrm flipV="1">
            <a:off x="4098925" y="4935538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55" name="Line 33"/>
          <p:cNvSpPr>
            <a:spLocks noChangeShapeType="1"/>
          </p:cNvSpPr>
          <p:nvPr/>
        </p:nvSpPr>
        <p:spPr bwMode="auto">
          <a:xfrm>
            <a:off x="4098925" y="1666875"/>
            <a:ext cx="1588" cy="396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56" name="Rectangle 34"/>
          <p:cNvSpPr>
            <a:spLocks noChangeArrowheads="1"/>
          </p:cNvSpPr>
          <p:nvPr/>
        </p:nvSpPr>
        <p:spPr bwMode="auto">
          <a:xfrm>
            <a:off x="4032250" y="5011738"/>
            <a:ext cx="193675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40</a:t>
            </a:r>
            <a:endParaRPr lang="zh-TW" altLang="zh-TW"/>
          </a:p>
        </p:txBody>
      </p:sp>
      <p:sp>
        <p:nvSpPr>
          <p:cNvPr id="30757" name="Line 35"/>
          <p:cNvSpPr>
            <a:spLocks noChangeShapeType="1"/>
          </p:cNvSpPr>
          <p:nvPr/>
        </p:nvSpPr>
        <p:spPr bwMode="auto">
          <a:xfrm flipV="1">
            <a:off x="4565650" y="4935538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58" name="Line 36"/>
          <p:cNvSpPr>
            <a:spLocks noChangeShapeType="1"/>
          </p:cNvSpPr>
          <p:nvPr/>
        </p:nvSpPr>
        <p:spPr bwMode="auto">
          <a:xfrm>
            <a:off x="4565650" y="1666875"/>
            <a:ext cx="1588" cy="396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59" name="Rectangle 37"/>
          <p:cNvSpPr>
            <a:spLocks noChangeArrowheads="1"/>
          </p:cNvSpPr>
          <p:nvPr/>
        </p:nvSpPr>
        <p:spPr bwMode="auto">
          <a:xfrm>
            <a:off x="4497388" y="5011738"/>
            <a:ext cx="193675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60</a:t>
            </a:r>
            <a:endParaRPr lang="zh-TW" altLang="zh-TW"/>
          </a:p>
        </p:txBody>
      </p:sp>
      <p:sp>
        <p:nvSpPr>
          <p:cNvPr id="30760" name="Line 38"/>
          <p:cNvSpPr>
            <a:spLocks noChangeShapeType="1"/>
          </p:cNvSpPr>
          <p:nvPr/>
        </p:nvSpPr>
        <p:spPr bwMode="auto">
          <a:xfrm flipV="1">
            <a:off x="5030788" y="4935538"/>
            <a:ext cx="1587" cy="476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61" name="Line 39"/>
          <p:cNvSpPr>
            <a:spLocks noChangeShapeType="1"/>
          </p:cNvSpPr>
          <p:nvPr/>
        </p:nvSpPr>
        <p:spPr bwMode="auto">
          <a:xfrm>
            <a:off x="5030788" y="1666875"/>
            <a:ext cx="1587" cy="396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62" name="Rectangle 40"/>
          <p:cNvSpPr>
            <a:spLocks noChangeArrowheads="1"/>
          </p:cNvSpPr>
          <p:nvPr/>
        </p:nvSpPr>
        <p:spPr bwMode="auto">
          <a:xfrm>
            <a:off x="4962525" y="5011738"/>
            <a:ext cx="193675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80</a:t>
            </a:r>
            <a:endParaRPr lang="zh-TW" altLang="zh-TW"/>
          </a:p>
        </p:txBody>
      </p:sp>
      <p:sp>
        <p:nvSpPr>
          <p:cNvPr id="30763" name="Line 41"/>
          <p:cNvSpPr>
            <a:spLocks noChangeShapeType="1"/>
          </p:cNvSpPr>
          <p:nvPr/>
        </p:nvSpPr>
        <p:spPr bwMode="auto">
          <a:xfrm>
            <a:off x="1065213" y="4983163"/>
            <a:ext cx="3810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64" name="Line 42"/>
          <p:cNvSpPr>
            <a:spLocks noChangeShapeType="1"/>
          </p:cNvSpPr>
          <p:nvPr/>
        </p:nvSpPr>
        <p:spPr bwMode="auto">
          <a:xfrm flipH="1">
            <a:off x="5224463" y="4983163"/>
            <a:ext cx="4762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65" name="Rectangle 43"/>
          <p:cNvSpPr>
            <a:spLocks noChangeArrowheads="1"/>
          </p:cNvSpPr>
          <p:nvPr/>
        </p:nvSpPr>
        <p:spPr bwMode="auto">
          <a:xfrm>
            <a:off x="850900" y="4905375"/>
            <a:ext cx="242888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-60</a:t>
            </a:r>
            <a:endParaRPr lang="zh-TW" altLang="zh-TW"/>
          </a:p>
        </p:txBody>
      </p:sp>
      <p:sp>
        <p:nvSpPr>
          <p:cNvPr id="30766" name="Line 44"/>
          <p:cNvSpPr>
            <a:spLocks noChangeShapeType="1"/>
          </p:cNvSpPr>
          <p:nvPr/>
        </p:nvSpPr>
        <p:spPr bwMode="auto">
          <a:xfrm>
            <a:off x="1065213" y="4643438"/>
            <a:ext cx="3810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67" name="Line 45"/>
          <p:cNvSpPr>
            <a:spLocks noChangeShapeType="1"/>
          </p:cNvSpPr>
          <p:nvPr/>
        </p:nvSpPr>
        <p:spPr bwMode="auto">
          <a:xfrm flipH="1">
            <a:off x="5224463" y="4643438"/>
            <a:ext cx="4762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68" name="Rectangle 46"/>
          <p:cNvSpPr>
            <a:spLocks noChangeArrowheads="1"/>
          </p:cNvSpPr>
          <p:nvPr/>
        </p:nvSpPr>
        <p:spPr bwMode="auto">
          <a:xfrm>
            <a:off x="850900" y="4565650"/>
            <a:ext cx="242888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-50</a:t>
            </a:r>
            <a:endParaRPr lang="zh-TW" altLang="zh-TW"/>
          </a:p>
        </p:txBody>
      </p:sp>
      <p:sp>
        <p:nvSpPr>
          <p:cNvPr id="30769" name="Line 47"/>
          <p:cNvSpPr>
            <a:spLocks noChangeShapeType="1"/>
          </p:cNvSpPr>
          <p:nvPr/>
        </p:nvSpPr>
        <p:spPr bwMode="auto">
          <a:xfrm>
            <a:off x="1065213" y="4314825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70" name="Line 48"/>
          <p:cNvSpPr>
            <a:spLocks noChangeShapeType="1"/>
          </p:cNvSpPr>
          <p:nvPr/>
        </p:nvSpPr>
        <p:spPr bwMode="auto">
          <a:xfrm flipH="1">
            <a:off x="5224463" y="4314825"/>
            <a:ext cx="4762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71" name="Rectangle 49"/>
          <p:cNvSpPr>
            <a:spLocks noChangeArrowheads="1"/>
          </p:cNvSpPr>
          <p:nvPr/>
        </p:nvSpPr>
        <p:spPr bwMode="auto">
          <a:xfrm>
            <a:off x="850900" y="4237038"/>
            <a:ext cx="242888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-40</a:t>
            </a:r>
            <a:endParaRPr lang="zh-TW" altLang="zh-TW"/>
          </a:p>
        </p:txBody>
      </p:sp>
      <p:sp>
        <p:nvSpPr>
          <p:cNvPr id="30772" name="Line 50"/>
          <p:cNvSpPr>
            <a:spLocks noChangeShapeType="1"/>
          </p:cNvSpPr>
          <p:nvPr/>
        </p:nvSpPr>
        <p:spPr bwMode="auto">
          <a:xfrm>
            <a:off x="1065213" y="3984625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73" name="Line 51"/>
          <p:cNvSpPr>
            <a:spLocks noChangeShapeType="1"/>
          </p:cNvSpPr>
          <p:nvPr/>
        </p:nvSpPr>
        <p:spPr bwMode="auto">
          <a:xfrm flipH="1">
            <a:off x="5224463" y="3984625"/>
            <a:ext cx="4762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74" name="Rectangle 52"/>
          <p:cNvSpPr>
            <a:spLocks noChangeArrowheads="1"/>
          </p:cNvSpPr>
          <p:nvPr/>
        </p:nvSpPr>
        <p:spPr bwMode="auto">
          <a:xfrm>
            <a:off x="850900" y="3906838"/>
            <a:ext cx="242888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-30</a:t>
            </a:r>
            <a:endParaRPr lang="zh-TW" altLang="zh-TW"/>
          </a:p>
        </p:txBody>
      </p:sp>
      <p:sp>
        <p:nvSpPr>
          <p:cNvPr id="30775" name="Line 53"/>
          <p:cNvSpPr>
            <a:spLocks noChangeShapeType="1"/>
          </p:cNvSpPr>
          <p:nvPr/>
        </p:nvSpPr>
        <p:spPr bwMode="auto">
          <a:xfrm>
            <a:off x="1065213" y="3654425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76" name="Line 54"/>
          <p:cNvSpPr>
            <a:spLocks noChangeShapeType="1"/>
          </p:cNvSpPr>
          <p:nvPr/>
        </p:nvSpPr>
        <p:spPr bwMode="auto">
          <a:xfrm flipH="1">
            <a:off x="5224463" y="3654425"/>
            <a:ext cx="4762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77" name="Rectangle 55"/>
          <p:cNvSpPr>
            <a:spLocks noChangeArrowheads="1"/>
          </p:cNvSpPr>
          <p:nvPr/>
        </p:nvSpPr>
        <p:spPr bwMode="auto">
          <a:xfrm>
            <a:off x="850900" y="3578225"/>
            <a:ext cx="242888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-20</a:t>
            </a:r>
            <a:endParaRPr lang="zh-TW" altLang="zh-TW"/>
          </a:p>
        </p:txBody>
      </p:sp>
      <p:sp>
        <p:nvSpPr>
          <p:cNvPr id="30778" name="Line 56"/>
          <p:cNvSpPr>
            <a:spLocks noChangeShapeType="1"/>
          </p:cNvSpPr>
          <p:nvPr/>
        </p:nvSpPr>
        <p:spPr bwMode="auto">
          <a:xfrm>
            <a:off x="1065213" y="3325813"/>
            <a:ext cx="3810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79" name="Line 57"/>
          <p:cNvSpPr>
            <a:spLocks noChangeShapeType="1"/>
          </p:cNvSpPr>
          <p:nvPr/>
        </p:nvSpPr>
        <p:spPr bwMode="auto">
          <a:xfrm flipH="1">
            <a:off x="5224463" y="3325813"/>
            <a:ext cx="4762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80" name="Rectangle 58"/>
          <p:cNvSpPr>
            <a:spLocks noChangeArrowheads="1"/>
          </p:cNvSpPr>
          <p:nvPr/>
        </p:nvSpPr>
        <p:spPr bwMode="auto">
          <a:xfrm>
            <a:off x="850900" y="3248025"/>
            <a:ext cx="242888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-10</a:t>
            </a:r>
            <a:endParaRPr lang="zh-TW" altLang="zh-TW"/>
          </a:p>
        </p:txBody>
      </p:sp>
      <p:sp>
        <p:nvSpPr>
          <p:cNvPr id="30781" name="Line 59"/>
          <p:cNvSpPr>
            <a:spLocks noChangeShapeType="1"/>
          </p:cNvSpPr>
          <p:nvPr/>
        </p:nvSpPr>
        <p:spPr bwMode="auto">
          <a:xfrm>
            <a:off x="1065213" y="2986088"/>
            <a:ext cx="3810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82" name="Line 60"/>
          <p:cNvSpPr>
            <a:spLocks noChangeShapeType="1"/>
          </p:cNvSpPr>
          <p:nvPr/>
        </p:nvSpPr>
        <p:spPr bwMode="auto">
          <a:xfrm flipH="1">
            <a:off x="5224463" y="2986088"/>
            <a:ext cx="4762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83" name="Rectangle 61"/>
          <p:cNvSpPr>
            <a:spLocks noChangeArrowheads="1"/>
          </p:cNvSpPr>
          <p:nvPr/>
        </p:nvSpPr>
        <p:spPr bwMode="auto">
          <a:xfrm>
            <a:off x="958850" y="2908300"/>
            <a:ext cx="125413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0</a:t>
            </a:r>
            <a:endParaRPr lang="zh-TW" altLang="zh-TW"/>
          </a:p>
        </p:txBody>
      </p:sp>
      <p:sp>
        <p:nvSpPr>
          <p:cNvPr id="30784" name="Line 62"/>
          <p:cNvSpPr>
            <a:spLocks noChangeShapeType="1"/>
          </p:cNvSpPr>
          <p:nvPr/>
        </p:nvSpPr>
        <p:spPr bwMode="auto">
          <a:xfrm>
            <a:off x="1065213" y="2655888"/>
            <a:ext cx="3810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85" name="Line 63"/>
          <p:cNvSpPr>
            <a:spLocks noChangeShapeType="1"/>
          </p:cNvSpPr>
          <p:nvPr/>
        </p:nvSpPr>
        <p:spPr bwMode="auto">
          <a:xfrm flipH="1">
            <a:off x="5224463" y="2655888"/>
            <a:ext cx="4762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86" name="Rectangle 64"/>
          <p:cNvSpPr>
            <a:spLocks noChangeArrowheads="1"/>
          </p:cNvSpPr>
          <p:nvPr/>
        </p:nvSpPr>
        <p:spPr bwMode="auto">
          <a:xfrm>
            <a:off x="890588" y="2579688"/>
            <a:ext cx="193675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10</a:t>
            </a:r>
            <a:endParaRPr lang="zh-TW" altLang="zh-TW"/>
          </a:p>
        </p:txBody>
      </p:sp>
      <p:sp>
        <p:nvSpPr>
          <p:cNvPr id="30787" name="Line 65"/>
          <p:cNvSpPr>
            <a:spLocks noChangeShapeType="1"/>
          </p:cNvSpPr>
          <p:nvPr/>
        </p:nvSpPr>
        <p:spPr bwMode="auto">
          <a:xfrm>
            <a:off x="1065213" y="2327275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88" name="Line 66"/>
          <p:cNvSpPr>
            <a:spLocks noChangeShapeType="1"/>
          </p:cNvSpPr>
          <p:nvPr/>
        </p:nvSpPr>
        <p:spPr bwMode="auto">
          <a:xfrm flipH="1">
            <a:off x="5224463" y="2327275"/>
            <a:ext cx="4762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89" name="Rectangle 67"/>
          <p:cNvSpPr>
            <a:spLocks noChangeArrowheads="1"/>
          </p:cNvSpPr>
          <p:nvPr/>
        </p:nvSpPr>
        <p:spPr bwMode="auto">
          <a:xfrm>
            <a:off x="890588" y="2249488"/>
            <a:ext cx="193675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20</a:t>
            </a:r>
            <a:endParaRPr lang="zh-TW" altLang="zh-TW"/>
          </a:p>
        </p:txBody>
      </p:sp>
      <p:sp>
        <p:nvSpPr>
          <p:cNvPr id="30790" name="Line 68"/>
          <p:cNvSpPr>
            <a:spLocks noChangeShapeType="1"/>
          </p:cNvSpPr>
          <p:nvPr/>
        </p:nvSpPr>
        <p:spPr bwMode="auto">
          <a:xfrm>
            <a:off x="1065213" y="1997075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91" name="Line 69"/>
          <p:cNvSpPr>
            <a:spLocks noChangeShapeType="1"/>
          </p:cNvSpPr>
          <p:nvPr/>
        </p:nvSpPr>
        <p:spPr bwMode="auto">
          <a:xfrm flipH="1">
            <a:off x="5224463" y="1997075"/>
            <a:ext cx="4762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92" name="Rectangle 70"/>
          <p:cNvSpPr>
            <a:spLocks noChangeArrowheads="1"/>
          </p:cNvSpPr>
          <p:nvPr/>
        </p:nvSpPr>
        <p:spPr bwMode="auto">
          <a:xfrm>
            <a:off x="890588" y="1919288"/>
            <a:ext cx="193675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30</a:t>
            </a:r>
            <a:endParaRPr lang="zh-TW" altLang="zh-TW"/>
          </a:p>
        </p:txBody>
      </p:sp>
      <p:sp>
        <p:nvSpPr>
          <p:cNvPr id="30793" name="Line 71"/>
          <p:cNvSpPr>
            <a:spLocks noChangeShapeType="1"/>
          </p:cNvSpPr>
          <p:nvPr/>
        </p:nvSpPr>
        <p:spPr bwMode="auto">
          <a:xfrm>
            <a:off x="1065213" y="1666875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94" name="Line 72"/>
          <p:cNvSpPr>
            <a:spLocks noChangeShapeType="1"/>
          </p:cNvSpPr>
          <p:nvPr/>
        </p:nvSpPr>
        <p:spPr bwMode="auto">
          <a:xfrm flipH="1">
            <a:off x="5224463" y="1666875"/>
            <a:ext cx="4762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95" name="Rectangle 73"/>
          <p:cNvSpPr>
            <a:spLocks noChangeArrowheads="1"/>
          </p:cNvSpPr>
          <p:nvPr/>
        </p:nvSpPr>
        <p:spPr bwMode="auto">
          <a:xfrm>
            <a:off x="890588" y="1590675"/>
            <a:ext cx="193675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40</a:t>
            </a:r>
            <a:endParaRPr lang="zh-TW" altLang="zh-TW"/>
          </a:p>
        </p:txBody>
      </p:sp>
      <p:sp>
        <p:nvSpPr>
          <p:cNvPr id="30796" name="Line 74"/>
          <p:cNvSpPr>
            <a:spLocks noChangeShapeType="1"/>
          </p:cNvSpPr>
          <p:nvPr/>
        </p:nvSpPr>
        <p:spPr bwMode="auto">
          <a:xfrm>
            <a:off x="1065213" y="1666875"/>
            <a:ext cx="420687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97" name="Line 75"/>
          <p:cNvSpPr>
            <a:spLocks noChangeShapeType="1"/>
          </p:cNvSpPr>
          <p:nvPr/>
        </p:nvSpPr>
        <p:spPr bwMode="auto">
          <a:xfrm>
            <a:off x="1065213" y="4983163"/>
            <a:ext cx="42068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98" name="Line 76"/>
          <p:cNvSpPr>
            <a:spLocks noChangeShapeType="1"/>
          </p:cNvSpPr>
          <p:nvPr/>
        </p:nvSpPr>
        <p:spPr bwMode="auto">
          <a:xfrm flipV="1">
            <a:off x="5272088" y="1666875"/>
            <a:ext cx="1587" cy="33162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99" name="Line 77"/>
          <p:cNvSpPr>
            <a:spLocks noChangeShapeType="1"/>
          </p:cNvSpPr>
          <p:nvPr/>
        </p:nvSpPr>
        <p:spPr bwMode="auto">
          <a:xfrm flipV="1">
            <a:off x="1065213" y="1666875"/>
            <a:ext cx="1587" cy="33162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802" name="Rectangle 103"/>
          <p:cNvSpPr>
            <a:spLocks noChangeArrowheads="1"/>
          </p:cNvSpPr>
          <p:nvPr/>
        </p:nvSpPr>
        <p:spPr bwMode="auto">
          <a:xfrm>
            <a:off x="2214563" y="5176838"/>
            <a:ext cx="20383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i="0">
                <a:solidFill>
                  <a:srgbClr val="000000"/>
                </a:solidFill>
                <a:latin typeface="Arial Unicode MS" pitchFamily="34" charset="-120"/>
              </a:rPr>
              <a:t>Angle (degree)</a:t>
            </a:r>
            <a:endParaRPr lang="zh-TW" altLang="zh-TW" sz="6000">
              <a:latin typeface="Arial Unicode MS" pitchFamily="34" charset="-120"/>
            </a:endParaRPr>
          </a:p>
        </p:txBody>
      </p:sp>
      <p:sp>
        <p:nvSpPr>
          <p:cNvPr id="30803" name="Rectangle 104"/>
          <p:cNvSpPr>
            <a:spLocks noChangeArrowheads="1"/>
          </p:cNvSpPr>
          <p:nvPr/>
        </p:nvSpPr>
        <p:spPr bwMode="auto">
          <a:xfrm rot="-5400000">
            <a:off x="-672306" y="3120232"/>
            <a:ext cx="2428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i="0" dirty="0">
                <a:solidFill>
                  <a:srgbClr val="000000"/>
                </a:solidFill>
                <a:latin typeface="Arial Unicode MS" pitchFamily="34" charset="-120"/>
              </a:rPr>
              <a:t>Beampattern (dB)</a:t>
            </a:r>
            <a:endParaRPr lang="zh-TW" altLang="zh-TW" sz="6000" dirty="0">
              <a:latin typeface="Arial Unicode MS" pitchFamily="34" charset="-120"/>
            </a:endParaRPr>
          </a:p>
        </p:txBody>
      </p:sp>
      <p:sp>
        <p:nvSpPr>
          <p:cNvPr id="30804" name="Rectangle 105"/>
          <p:cNvSpPr>
            <a:spLocks noChangeArrowheads="1"/>
          </p:cNvSpPr>
          <p:nvPr/>
        </p:nvSpPr>
        <p:spPr bwMode="auto">
          <a:xfrm>
            <a:off x="1046163" y="4914900"/>
            <a:ext cx="96837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 </a:t>
            </a:r>
            <a:endParaRPr lang="zh-TW" altLang="zh-TW"/>
          </a:p>
        </p:txBody>
      </p:sp>
      <p:sp>
        <p:nvSpPr>
          <p:cNvPr id="30805" name="Rectangle 106"/>
          <p:cNvSpPr>
            <a:spLocks noChangeArrowheads="1"/>
          </p:cNvSpPr>
          <p:nvPr/>
        </p:nvSpPr>
        <p:spPr bwMode="auto">
          <a:xfrm>
            <a:off x="5262563" y="1590675"/>
            <a:ext cx="96837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 </a:t>
            </a:r>
            <a:endParaRPr lang="zh-TW" altLang="zh-TW"/>
          </a:p>
        </p:txBody>
      </p:sp>
      <p:sp>
        <p:nvSpPr>
          <p:cNvPr id="30808" name="文字方塊 137"/>
          <p:cNvSpPr txBox="1">
            <a:spLocks noChangeArrowheads="1"/>
          </p:cNvSpPr>
          <p:nvPr/>
        </p:nvSpPr>
        <p:spPr bwMode="auto">
          <a:xfrm>
            <a:off x="6000750" y="1714500"/>
            <a:ext cx="15684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b="1" i="0" baseline="-2500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Target: 0°, 0dB</a:t>
            </a:r>
            <a:endParaRPr lang="zh-TW" altLang="en-US" b="1" i="0" baseline="-2500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30809" name="直線接點 139"/>
          <p:cNvCxnSpPr>
            <a:cxnSpLocks noChangeShapeType="1"/>
          </p:cNvCxnSpPr>
          <p:nvPr/>
        </p:nvCxnSpPr>
        <p:spPr bwMode="auto">
          <a:xfrm>
            <a:off x="5572125" y="1916113"/>
            <a:ext cx="428625" cy="1587"/>
          </a:xfrm>
          <a:prstGeom prst="line">
            <a:avLst/>
          </a:prstGeom>
          <a:noFill/>
          <a:ln w="38100" algn="ctr">
            <a:solidFill>
              <a:srgbClr val="00B050"/>
            </a:solidFill>
            <a:round/>
            <a:headEnd/>
            <a:tailEnd/>
          </a:ln>
        </p:spPr>
      </p:cxnSp>
      <p:cxnSp>
        <p:nvCxnSpPr>
          <p:cNvPr id="141" name="直線接點 140"/>
          <p:cNvCxnSpPr>
            <a:cxnSpLocks noChangeShapeType="1"/>
          </p:cNvCxnSpPr>
          <p:nvPr/>
        </p:nvCxnSpPr>
        <p:spPr bwMode="auto">
          <a:xfrm>
            <a:off x="5572125" y="2498725"/>
            <a:ext cx="428625" cy="1588"/>
          </a:xfrm>
          <a:prstGeom prst="line">
            <a:avLst/>
          </a:prstGeom>
          <a:noFill/>
          <a:ln w="38100" algn="ctr">
            <a:solidFill>
              <a:srgbClr val="CC00CC"/>
            </a:solidFill>
            <a:round/>
            <a:headEnd/>
            <a:tailEnd/>
          </a:ln>
        </p:spPr>
      </p:cxnSp>
      <p:sp>
        <p:nvSpPr>
          <p:cNvPr id="144" name="文字方塊 143"/>
          <p:cNvSpPr txBox="1">
            <a:spLocks noChangeArrowheads="1"/>
          </p:cNvSpPr>
          <p:nvPr/>
        </p:nvSpPr>
        <p:spPr bwMode="auto">
          <a:xfrm>
            <a:off x="6000750" y="2273300"/>
            <a:ext cx="29638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b="1" i="0" baseline="-2500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Interference: [2°, 15°, -60°]</a:t>
            </a:r>
          </a:p>
          <a:p>
            <a:r>
              <a:rPr lang="en-US" altLang="zh-TW" b="1" i="0" baseline="-2500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          [10, 10,    20] dB</a:t>
            </a:r>
            <a:endParaRPr lang="zh-TW" altLang="en-US" b="1" i="0" baseline="-2500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149" name="直線接點 148"/>
          <p:cNvCxnSpPr>
            <a:cxnSpLocks noChangeShapeType="1"/>
          </p:cNvCxnSpPr>
          <p:nvPr/>
        </p:nvCxnSpPr>
        <p:spPr bwMode="auto">
          <a:xfrm rot="5400000">
            <a:off x="1044575" y="3330575"/>
            <a:ext cx="3333750" cy="6350"/>
          </a:xfrm>
          <a:prstGeom prst="line">
            <a:avLst/>
          </a:prstGeom>
          <a:noFill/>
          <a:ln w="76200" algn="ctr">
            <a:solidFill>
              <a:srgbClr val="CC00CC"/>
            </a:solidFill>
            <a:round/>
            <a:headEnd/>
            <a:tailEnd/>
          </a:ln>
        </p:spPr>
      </p:cxnSp>
      <p:sp>
        <p:nvSpPr>
          <p:cNvPr id="150" name="向右箭號 149"/>
          <p:cNvSpPr/>
          <p:nvPr/>
        </p:nvSpPr>
        <p:spPr bwMode="auto">
          <a:xfrm flipH="1">
            <a:off x="2714625" y="2286000"/>
            <a:ext cx="428625" cy="500063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 i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153" name="直線接點 152"/>
          <p:cNvCxnSpPr>
            <a:cxnSpLocks noChangeShapeType="1"/>
            <a:endCxn id="155" idx="2"/>
          </p:cNvCxnSpPr>
          <p:nvPr/>
        </p:nvCxnSpPr>
        <p:spPr bwMode="auto">
          <a:xfrm flipV="1">
            <a:off x="7189788" y="2298700"/>
            <a:ext cx="558800" cy="428625"/>
          </a:xfrm>
          <a:prstGeom prst="line">
            <a:avLst/>
          </a:prstGeom>
          <a:noFill/>
          <a:ln w="19050" algn="ctr">
            <a:solidFill>
              <a:srgbClr val="CC00CC"/>
            </a:solidFill>
            <a:round/>
            <a:headEnd/>
            <a:tailEnd type="triangle" w="med" len="med"/>
          </a:ln>
        </p:spPr>
      </p:cxnSp>
      <p:sp>
        <p:nvSpPr>
          <p:cNvPr id="155" name="文字方塊 154"/>
          <p:cNvSpPr txBox="1">
            <a:spLocks noChangeArrowheads="1"/>
          </p:cNvSpPr>
          <p:nvPr/>
        </p:nvSpPr>
        <p:spPr bwMode="auto">
          <a:xfrm>
            <a:off x="7404100" y="1878013"/>
            <a:ext cx="688975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200" b="1" i="0" baseline="-25000">
                <a:solidFill>
                  <a:srgbClr val="CC00CC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-20°</a:t>
            </a:r>
            <a:endParaRPr lang="zh-TW" altLang="en-US" sz="3200" b="1" i="0" baseline="-25000">
              <a:solidFill>
                <a:srgbClr val="CC00CC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115" name="文字方塊 137"/>
          <p:cNvSpPr txBox="1">
            <a:spLocks noChangeArrowheads="1"/>
          </p:cNvSpPr>
          <p:nvPr/>
        </p:nvSpPr>
        <p:spPr bwMode="auto">
          <a:xfrm>
            <a:off x="5977296" y="1214422"/>
            <a:ext cx="17379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b="1" i="0" baseline="-2500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White noise: 0dB</a:t>
            </a:r>
            <a:endParaRPr lang="zh-TW" altLang="en-US" b="1" i="0" baseline="-2500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116" name="文字方塊 115"/>
          <p:cNvSpPr txBox="1"/>
          <p:nvPr/>
        </p:nvSpPr>
        <p:spPr bwMode="auto">
          <a:xfrm>
            <a:off x="3071802" y="1762772"/>
            <a:ext cx="1412566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1400" b="1" i="0" dirty="0" smtClean="0">
                <a:ea typeface="新細明體" charset="-120"/>
              </a:rPr>
              <a:t>No Mainlobe </a:t>
            </a:r>
            <a:endParaRPr lang="en-US" altLang="zh-TW" sz="1400" b="1" i="0" dirty="0">
              <a:ea typeface="新細明體" charset="-120"/>
            </a:endParaRPr>
          </a:p>
          <a:p>
            <a:pPr>
              <a:defRPr/>
            </a:pPr>
            <a:r>
              <a:rPr lang="en-US" altLang="zh-TW" sz="1400" b="1" i="0" dirty="0">
                <a:ea typeface="新細明體" charset="-120"/>
              </a:rPr>
              <a:t>interference</a:t>
            </a:r>
            <a:endParaRPr lang="zh-TW" altLang="en-US" sz="1400" b="1" i="0" dirty="0">
              <a:ea typeface="新細明體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746" name="直線接點 136"/>
          <p:cNvCxnSpPr>
            <a:cxnSpLocks noChangeShapeType="1"/>
          </p:cNvCxnSpPr>
          <p:nvPr/>
        </p:nvCxnSpPr>
        <p:spPr bwMode="auto">
          <a:xfrm rot="5400000">
            <a:off x="1509713" y="3328988"/>
            <a:ext cx="3333750" cy="6350"/>
          </a:xfrm>
          <a:prstGeom prst="line">
            <a:avLst/>
          </a:prstGeom>
          <a:noFill/>
          <a:ln w="19050" algn="ctr">
            <a:solidFill>
              <a:srgbClr val="00B050"/>
            </a:solidFill>
            <a:round/>
            <a:headEnd/>
            <a:tailEnd/>
          </a:ln>
        </p:spPr>
      </p:cxnSp>
      <p:cxnSp>
        <p:nvCxnSpPr>
          <p:cNvPr id="31747" name="直線接點 135"/>
          <p:cNvCxnSpPr>
            <a:cxnSpLocks noChangeShapeType="1"/>
          </p:cNvCxnSpPr>
          <p:nvPr/>
        </p:nvCxnSpPr>
        <p:spPr bwMode="auto">
          <a:xfrm rot="5400000">
            <a:off x="93663" y="3330575"/>
            <a:ext cx="3333750" cy="6350"/>
          </a:xfrm>
          <a:prstGeom prst="line">
            <a:avLst/>
          </a:prstGeom>
          <a:noFill/>
          <a:ln w="19050" algn="ctr">
            <a:solidFill>
              <a:srgbClr val="CC00CC"/>
            </a:solidFill>
            <a:round/>
            <a:headEnd/>
            <a:tailEnd/>
          </a:ln>
        </p:spPr>
      </p:cxnSp>
      <p:cxnSp>
        <p:nvCxnSpPr>
          <p:cNvPr id="31748" name="直線接點 134"/>
          <p:cNvCxnSpPr>
            <a:cxnSpLocks noChangeShapeType="1"/>
          </p:cNvCxnSpPr>
          <p:nvPr/>
        </p:nvCxnSpPr>
        <p:spPr bwMode="auto">
          <a:xfrm rot="5400000">
            <a:off x="1044575" y="3330575"/>
            <a:ext cx="3333750" cy="6350"/>
          </a:xfrm>
          <a:prstGeom prst="line">
            <a:avLst/>
          </a:prstGeom>
          <a:noFill/>
          <a:ln w="19050" algn="ctr">
            <a:solidFill>
              <a:srgbClr val="CC00CC"/>
            </a:solidFill>
            <a:round/>
            <a:headEnd/>
            <a:tailEnd/>
          </a:ln>
        </p:spPr>
      </p:cxnSp>
      <p:cxnSp>
        <p:nvCxnSpPr>
          <p:cNvPr id="31749" name="直線接點 128"/>
          <p:cNvCxnSpPr>
            <a:cxnSpLocks noChangeShapeType="1"/>
          </p:cNvCxnSpPr>
          <p:nvPr/>
        </p:nvCxnSpPr>
        <p:spPr bwMode="auto">
          <a:xfrm rot="5400000">
            <a:off x="1835150" y="3332163"/>
            <a:ext cx="3333750" cy="6350"/>
          </a:xfrm>
          <a:prstGeom prst="line">
            <a:avLst/>
          </a:prstGeom>
          <a:noFill/>
          <a:ln w="19050" algn="ctr">
            <a:solidFill>
              <a:srgbClr val="CC00CC"/>
            </a:solidFill>
            <a:round/>
            <a:headEnd/>
            <a:tailEnd/>
          </a:ln>
        </p:spPr>
      </p:cxnSp>
      <p:sp>
        <p:nvSpPr>
          <p:cNvPr id="3175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Simulations: MVDR beamformer</a:t>
            </a:r>
            <a:endParaRPr lang="zh-TW" altLang="en-US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BD4C9D-97CB-4E16-AF4D-0EA6210A7205}" type="slidenum">
              <a:rPr lang="en-US" altLang="ja-JP" smtClean="0"/>
              <a:pPr>
                <a:defRPr/>
              </a:pPr>
              <a:t>29</a:t>
            </a:fld>
            <a:endParaRPr lang="en-US" altLang="ja-JP"/>
          </a:p>
        </p:txBody>
      </p:sp>
      <p:sp>
        <p:nvSpPr>
          <p:cNvPr id="31752" name="頁尾版面配置區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ISCAS 2008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sp>
        <p:nvSpPr>
          <p:cNvPr id="31753" name="Rectangle 7"/>
          <p:cNvSpPr>
            <a:spLocks noChangeArrowheads="1"/>
          </p:cNvSpPr>
          <p:nvPr/>
        </p:nvSpPr>
        <p:spPr bwMode="auto">
          <a:xfrm>
            <a:off x="1065213" y="1666875"/>
            <a:ext cx="4206875" cy="3316288"/>
          </a:xfrm>
          <a:prstGeom prst="rect">
            <a:avLst/>
          </a:prstGeom>
          <a:noFill/>
          <a:ln w="0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754" name="Line 8"/>
          <p:cNvSpPr>
            <a:spLocks noChangeShapeType="1"/>
          </p:cNvSpPr>
          <p:nvPr/>
        </p:nvSpPr>
        <p:spPr bwMode="auto">
          <a:xfrm>
            <a:off x="1065213" y="1666875"/>
            <a:ext cx="420687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755" name="Line 9"/>
          <p:cNvSpPr>
            <a:spLocks noChangeShapeType="1"/>
          </p:cNvSpPr>
          <p:nvPr/>
        </p:nvSpPr>
        <p:spPr bwMode="auto">
          <a:xfrm>
            <a:off x="1065213" y="4983163"/>
            <a:ext cx="42068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756" name="Line 10"/>
          <p:cNvSpPr>
            <a:spLocks noChangeShapeType="1"/>
          </p:cNvSpPr>
          <p:nvPr/>
        </p:nvSpPr>
        <p:spPr bwMode="auto">
          <a:xfrm flipV="1">
            <a:off x="5272088" y="1666875"/>
            <a:ext cx="1587" cy="33162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757" name="Line 11"/>
          <p:cNvSpPr>
            <a:spLocks noChangeShapeType="1"/>
          </p:cNvSpPr>
          <p:nvPr/>
        </p:nvSpPr>
        <p:spPr bwMode="auto">
          <a:xfrm flipV="1">
            <a:off x="1065213" y="1666875"/>
            <a:ext cx="1587" cy="33162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758" name="Line 12"/>
          <p:cNvSpPr>
            <a:spLocks noChangeShapeType="1"/>
          </p:cNvSpPr>
          <p:nvPr/>
        </p:nvSpPr>
        <p:spPr bwMode="auto">
          <a:xfrm>
            <a:off x="1065213" y="4983163"/>
            <a:ext cx="42068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759" name="Line 13"/>
          <p:cNvSpPr>
            <a:spLocks noChangeShapeType="1"/>
          </p:cNvSpPr>
          <p:nvPr/>
        </p:nvSpPr>
        <p:spPr bwMode="auto">
          <a:xfrm flipV="1">
            <a:off x="1065213" y="1666875"/>
            <a:ext cx="1587" cy="33162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760" name="Line 14"/>
          <p:cNvSpPr>
            <a:spLocks noChangeShapeType="1"/>
          </p:cNvSpPr>
          <p:nvPr/>
        </p:nvSpPr>
        <p:spPr bwMode="auto">
          <a:xfrm flipV="1">
            <a:off x="1296988" y="4935538"/>
            <a:ext cx="1587" cy="476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761" name="Line 15"/>
          <p:cNvSpPr>
            <a:spLocks noChangeShapeType="1"/>
          </p:cNvSpPr>
          <p:nvPr/>
        </p:nvSpPr>
        <p:spPr bwMode="auto">
          <a:xfrm>
            <a:off x="1296988" y="1666875"/>
            <a:ext cx="1587" cy="396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762" name="Rectangle 16"/>
          <p:cNvSpPr>
            <a:spLocks noChangeArrowheads="1"/>
          </p:cNvSpPr>
          <p:nvPr/>
        </p:nvSpPr>
        <p:spPr bwMode="auto">
          <a:xfrm>
            <a:off x="1190625" y="5011738"/>
            <a:ext cx="242888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-80</a:t>
            </a:r>
            <a:endParaRPr lang="zh-TW" altLang="zh-TW"/>
          </a:p>
        </p:txBody>
      </p:sp>
      <p:sp>
        <p:nvSpPr>
          <p:cNvPr id="31763" name="Line 17"/>
          <p:cNvSpPr>
            <a:spLocks noChangeShapeType="1"/>
          </p:cNvSpPr>
          <p:nvPr/>
        </p:nvSpPr>
        <p:spPr bwMode="auto">
          <a:xfrm flipV="1">
            <a:off x="1763713" y="4935538"/>
            <a:ext cx="1587" cy="476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764" name="Line 18"/>
          <p:cNvSpPr>
            <a:spLocks noChangeShapeType="1"/>
          </p:cNvSpPr>
          <p:nvPr/>
        </p:nvSpPr>
        <p:spPr bwMode="auto">
          <a:xfrm>
            <a:off x="1763713" y="1666875"/>
            <a:ext cx="1587" cy="396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765" name="Rectangle 19"/>
          <p:cNvSpPr>
            <a:spLocks noChangeArrowheads="1"/>
          </p:cNvSpPr>
          <p:nvPr/>
        </p:nvSpPr>
        <p:spPr bwMode="auto">
          <a:xfrm>
            <a:off x="1655763" y="5011738"/>
            <a:ext cx="242887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-60</a:t>
            </a:r>
            <a:endParaRPr lang="zh-TW" altLang="zh-TW"/>
          </a:p>
        </p:txBody>
      </p:sp>
      <p:sp>
        <p:nvSpPr>
          <p:cNvPr id="31766" name="Line 20"/>
          <p:cNvSpPr>
            <a:spLocks noChangeShapeType="1"/>
          </p:cNvSpPr>
          <p:nvPr/>
        </p:nvSpPr>
        <p:spPr bwMode="auto">
          <a:xfrm flipV="1">
            <a:off x="2228850" y="4935538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767" name="Line 21"/>
          <p:cNvSpPr>
            <a:spLocks noChangeShapeType="1"/>
          </p:cNvSpPr>
          <p:nvPr/>
        </p:nvSpPr>
        <p:spPr bwMode="auto">
          <a:xfrm>
            <a:off x="2228850" y="1666875"/>
            <a:ext cx="1588" cy="396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768" name="Rectangle 22"/>
          <p:cNvSpPr>
            <a:spLocks noChangeArrowheads="1"/>
          </p:cNvSpPr>
          <p:nvPr/>
        </p:nvSpPr>
        <p:spPr bwMode="auto">
          <a:xfrm>
            <a:off x="2122488" y="5011738"/>
            <a:ext cx="242887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-40</a:t>
            </a:r>
            <a:endParaRPr lang="zh-TW" altLang="zh-TW"/>
          </a:p>
        </p:txBody>
      </p:sp>
      <p:sp>
        <p:nvSpPr>
          <p:cNvPr id="31769" name="Line 23"/>
          <p:cNvSpPr>
            <a:spLocks noChangeShapeType="1"/>
          </p:cNvSpPr>
          <p:nvPr/>
        </p:nvSpPr>
        <p:spPr bwMode="auto">
          <a:xfrm flipV="1">
            <a:off x="2693988" y="4935538"/>
            <a:ext cx="1587" cy="476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770" name="Line 24"/>
          <p:cNvSpPr>
            <a:spLocks noChangeShapeType="1"/>
          </p:cNvSpPr>
          <p:nvPr/>
        </p:nvSpPr>
        <p:spPr bwMode="auto">
          <a:xfrm>
            <a:off x="2693988" y="1666875"/>
            <a:ext cx="1587" cy="396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771" name="Rectangle 25"/>
          <p:cNvSpPr>
            <a:spLocks noChangeArrowheads="1"/>
          </p:cNvSpPr>
          <p:nvPr/>
        </p:nvSpPr>
        <p:spPr bwMode="auto">
          <a:xfrm>
            <a:off x="2587625" y="5011738"/>
            <a:ext cx="242888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-20</a:t>
            </a:r>
            <a:endParaRPr lang="zh-TW" altLang="zh-TW"/>
          </a:p>
        </p:txBody>
      </p:sp>
      <p:sp>
        <p:nvSpPr>
          <p:cNvPr id="31772" name="Line 26"/>
          <p:cNvSpPr>
            <a:spLocks noChangeShapeType="1"/>
          </p:cNvSpPr>
          <p:nvPr/>
        </p:nvSpPr>
        <p:spPr bwMode="auto">
          <a:xfrm flipV="1">
            <a:off x="3168650" y="4935538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773" name="Line 27"/>
          <p:cNvSpPr>
            <a:spLocks noChangeShapeType="1"/>
          </p:cNvSpPr>
          <p:nvPr/>
        </p:nvSpPr>
        <p:spPr bwMode="auto">
          <a:xfrm>
            <a:off x="3168650" y="1666875"/>
            <a:ext cx="1588" cy="396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774" name="Rectangle 28"/>
          <p:cNvSpPr>
            <a:spLocks noChangeArrowheads="1"/>
          </p:cNvSpPr>
          <p:nvPr/>
        </p:nvSpPr>
        <p:spPr bwMode="auto">
          <a:xfrm>
            <a:off x="3140075" y="5011738"/>
            <a:ext cx="125413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0</a:t>
            </a:r>
            <a:endParaRPr lang="zh-TW" altLang="zh-TW"/>
          </a:p>
        </p:txBody>
      </p:sp>
      <p:sp>
        <p:nvSpPr>
          <p:cNvPr id="31775" name="Line 29"/>
          <p:cNvSpPr>
            <a:spLocks noChangeShapeType="1"/>
          </p:cNvSpPr>
          <p:nvPr/>
        </p:nvSpPr>
        <p:spPr bwMode="auto">
          <a:xfrm flipV="1">
            <a:off x="3633788" y="4935538"/>
            <a:ext cx="1587" cy="476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776" name="Line 30"/>
          <p:cNvSpPr>
            <a:spLocks noChangeShapeType="1"/>
          </p:cNvSpPr>
          <p:nvPr/>
        </p:nvSpPr>
        <p:spPr bwMode="auto">
          <a:xfrm>
            <a:off x="3633788" y="1666875"/>
            <a:ext cx="1587" cy="396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777" name="Rectangle 31"/>
          <p:cNvSpPr>
            <a:spLocks noChangeArrowheads="1"/>
          </p:cNvSpPr>
          <p:nvPr/>
        </p:nvSpPr>
        <p:spPr bwMode="auto">
          <a:xfrm>
            <a:off x="3565525" y="5011738"/>
            <a:ext cx="193675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20</a:t>
            </a:r>
            <a:endParaRPr lang="zh-TW" altLang="zh-TW"/>
          </a:p>
        </p:txBody>
      </p:sp>
      <p:sp>
        <p:nvSpPr>
          <p:cNvPr id="31778" name="Line 32"/>
          <p:cNvSpPr>
            <a:spLocks noChangeShapeType="1"/>
          </p:cNvSpPr>
          <p:nvPr/>
        </p:nvSpPr>
        <p:spPr bwMode="auto">
          <a:xfrm flipV="1">
            <a:off x="4098925" y="4935538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779" name="Line 33"/>
          <p:cNvSpPr>
            <a:spLocks noChangeShapeType="1"/>
          </p:cNvSpPr>
          <p:nvPr/>
        </p:nvSpPr>
        <p:spPr bwMode="auto">
          <a:xfrm>
            <a:off x="4098925" y="1666875"/>
            <a:ext cx="1588" cy="396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780" name="Rectangle 34"/>
          <p:cNvSpPr>
            <a:spLocks noChangeArrowheads="1"/>
          </p:cNvSpPr>
          <p:nvPr/>
        </p:nvSpPr>
        <p:spPr bwMode="auto">
          <a:xfrm>
            <a:off x="4032250" y="5011738"/>
            <a:ext cx="193675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40</a:t>
            </a:r>
            <a:endParaRPr lang="zh-TW" altLang="zh-TW"/>
          </a:p>
        </p:txBody>
      </p:sp>
      <p:sp>
        <p:nvSpPr>
          <p:cNvPr id="31781" name="Line 35"/>
          <p:cNvSpPr>
            <a:spLocks noChangeShapeType="1"/>
          </p:cNvSpPr>
          <p:nvPr/>
        </p:nvSpPr>
        <p:spPr bwMode="auto">
          <a:xfrm flipV="1">
            <a:off x="4565650" y="4935538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782" name="Line 36"/>
          <p:cNvSpPr>
            <a:spLocks noChangeShapeType="1"/>
          </p:cNvSpPr>
          <p:nvPr/>
        </p:nvSpPr>
        <p:spPr bwMode="auto">
          <a:xfrm>
            <a:off x="4565650" y="1666875"/>
            <a:ext cx="1588" cy="396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783" name="Rectangle 37"/>
          <p:cNvSpPr>
            <a:spLocks noChangeArrowheads="1"/>
          </p:cNvSpPr>
          <p:nvPr/>
        </p:nvSpPr>
        <p:spPr bwMode="auto">
          <a:xfrm>
            <a:off x="4497388" y="5011738"/>
            <a:ext cx="193675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60</a:t>
            </a:r>
            <a:endParaRPr lang="zh-TW" altLang="zh-TW"/>
          </a:p>
        </p:txBody>
      </p:sp>
      <p:sp>
        <p:nvSpPr>
          <p:cNvPr id="31784" name="Line 38"/>
          <p:cNvSpPr>
            <a:spLocks noChangeShapeType="1"/>
          </p:cNvSpPr>
          <p:nvPr/>
        </p:nvSpPr>
        <p:spPr bwMode="auto">
          <a:xfrm flipV="1">
            <a:off x="5030788" y="4935538"/>
            <a:ext cx="1587" cy="476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785" name="Line 39"/>
          <p:cNvSpPr>
            <a:spLocks noChangeShapeType="1"/>
          </p:cNvSpPr>
          <p:nvPr/>
        </p:nvSpPr>
        <p:spPr bwMode="auto">
          <a:xfrm>
            <a:off x="5030788" y="1666875"/>
            <a:ext cx="1587" cy="396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786" name="Rectangle 40"/>
          <p:cNvSpPr>
            <a:spLocks noChangeArrowheads="1"/>
          </p:cNvSpPr>
          <p:nvPr/>
        </p:nvSpPr>
        <p:spPr bwMode="auto">
          <a:xfrm>
            <a:off x="4962525" y="5011738"/>
            <a:ext cx="193675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80</a:t>
            </a:r>
            <a:endParaRPr lang="zh-TW" altLang="zh-TW"/>
          </a:p>
        </p:txBody>
      </p:sp>
      <p:sp>
        <p:nvSpPr>
          <p:cNvPr id="31787" name="Line 41"/>
          <p:cNvSpPr>
            <a:spLocks noChangeShapeType="1"/>
          </p:cNvSpPr>
          <p:nvPr/>
        </p:nvSpPr>
        <p:spPr bwMode="auto">
          <a:xfrm>
            <a:off x="1065213" y="4983163"/>
            <a:ext cx="3810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788" name="Line 42"/>
          <p:cNvSpPr>
            <a:spLocks noChangeShapeType="1"/>
          </p:cNvSpPr>
          <p:nvPr/>
        </p:nvSpPr>
        <p:spPr bwMode="auto">
          <a:xfrm flipH="1">
            <a:off x="5224463" y="4983163"/>
            <a:ext cx="4762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789" name="Rectangle 43"/>
          <p:cNvSpPr>
            <a:spLocks noChangeArrowheads="1"/>
          </p:cNvSpPr>
          <p:nvPr/>
        </p:nvSpPr>
        <p:spPr bwMode="auto">
          <a:xfrm>
            <a:off x="850900" y="4905375"/>
            <a:ext cx="242888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-60</a:t>
            </a:r>
            <a:endParaRPr lang="zh-TW" altLang="zh-TW"/>
          </a:p>
        </p:txBody>
      </p:sp>
      <p:sp>
        <p:nvSpPr>
          <p:cNvPr id="31790" name="Line 44"/>
          <p:cNvSpPr>
            <a:spLocks noChangeShapeType="1"/>
          </p:cNvSpPr>
          <p:nvPr/>
        </p:nvSpPr>
        <p:spPr bwMode="auto">
          <a:xfrm>
            <a:off x="1065213" y="4643438"/>
            <a:ext cx="3810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791" name="Line 45"/>
          <p:cNvSpPr>
            <a:spLocks noChangeShapeType="1"/>
          </p:cNvSpPr>
          <p:nvPr/>
        </p:nvSpPr>
        <p:spPr bwMode="auto">
          <a:xfrm flipH="1">
            <a:off x="5224463" y="4643438"/>
            <a:ext cx="4762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792" name="Rectangle 46"/>
          <p:cNvSpPr>
            <a:spLocks noChangeArrowheads="1"/>
          </p:cNvSpPr>
          <p:nvPr/>
        </p:nvSpPr>
        <p:spPr bwMode="auto">
          <a:xfrm>
            <a:off x="850900" y="4565650"/>
            <a:ext cx="242888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-50</a:t>
            </a:r>
            <a:endParaRPr lang="zh-TW" altLang="zh-TW"/>
          </a:p>
        </p:txBody>
      </p:sp>
      <p:sp>
        <p:nvSpPr>
          <p:cNvPr id="31793" name="Line 47"/>
          <p:cNvSpPr>
            <a:spLocks noChangeShapeType="1"/>
          </p:cNvSpPr>
          <p:nvPr/>
        </p:nvSpPr>
        <p:spPr bwMode="auto">
          <a:xfrm>
            <a:off x="1065213" y="4314825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794" name="Line 48"/>
          <p:cNvSpPr>
            <a:spLocks noChangeShapeType="1"/>
          </p:cNvSpPr>
          <p:nvPr/>
        </p:nvSpPr>
        <p:spPr bwMode="auto">
          <a:xfrm flipH="1">
            <a:off x="5224463" y="4314825"/>
            <a:ext cx="4762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795" name="Rectangle 49"/>
          <p:cNvSpPr>
            <a:spLocks noChangeArrowheads="1"/>
          </p:cNvSpPr>
          <p:nvPr/>
        </p:nvSpPr>
        <p:spPr bwMode="auto">
          <a:xfrm>
            <a:off x="850900" y="4237038"/>
            <a:ext cx="242888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-40</a:t>
            </a:r>
            <a:endParaRPr lang="zh-TW" altLang="zh-TW"/>
          </a:p>
        </p:txBody>
      </p:sp>
      <p:sp>
        <p:nvSpPr>
          <p:cNvPr id="31796" name="Line 50"/>
          <p:cNvSpPr>
            <a:spLocks noChangeShapeType="1"/>
          </p:cNvSpPr>
          <p:nvPr/>
        </p:nvSpPr>
        <p:spPr bwMode="auto">
          <a:xfrm>
            <a:off x="1065213" y="3984625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797" name="Line 51"/>
          <p:cNvSpPr>
            <a:spLocks noChangeShapeType="1"/>
          </p:cNvSpPr>
          <p:nvPr/>
        </p:nvSpPr>
        <p:spPr bwMode="auto">
          <a:xfrm flipH="1">
            <a:off x="5224463" y="3984625"/>
            <a:ext cx="4762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798" name="Rectangle 52"/>
          <p:cNvSpPr>
            <a:spLocks noChangeArrowheads="1"/>
          </p:cNvSpPr>
          <p:nvPr/>
        </p:nvSpPr>
        <p:spPr bwMode="auto">
          <a:xfrm>
            <a:off x="850900" y="3906838"/>
            <a:ext cx="242888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-30</a:t>
            </a:r>
            <a:endParaRPr lang="zh-TW" altLang="zh-TW"/>
          </a:p>
        </p:txBody>
      </p:sp>
      <p:sp>
        <p:nvSpPr>
          <p:cNvPr id="31799" name="Line 53"/>
          <p:cNvSpPr>
            <a:spLocks noChangeShapeType="1"/>
          </p:cNvSpPr>
          <p:nvPr/>
        </p:nvSpPr>
        <p:spPr bwMode="auto">
          <a:xfrm>
            <a:off x="1065213" y="3654425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800" name="Line 54"/>
          <p:cNvSpPr>
            <a:spLocks noChangeShapeType="1"/>
          </p:cNvSpPr>
          <p:nvPr/>
        </p:nvSpPr>
        <p:spPr bwMode="auto">
          <a:xfrm flipH="1">
            <a:off x="5224463" y="3654425"/>
            <a:ext cx="4762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801" name="Rectangle 55"/>
          <p:cNvSpPr>
            <a:spLocks noChangeArrowheads="1"/>
          </p:cNvSpPr>
          <p:nvPr/>
        </p:nvSpPr>
        <p:spPr bwMode="auto">
          <a:xfrm>
            <a:off x="850900" y="3578225"/>
            <a:ext cx="242888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-20</a:t>
            </a:r>
            <a:endParaRPr lang="zh-TW" altLang="zh-TW"/>
          </a:p>
        </p:txBody>
      </p:sp>
      <p:sp>
        <p:nvSpPr>
          <p:cNvPr id="31802" name="Line 56"/>
          <p:cNvSpPr>
            <a:spLocks noChangeShapeType="1"/>
          </p:cNvSpPr>
          <p:nvPr/>
        </p:nvSpPr>
        <p:spPr bwMode="auto">
          <a:xfrm>
            <a:off x="1065213" y="3325813"/>
            <a:ext cx="3810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803" name="Line 57"/>
          <p:cNvSpPr>
            <a:spLocks noChangeShapeType="1"/>
          </p:cNvSpPr>
          <p:nvPr/>
        </p:nvSpPr>
        <p:spPr bwMode="auto">
          <a:xfrm flipH="1">
            <a:off x="5224463" y="3325813"/>
            <a:ext cx="4762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804" name="Rectangle 58"/>
          <p:cNvSpPr>
            <a:spLocks noChangeArrowheads="1"/>
          </p:cNvSpPr>
          <p:nvPr/>
        </p:nvSpPr>
        <p:spPr bwMode="auto">
          <a:xfrm>
            <a:off x="850900" y="3248025"/>
            <a:ext cx="242888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-10</a:t>
            </a:r>
            <a:endParaRPr lang="zh-TW" altLang="zh-TW"/>
          </a:p>
        </p:txBody>
      </p:sp>
      <p:sp>
        <p:nvSpPr>
          <p:cNvPr id="31805" name="Line 59"/>
          <p:cNvSpPr>
            <a:spLocks noChangeShapeType="1"/>
          </p:cNvSpPr>
          <p:nvPr/>
        </p:nvSpPr>
        <p:spPr bwMode="auto">
          <a:xfrm>
            <a:off x="1065213" y="2986088"/>
            <a:ext cx="3810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806" name="Line 60"/>
          <p:cNvSpPr>
            <a:spLocks noChangeShapeType="1"/>
          </p:cNvSpPr>
          <p:nvPr/>
        </p:nvSpPr>
        <p:spPr bwMode="auto">
          <a:xfrm flipH="1">
            <a:off x="5224463" y="2986088"/>
            <a:ext cx="4762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807" name="Rectangle 61"/>
          <p:cNvSpPr>
            <a:spLocks noChangeArrowheads="1"/>
          </p:cNvSpPr>
          <p:nvPr/>
        </p:nvSpPr>
        <p:spPr bwMode="auto">
          <a:xfrm>
            <a:off x="958850" y="2908300"/>
            <a:ext cx="125413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0</a:t>
            </a:r>
            <a:endParaRPr lang="zh-TW" altLang="zh-TW"/>
          </a:p>
        </p:txBody>
      </p:sp>
      <p:sp>
        <p:nvSpPr>
          <p:cNvPr id="31808" name="Line 62"/>
          <p:cNvSpPr>
            <a:spLocks noChangeShapeType="1"/>
          </p:cNvSpPr>
          <p:nvPr/>
        </p:nvSpPr>
        <p:spPr bwMode="auto">
          <a:xfrm>
            <a:off x="1065213" y="2655888"/>
            <a:ext cx="3810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809" name="Line 63"/>
          <p:cNvSpPr>
            <a:spLocks noChangeShapeType="1"/>
          </p:cNvSpPr>
          <p:nvPr/>
        </p:nvSpPr>
        <p:spPr bwMode="auto">
          <a:xfrm flipH="1">
            <a:off x="5224463" y="2655888"/>
            <a:ext cx="4762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810" name="Rectangle 64"/>
          <p:cNvSpPr>
            <a:spLocks noChangeArrowheads="1"/>
          </p:cNvSpPr>
          <p:nvPr/>
        </p:nvSpPr>
        <p:spPr bwMode="auto">
          <a:xfrm>
            <a:off x="890588" y="2579688"/>
            <a:ext cx="193675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10</a:t>
            </a:r>
            <a:endParaRPr lang="zh-TW" altLang="zh-TW"/>
          </a:p>
        </p:txBody>
      </p:sp>
      <p:sp>
        <p:nvSpPr>
          <p:cNvPr id="31811" name="Line 65"/>
          <p:cNvSpPr>
            <a:spLocks noChangeShapeType="1"/>
          </p:cNvSpPr>
          <p:nvPr/>
        </p:nvSpPr>
        <p:spPr bwMode="auto">
          <a:xfrm>
            <a:off x="1065213" y="2327275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812" name="Line 66"/>
          <p:cNvSpPr>
            <a:spLocks noChangeShapeType="1"/>
          </p:cNvSpPr>
          <p:nvPr/>
        </p:nvSpPr>
        <p:spPr bwMode="auto">
          <a:xfrm flipH="1">
            <a:off x="5224463" y="2327275"/>
            <a:ext cx="4762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813" name="Rectangle 67"/>
          <p:cNvSpPr>
            <a:spLocks noChangeArrowheads="1"/>
          </p:cNvSpPr>
          <p:nvPr/>
        </p:nvSpPr>
        <p:spPr bwMode="auto">
          <a:xfrm>
            <a:off x="890588" y="2249488"/>
            <a:ext cx="193675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20</a:t>
            </a:r>
            <a:endParaRPr lang="zh-TW" altLang="zh-TW"/>
          </a:p>
        </p:txBody>
      </p:sp>
      <p:sp>
        <p:nvSpPr>
          <p:cNvPr id="31814" name="Line 68"/>
          <p:cNvSpPr>
            <a:spLocks noChangeShapeType="1"/>
          </p:cNvSpPr>
          <p:nvPr/>
        </p:nvSpPr>
        <p:spPr bwMode="auto">
          <a:xfrm>
            <a:off x="1065213" y="1997075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815" name="Line 69"/>
          <p:cNvSpPr>
            <a:spLocks noChangeShapeType="1"/>
          </p:cNvSpPr>
          <p:nvPr/>
        </p:nvSpPr>
        <p:spPr bwMode="auto">
          <a:xfrm flipH="1">
            <a:off x="5224463" y="1997075"/>
            <a:ext cx="4762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816" name="Rectangle 70"/>
          <p:cNvSpPr>
            <a:spLocks noChangeArrowheads="1"/>
          </p:cNvSpPr>
          <p:nvPr/>
        </p:nvSpPr>
        <p:spPr bwMode="auto">
          <a:xfrm>
            <a:off x="890588" y="1919288"/>
            <a:ext cx="193675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30</a:t>
            </a:r>
            <a:endParaRPr lang="zh-TW" altLang="zh-TW"/>
          </a:p>
        </p:txBody>
      </p:sp>
      <p:sp>
        <p:nvSpPr>
          <p:cNvPr id="31817" name="Line 71"/>
          <p:cNvSpPr>
            <a:spLocks noChangeShapeType="1"/>
          </p:cNvSpPr>
          <p:nvPr/>
        </p:nvSpPr>
        <p:spPr bwMode="auto">
          <a:xfrm>
            <a:off x="1065213" y="1666875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818" name="Line 72"/>
          <p:cNvSpPr>
            <a:spLocks noChangeShapeType="1"/>
          </p:cNvSpPr>
          <p:nvPr/>
        </p:nvSpPr>
        <p:spPr bwMode="auto">
          <a:xfrm flipH="1">
            <a:off x="5224463" y="1666875"/>
            <a:ext cx="4762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819" name="Rectangle 73"/>
          <p:cNvSpPr>
            <a:spLocks noChangeArrowheads="1"/>
          </p:cNvSpPr>
          <p:nvPr/>
        </p:nvSpPr>
        <p:spPr bwMode="auto">
          <a:xfrm>
            <a:off x="890588" y="1590675"/>
            <a:ext cx="193675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40</a:t>
            </a:r>
            <a:endParaRPr lang="zh-TW" altLang="zh-TW"/>
          </a:p>
        </p:txBody>
      </p:sp>
      <p:sp>
        <p:nvSpPr>
          <p:cNvPr id="31820" name="Line 74"/>
          <p:cNvSpPr>
            <a:spLocks noChangeShapeType="1"/>
          </p:cNvSpPr>
          <p:nvPr/>
        </p:nvSpPr>
        <p:spPr bwMode="auto">
          <a:xfrm>
            <a:off x="1065213" y="1666875"/>
            <a:ext cx="420687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821" name="Line 75"/>
          <p:cNvSpPr>
            <a:spLocks noChangeShapeType="1"/>
          </p:cNvSpPr>
          <p:nvPr/>
        </p:nvSpPr>
        <p:spPr bwMode="auto">
          <a:xfrm>
            <a:off x="1065213" y="4983163"/>
            <a:ext cx="42068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822" name="Line 76"/>
          <p:cNvSpPr>
            <a:spLocks noChangeShapeType="1"/>
          </p:cNvSpPr>
          <p:nvPr/>
        </p:nvSpPr>
        <p:spPr bwMode="auto">
          <a:xfrm flipV="1">
            <a:off x="5272088" y="1666875"/>
            <a:ext cx="1587" cy="33162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823" name="Line 77"/>
          <p:cNvSpPr>
            <a:spLocks noChangeShapeType="1"/>
          </p:cNvSpPr>
          <p:nvPr/>
        </p:nvSpPr>
        <p:spPr bwMode="auto">
          <a:xfrm flipV="1">
            <a:off x="1065213" y="1666875"/>
            <a:ext cx="1587" cy="33162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824" name="Rectangle 103"/>
          <p:cNvSpPr>
            <a:spLocks noChangeArrowheads="1"/>
          </p:cNvSpPr>
          <p:nvPr/>
        </p:nvSpPr>
        <p:spPr bwMode="auto">
          <a:xfrm>
            <a:off x="2214563" y="5176838"/>
            <a:ext cx="20383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i="0">
                <a:solidFill>
                  <a:srgbClr val="000000"/>
                </a:solidFill>
                <a:latin typeface="Arial Unicode MS" pitchFamily="34" charset="-120"/>
              </a:rPr>
              <a:t>Angle (degree)</a:t>
            </a:r>
            <a:endParaRPr lang="zh-TW" altLang="zh-TW" sz="6000">
              <a:latin typeface="Arial Unicode MS" pitchFamily="34" charset="-120"/>
            </a:endParaRPr>
          </a:p>
        </p:txBody>
      </p:sp>
      <p:sp>
        <p:nvSpPr>
          <p:cNvPr id="31825" name="Rectangle 104"/>
          <p:cNvSpPr>
            <a:spLocks noChangeArrowheads="1"/>
          </p:cNvSpPr>
          <p:nvPr/>
        </p:nvSpPr>
        <p:spPr bwMode="auto">
          <a:xfrm rot="-5400000">
            <a:off x="-672306" y="3120232"/>
            <a:ext cx="2428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i="0" dirty="0">
                <a:solidFill>
                  <a:srgbClr val="000000"/>
                </a:solidFill>
                <a:latin typeface="Arial Unicode MS" pitchFamily="34" charset="-120"/>
              </a:rPr>
              <a:t>Beampattern (dB)</a:t>
            </a:r>
            <a:endParaRPr lang="zh-TW" altLang="zh-TW" sz="6000" dirty="0">
              <a:latin typeface="Arial Unicode MS" pitchFamily="34" charset="-120"/>
            </a:endParaRPr>
          </a:p>
        </p:txBody>
      </p:sp>
      <p:sp>
        <p:nvSpPr>
          <p:cNvPr id="31826" name="Rectangle 105"/>
          <p:cNvSpPr>
            <a:spLocks noChangeArrowheads="1"/>
          </p:cNvSpPr>
          <p:nvPr/>
        </p:nvSpPr>
        <p:spPr bwMode="auto">
          <a:xfrm>
            <a:off x="1046163" y="4914900"/>
            <a:ext cx="96837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 </a:t>
            </a:r>
            <a:endParaRPr lang="zh-TW" altLang="zh-TW"/>
          </a:p>
        </p:txBody>
      </p:sp>
      <p:sp>
        <p:nvSpPr>
          <p:cNvPr id="31827" name="Rectangle 106"/>
          <p:cNvSpPr>
            <a:spLocks noChangeArrowheads="1"/>
          </p:cNvSpPr>
          <p:nvPr/>
        </p:nvSpPr>
        <p:spPr bwMode="auto">
          <a:xfrm>
            <a:off x="5262563" y="1590675"/>
            <a:ext cx="96837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 </a:t>
            </a:r>
            <a:endParaRPr lang="zh-TW" altLang="zh-TW"/>
          </a:p>
        </p:txBody>
      </p:sp>
      <p:sp>
        <p:nvSpPr>
          <p:cNvPr id="31830" name="文字方塊 137"/>
          <p:cNvSpPr txBox="1">
            <a:spLocks noChangeArrowheads="1"/>
          </p:cNvSpPr>
          <p:nvPr/>
        </p:nvSpPr>
        <p:spPr bwMode="auto">
          <a:xfrm>
            <a:off x="6000750" y="1714500"/>
            <a:ext cx="15684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b="1" i="0" baseline="-2500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Target: 0°, 0dB</a:t>
            </a:r>
            <a:endParaRPr lang="zh-TW" altLang="en-US" b="1" i="0" baseline="-2500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31831" name="直線接點 139"/>
          <p:cNvCxnSpPr>
            <a:cxnSpLocks noChangeShapeType="1"/>
          </p:cNvCxnSpPr>
          <p:nvPr/>
        </p:nvCxnSpPr>
        <p:spPr bwMode="auto">
          <a:xfrm>
            <a:off x="5572125" y="1916113"/>
            <a:ext cx="428625" cy="1587"/>
          </a:xfrm>
          <a:prstGeom prst="line">
            <a:avLst/>
          </a:prstGeom>
          <a:noFill/>
          <a:ln w="38100" algn="ctr">
            <a:solidFill>
              <a:srgbClr val="00B050"/>
            </a:solidFill>
            <a:round/>
            <a:headEnd/>
            <a:tailEnd/>
          </a:ln>
        </p:spPr>
      </p:cxnSp>
      <p:cxnSp>
        <p:nvCxnSpPr>
          <p:cNvPr id="31832" name="直線接點 140"/>
          <p:cNvCxnSpPr>
            <a:cxnSpLocks noChangeShapeType="1"/>
          </p:cNvCxnSpPr>
          <p:nvPr/>
        </p:nvCxnSpPr>
        <p:spPr bwMode="auto">
          <a:xfrm>
            <a:off x="5572125" y="2498725"/>
            <a:ext cx="428625" cy="1588"/>
          </a:xfrm>
          <a:prstGeom prst="line">
            <a:avLst/>
          </a:prstGeom>
          <a:noFill/>
          <a:ln w="38100" algn="ctr">
            <a:solidFill>
              <a:srgbClr val="CC00CC"/>
            </a:solidFill>
            <a:round/>
            <a:headEnd/>
            <a:tailEnd/>
          </a:ln>
        </p:spPr>
      </p:cxnSp>
      <p:sp>
        <p:nvSpPr>
          <p:cNvPr id="31833" name="文字方塊 143"/>
          <p:cNvSpPr txBox="1">
            <a:spLocks noChangeArrowheads="1"/>
          </p:cNvSpPr>
          <p:nvPr/>
        </p:nvSpPr>
        <p:spPr bwMode="auto">
          <a:xfrm>
            <a:off x="6000750" y="2273300"/>
            <a:ext cx="29638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b="1" i="0" baseline="-2500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Interference: [</a:t>
            </a:r>
            <a:r>
              <a:rPr lang="en-US" altLang="zh-TW" b="1" i="0" baseline="-25000">
                <a:solidFill>
                  <a:srgbClr val="FF00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-20°, </a:t>
            </a:r>
            <a:r>
              <a:rPr lang="en-US" altLang="zh-TW" b="1" i="0" baseline="-2500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15°, -60°]</a:t>
            </a:r>
          </a:p>
          <a:p>
            <a:r>
              <a:rPr lang="en-US" altLang="zh-TW" b="1" i="0" baseline="-2500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          [10, 10,    20] dB</a:t>
            </a:r>
            <a:endParaRPr lang="zh-TW" altLang="en-US" b="1" i="0" baseline="-2500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145" name="直線接點 144"/>
          <p:cNvCxnSpPr>
            <a:cxnSpLocks noChangeShapeType="1"/>
          </p:cNvCxnSpPr>
          <p:nvPr/>
        </p:nvCxnSpPr>
        <p:spPr bwMode="auto">
          <a:xfrm>
            <a:off x="5592763" y="4013200"/>
            <a:ext cx="428625" cy="1588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146" name="文字方塊 145"/>
          <p:cNvSpPr txBox="1">
            <a:spLocks noChangeArrowheads="1"/>
          </p:cNvSpPr>
          <p:nvPr/>
        </p:nvSpPr>
        <p:spPr bwMode="auto">
          <a:xfrm>
            <a:off x="6072188" y="3721100"/>
            <a:ext cx="22288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b="1" i="0" baseline="-2500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Minimum Redundancy</a:t>
            </a:r>
          </a:p>
          <a:p>
            <a:r>
              <a:rPr lang="en-US" altLang="zh-TW" b="1" i="0" baseline="-2500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SINR=</a:t>
            </a:r>
            <a:r>
              <a:rPr lang="en-US" altLang="zh-TW" sz="3600" b="1" i="0" baseline="-25000">
                <a:solidFill>
                  <a:srgbClr val="FF00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11.19 </a:t>
            </a:r>
            <a:r>
              <a:rPr lang="en-US" altLang="zh-TW" b="1" i="0" baseline="-2500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dB</a:t>
            </a:r>
            <a:endParaRPr lang="zh-TW" altLang="en-US" b="1" i="0" baseline="-2500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147" name="直線接點 146"/>
          <p:cNvCxnSpPr>
            <a:cxnSpLocks noChangeShapeType="1"/>
          </p:cNvCxnSpPr>
          <p:nvPr/>
        </p:nvCxnSpPr>
        <p:spPr bwMode="auto">
          <a:xfrm>
            <a:off x="5597525" y="3235325"/>
            <a:ext cx="428625" cy="1588"/>
          </a:xfrm>
          <a:prstGeom prst="line">
            <a:avLst/>
          </a:prstGeom>
          <a:noFill/>
          <a:ln w="38100" algn="ctr">
            <a:solidFill>
              <a:srgbClr val="3333FF"/>
            </a:solidFill>
            <a:round/>
            <a:headEnd/>
            <a:tailEnd/>
          </a:ln>
        </p:spPr>
      </p:cxnSp>
      <p:sp>
        <p:nvSpPr>
          <p:cNvPr id="148" name="文字方塊 147"/>
          <p:cNvSpPr txBox="1">
            <a:spLocks noChangeArrowheads="1"/>
          </p:cNvSpPr>
          <p:nvPr/>
        </p:nvSpPr>
        <p:spPr bwMode="auto">
          <a:xfrm>
            <a:off x="6076950" y="2941638"/>
            <a:ext cx="22288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b="1" i="0" baseline="-2500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Uniform</a:t>
            </a:r>
          </a:p>
          <a:p>
            <a:r>
              <a:rPr lang="en-US" altLang="zh-TW" b="1" i="0" baseline="-2500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SINR=</a:t>
            </a:r>
            <a:r>
              <a:rPr lang="en-US" altLang="zh-TW" sz="3600" b="1" i="0" baseline="-25000" dirty="0">
                <a:solidFill>
                  <a:srgbClr val="3333FF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11.70</a:t>
            </a:r>
            <a:r>
              <a:rPr lang="en-US" altLang="zh-TW" b="1" i="0" baseline="-2500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dB</a:t>
            </a:r>
            <a:endParaRPr lang="zh-TW" altLang="en-US" b="1" i="0" baseline="-2500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grpSp>
        <p:nvGrpSpPr>
          <p:cNvPr id="3" name="群組 248"/>
          <p:cNvGrpSpPr>
            <a:grpSpLocks/>
          </p:cNvGrpSpPr>
          <p:nvPr/>
        </p:nvGrpSpPr>
        <p:grpSpPr bwMode="auto">
          <a:xfrm>
            <a:off x="1068388" y="2986088"/>
            <a:ext cx="4206875" cy="2006600"/>
            <a:chOff x="1850722" y="3200398"/>
            <a:chExt cx="4207699" cy="2006898"/>
          </a:xfrm>
        </p:grpSpPr>
        <p:sp>
          <p:nvSpPr>
            <p:cNvPr id="31847" name="Freeform 86"/>
            <p:cNvSpPr>
              <a:spLocks/>
            </p:cNvSpPr>
            <p:nvPr/>
          </p:nvSpPr>
          <p:spPr bwMode="auto">
            <a:xfrm>
              <a:off x="1850722" y="3530034"/>
              <a:ext cx="814393" cy="1677262"/>
            </a:xfrm>
            <a:custGeom>
              <a:avLst/>
              <a:gdLst>
                <a:gd name="T0" fmla="*/ 12 w 504"/>
                <a:gd name="T1" fmla="*/ 102 h 1038"/>
                <a:gd name="T2" fmla="*/ 30 w 504"/>
                <a:gd name="T3" fmla="*/ 102 h 1038"/>
                <a:gd name="T4" fmla="*/ 48 w 504"/>
                <a:gd name="T5" fmla="*/ 96 h 1038"/>
                <a:gd name="T6" fmla="*/ 66 w 504"/>
                <a:gd name="T7" fmla="*/ 90 h 1038"/>
                <a:gd name="T8" fmla="*/ 84 w 504"/>
                <a:gd name="T9" fmla="*/ 90 h 1038"/>
                <a:gd name="T10" fmla="*/ 102 w 504"/>
                <a:gd name="T11" fmla="*/ 90 h 1038"/>
                <a:gd name="T12" fmla="*/ 120 w 504"/>
                <a:gd name="T13" fmla="*/ 108 h 1038"/>
                <a:gd name="T14" fmla="*/ 144 w 504"/>
                <a:gd name="T15" fmla="*/ 132 h 1038"/>
                <a:gd name="T16" fmla="*/ 156 w 504"/>
                <a:gd name="T17" fmla="*/ 168 h 1038"/>
                <a:gd name="T18" fmla="*/ 168 w 504"/>
                <a:gd name="T19" fmla="*/ 198 h 1038"/>
                <a:gd name="T20" fmla="*/ 174 w 504"/>
                <a:gd name="T21" fmla="*/ 228 h 1038"/>
                <a:gd name="T22" fmla="*/ 192 w 504"/>
                <a:gd name="T23" fmla="*/ 252 h 1038"/>
                <a:gd name="T24" fmla="*/ 198 w 504"/>
                <a:gd name="T25" fmla="*/ 246 h 1038"/>
                <a:gd name="T26" fmla="*/ 204 w 504"/>
                <a:gd name="T27" fmla="*/ 228 h 1038"/>
                <a:gd name="T28" fmla="*/ 216 w 504"/>
                <a:gd name="T29" fmla="*/ 210 h 1038"/>
                <a:gd name="T30" fmla="*/ 228 w 504"/>
                <a:gd name="T31" fmla="*/ 186 h 1038"/>
                <a:gd name="T32" fmla="*/ 246 w 504"/>
                <a:gd name="T33" fmla="*/ 174 h 1038"/>
                <a:gd name="T34" fmla="*/ 264 w 504"/>
                <a:gd name="T35" fmla="*/ 162 h 1038"/>
                <a:gd name="T36" fmla="*/ 282 w 504"/>
                <a:gd name="T37" fmla="*/ 138 h 1038"/>
                <a:gd name="T38" fmla="*/ 288 w 504"/>
                <a:gd name="T39" fmla="*/ 120 h 1038"/>
                <a:gd name="T40" fmla="*/ 312 w 504"/>
                <a:gd name="T41" fmla="*/ 132 h 1038"/>
                <a:gd name="T42" fmla="*/ 318 w 504"/>
                <a:gd name="T43" fmla="*/ 186 h 1038"/>
                <a:gd name="T44" fmla="*/ 330 w 504"/>
                <a:gd name="T45" fmla="*/ 294 h 1038"/>
                <a:gd name="T46" fmla="*/ 336 w 504"/>
                <a:gd name="T47" fmla="*/ 504 h 1038"/>
                <a:gd name="T48" fmla="*/ 342 w 504"/>
                <a:gd name="T49" fmla="*/ 246 h 1038"/>
                <a:gd name="T50" fmla="*/ 354 w 504"/>
                <a:gd name="T51" fmla="*/ 138 h 1038"/>
                <a:gd name="T52" fmla="*/ 360 w 504"/>
                <a:gd name="T53" fmla="*/ 54 h 1038"/>
                <a:gd name="T54" fmla="*/ 372 w 504"/>
                <a:gd name="T55" fmla="*/ 18 h 1038"/>
                <a:gd name="T56" fmla="*/ 384 w 504"/>
                <a:gd name="T57" fmla="*/ 0 h 1038"/>
                <a:gd name="T58" fmla="*/ 396 w 504"/>
                <a:gd name="T59" fmla="*/ 18 h 1038"/>
                <a:gd name="T60" fmla="*/ 402 w 504"/>
                <a:gd name="T61" fmla="*/ 72 h 1038"/>
                <a:gd name="T62" fmla="*/ 414 w 504"/>
                <a:gd name="T63" fmla="*/ 132 h 1038"/>
                <a:gd name="T64" fmla="*/ 420 w 504"/>
                <a:gd name="T65" fmla="*/ 294 h 1038"/>
                <a:gd name="T66" fmla="*/ 432 w 504"/>
                <a:gd name="T67" fmla="*/ 642 h 1038"/>
                <a:gd name="T68" fmla="*/ 438 w 504"/>
                <a:gd name="T69" fmla="*/ 486 h 1038"/>
                <a:gd name="T70" fmla="*/ 444 w 504"/>
                <a:gd name="T71" fmla="*/ 360 h 1038"/>
                <a:gd name="T72" fmla="*/ 456 w 504"/>
                <a:gd name="T73" fmla="*/ 390 h 1038"/>
                <a:gd name="T74" fmla="*/ 462 w 504"/>
                <a:gd name="T75" fmla="*/ 390 h 1038"/>
                <a:gd name="T76" fmla="*/ 474 w 504"/>
                <a:gd name="T77" fmla="*/ 300 h 1038"/>
                <a:gd name="T78" fmla="*/ 480 w 504"/>
                <a:gd name="T79" fmla="*/ 210 h 1038"/>
                <a:gd name="T80" fmla="*/ 492 w 504"/>
                <a:gd name="T81" fmla="*/ 144 h 1038"/>
                <a:gd name="T82" fmla="*/ 498 w 504"/>
                <a:gd name="T83" fmla="*/ 66 h 1038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504"/>
                <a:gd name="T127" fmla="*/ 0 h 1038"/>
                <a:gd name="T128" fmla="*/ 504 w 504"/>
                <a:gd name="T129" fmla="*/ 1038 h 1038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504" h="1038">
                  <a:moveTo>
                    <a:pt x="0" y="102"/>
                  </a:moveTo>
                  <a:lnTo>
                    <a:pt x="6" y="102"/>
                  </a:lnTo>
                  <a:lnTo>
                    <a:pt x="12" y="102"/>
                  </a:lnTo>
                  <a:lnTo>
                    <a:pt x="18" y="102"/>
                  </a:lnTo>
                  <a:lnTo>
                    <a:pt x="24" y="102"/>
                  </a:lnTo>
                  <a:lnTo>
                    <a:pt x="30" y="102"/>
                  </a:lnTo>
                  <a:lnTo>
                    <a:pt x="36" y="96"/>
                  </a:lnTo>
                  <a:lnTo>
                    <a:pt x="42" y="96"/>
                  </a:lnTo>
                  <a:lnTo>
                    <a:pt x="48" y="96"/>
                  </a:lnTo>
                  <a:lnTo>
                    <a:pt x="54" y="96"/>
                  </a:lnTo>
                  <a:lnTo>
                    <a:pt x="60" y="90"/>
                  </a:lnTo>
                  <a:lnTo>
                    <a:pt x="66" y="90"/>
                  </a:lnTo>
                  <a:lnTo>
                    <a:pt x="72" y="90"/>
                  </a:lnTo>
                  <a:lnTo>
                    <a:pt x="78" y="90"/>
                  </a:lnTo>
                  <a:lnTo>
                    <a:pt x="84" y="90"/>
                  </a:lnTo>
                  <a:lnTo>
                    <a:pt x="90" y="90"/>
                  </a:lnTo>
                  <a:lnTo>
                    <a:pt x="96" y="90"/>
                  </a:lnTo>
                  <a:lnTo>
                    <a:pt x="102" y="90"/>
                  </a:lnTo>
                  <a:lnTo>
                    <a:pt x="108" y="96"/>
                  </a:lnTo>
                  <a:lnTo>
                    <a:pt x="114" y="102"/>
                  </a:lnTo>
                  <a:lnTo>
                    <a:pt x="120" y="108"/>
                  </a:lnTo>
                  <a:lnTo>
                    <a:pt x="126" y="114"/>
                  </a:lnTo>
                  <a:lnTo>
                    <a:pt x="132" y="120"/>
                  </a:lnTo>
                  <a:lnTo>
                    <a:pt x="144" y="132"/>
                  </a:lnTo>
                  <a:lnTo>
                    <a:pt x="144" y="144"/>
                  </a:lnTo>
                  <a:lnTo>
                    <a:pt x="156" y="156"/>
                  </a:lnTo>
                  <a:lnTo>
                    <a:pt x="156" y="168"/>
                  </a:lnTo>
                  <a:lnTo>
                    <a:pt x="162" y="174"/>
                  </a:lnTo>
                  <a:lnTo>
                    <a:pt x="162" y="192"/>
                  </a:lnTo>
                  <a:lnTo>
                    <a:pt x="168" y="198"/>
                  </a:lnTo>
                  <a:lnTo>
                    <a:pt x="168" y="210"/>
                  </a:lnTo>
                  <a:lnTo>
                    <a:pt x="174" y="216"/>
                  </a:lnTo>
                  <a:lnTo>
                    <a:pt x="174" y="228"/>
                  </a:lnTo>
                  <a:lnTo>
                    <a:pt x="180" y="234"/>
                  </a:lnTo>
                  <a:lnTo>
                    <a:pt x="180" y="240"/>
                  </a:lnTo>
                  <a:lnTo>
                    <a:pt x="192" y="252"/>
                  </a:lnTo>
                  <a:lnTo>
                    <a:pt x="186" y="252"/>
                  </a:lnTo>
                  <a:lnTo>
                    <a:pt x="192" y="252"/>
                  </a:lnTo>
                  <a:lnTo>
                    <a:pt x="198" y="246"/>
                  </a:lnTo>
                  <a:lnTo>
                    <a:pt x="198" y="240"/>
                  </a:lnTo>
                  <a:lnTo>
                    <a:pt x="204" y="234"/>
                  </a:lnTo>
                  <a:lnTo>
                    <a:pt x="204" y="228"/>
                  </a:lnTo>
                  <a:lnTo>
                    <a:pt x="210" y="222"/>
                  </a:lnTo>
                  <a:lnTo>
                    <a:pt x="210" y="216"/>
                  </a:lnTo>
                  <a:lnTo>
                    <a:pt x="216" y="210"/>
                  </a:lnTo>
                  <a:lnTo>
                    <a:pt x="216" y="198"/>
                  </a:lnTo>
                  <a:lnTo>
                    <a:pt x="222" y="192"/>
                  </a:lnTo>
                  <a:lnTo>
                    <a:pt x="228" y="186"/>
                  </a:lnTo>
                  <a:lnTo>
                    <a:pt x="234" y="180"/>
                  </a:lnTo>
                  <a:lnTo>
                    <a:pt x="240" y="174"/>
                  </a:lnTo>
                  <a:lnTo>
                    <a:pt x="246" y="174"/>
                  </a:lnTo>
                  <a:lnTo>
                    <a:pt x="252" y="174"/>
                  </a:lnTo>
                  <a:lnTo>
                    <a:pt x="258" y="168"/>
                  </a:lnTo>
                  <a:lnTo>
                    <a:pt x="264" y="162"/>
                  </a:lnTo>
                  <a:lnTo>
                    <a:pt x="276" y="150"/>
                  </a:lnTo>
                  <a:lnTo>
                    <a:pt x="276" y="144"/>
                  </a:lnTo>
                  <a:lnTo>
                    <a:pt x="282" y="138"/>
                  </a:lnTo>
                  <a:lnTo>
                    <a:pt x="282" y="132"/>
                  </a:lnTo>
                  <a:lnTo>
                    <a:pt x="294" y="120"/>
                  </a:lnTo>
                  <a:lnTo>
                    <a:pt x="288" y="120"/>
                  </a:lnTo>
                  <a:lnTo>
                    <a:pt x="294" y="120"/>
                  </a:lnTo>
                  <a:lnTo>
                    <a:pt x="300" y="120"/>
                  </a:lnTo>
                  <a:lnTo>
                    <a:pt x="312" y="132"/>
                  </a:lnTo>
                  <a:lnTo>
                    <a:pt x="312" y="150"/>
                  </a:lnTo>
                  <a:lnTo>
                    <a:pt x="318" y="156"/>
                  </a:lnTo>
                  <a:lnTo>
                    <a:pt x="318" y="186"/>
                  </a:lnTo>
                  <a:lnTo>
                    <a:pt x="324" y="198"/>
                  </a:lnTo>
                  <a:lnTo>
                    <a:pt x="324" y="270"/>
                  </a:lnTo>
                  <a:lnTo>
                    <a:pt x="330" y="294"/>
                  </a:lnTo>
                  <a:lnTo>
                    <a:pt x="330" y="414"/>
                  </a:lnTo>
                  <a:lnTo>
                    <a:pt x="336" y="468"/>
                  </a:lnTo>
                  <a:lnTo>
                    <a:pt x="336" y="504"/>
                  </a:lnTo>
                  <a:lnTo>
                    <a:pt x="336" y="420"/>
                  </a:lnTo>
                  <a:lnTo>
                    <a:pt x="342" y="366"/>
                  </a:lnTo>
                  <a:lnTo>
                    <a:pt x="342" y="246"/>
                  </a:lnTo>
                  <a:lnTo>
                    <a:pt x="348" y="222"/>
                  </a:lnTo>
                  <a:lnTo>
                    <a:pt x="348" y="156"/>
                  </a:lnTo>
                  <a:lnTo>
                    <a:pt x="354" y="138"/>
                  </a:lnTo>
                  <a:lnTo>
                    <a:pt x="354" y="96"/>
                  </a:lnTo>
                  <a:lnTo>
                    <a:pt x="360" y="84"/>
                  </a:lnTo>
                  <a:lnTo>
                    <a:pt x="360" y="54"/>
                  </a:lnTo>
                  <a:lnTo>
                    <a:pt x="366" y="48"/>
                  </a:lnTo>
                  <a:lnTo>
                    <a:pt x="366" y="24"/>
                  </a:lnTo>
                  <a:lnTo>
                    <a:pt x="372" y="18"/>
                  </a:lnTo>
                  <a:lnTo>
                    <a:pt x="372" y="6"/>
                  </a:lnTo>
                  <a:lnTo>
                    <a:pt x="378" y="0"/>
                  </a:lnTo>
                  <a:lnTo>
                    <a:pt x="384" y="0"/>
                  </a:lnTo>
                  <a:lnTo>
                    <a:pt x="390" y="6"/>
                  </a:lnTo>
                  <a:lnTo>
                    <a:pt x="390" y="12"/>
                  </a:lnTo>
                  <a:lnTo>
                    <a:pt x="396" y="18"/>
                  </a:lnTo>
                  <a:lnTo>
                    <a:pt x="396" y="30"/>
                  </a:lnTo>
                  <a:lnTo>
                    <a:pt x="402" y="36"/>
                  </a:lnTo>
                  <a:lnTo>
                    <a:pt x="402" y="72"/>
                  </a:lnTo>
                  <a:lnTo>
                    <a:pt x="408" y="84"/>
                  </a:lnTo>
                  <a:lnTo>
                    <a:pt x="408" y="120"/>
                  </a:lnTo>
                  <a:lnTo>
                    <a:pt x="414" y="132"/>
                  </a:lnTo>
                  <a:lnTo>
                    <a:pt x="414" y="186"/>
                  </a:lnTo>
                  <a:lnTo>
                    <a:pt x="420" y="210"/>
                  </a:lnTo>
                  <a:lnTo>
                    <a:pt x="420" y="294"/>
                  </a:lnTo>
                  <a:lnTo>
                    <a:pt x="426" y="330"/>
                  </a:lnTo>
                  <a:lnTo>
                    <a:pt x="426" y="516"/>
                  </a:lnTo>
                  <a:lnTo>
                    <a:pt x="432" y="642"/>
                  </a:lnTo>
                  <a:lnTo>
                    <a:pt x="432" y="1038"/>
                  </a:lnTo>
                  <a:lnTo>
                    <a:pt x="432" y="546"/>
                  </a:lnTo>
                  <a:lnTo>
                    <a:pt x="438" y="486"/>
                  </a:lnTo>
                  <a:lnTo>
                    <a:pt x="438" y="390"/>
                  </a:lnTo>
                  <a:lnTo>
                    <a:pt x="444" y="378"/>
                  </a:lnTo>
                  <a:lnTo>
                    <a:pt x="444" y="360"/>
                  </a:lnTo>
                  <a:lnTo>
                    <a:pt x="450" y="366"/>
                  </a:lnTo>
                  <a:lnTo>
                    <a:pt x="450" y="384"/>
                  </a:lnTo>
                  <a:lnTo>
                    <a:pt x="456" y="390"/>
                  </a:lnTo>
                  <a:lnTo>
                    <a:pt x="456" y="414"/>
                  </a:lnTo>
                  <a:lnTo>
                    <a:pt x="462" y="420"/>
                  </a:lnTo>
                  <a:lnTo>
                    <a:pt x="462" y="390"/>
                  </a:lnTo>
                  <a:lnTo>
                    <a:pt x="468" y="372"/>
                  </a:lnTo>
                  <a:lnTo>
                    <a:pt x="468" y="318"/>
                  </a:lnTo>
                  <a:lnTo>
                    <a:pt x="474" y="300"/>
                  </a:lnTo>
                  <a:lnTo>
                    <a:pt x="474" y="258"/>
                  </a:lnTo>
                  <a:lnTo>
                    <a:pt x="480" y="246"/>
                  </a:lnTo>
                  <a:lnTo>
                    <a:pt x="480" y="210"/>
                  </a:lnTo>
                  <a:lnTo>
                    <a:pt x="486" y="198"/>
                  </a:lnTo>
                  <a:lnTo>
                    <a:pt x="486" y="156"/>
                  </a:lnTo>
                  <a:lnTo>
                    <a:pt x="492" y="144"/>
                  </a:lnTo>
                  <a:lnTo>
                    <a:pt x="492" y="108"/>
                  </a:lnTo>
                  <a:lnTo>
                    <a:pt x="498" y="96"/>
                  </a:lnTo>
                  <a:lnTo>
                    <a:pt x="498" y="66"/>
                  </a:lnTo>
                  <a:lnTo>
                    <a:pt x="504" y="54"/>
                  </a:lnTo>
                  <a:lnTo>
                    <a:pt x="504" y="24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848" name="Freeform 87"/>
            <p:cNvSpPr>
              <a:spLocks/>
            </p:cNvSpPr>
            <p:nvPr/>
          </p:nvSpPr>
          <p:spPr bwMode="auto">
            <a:xfrm>
              <a:off x="2665116" y="3384606"/>
              <a:ext cx="678661" cy="1066467"/>
            </a:xfrm>
            <a:custGeom>
              <a:avLst/>
              <a:gdLst>
                <a:gd name="T0" fmla="*/ 6 w 420"/>
                <a:gd name="T1" fmla="*/ 84 h 660"/>
                <a:gd name="T2" fmla="*/ 18 w 420"/>
                <a:gd name="T3" fmla="*/ 60 h 660"/>
                <a:gd name="T4" fmla="*/ 30 w 420"/>
                <a:gd name="T5" fmla="*/ 78 h 660"/>
                <a:gd name="T6" fmla="*/ 36 w 420"/>
                <a:gd name="T7" fmla="*/ 168 h 660"/>
                <a:gd name="T8" fmla="*/ 48 w 420"/>
                <a:gd name="T9" fmla="*/ 354 h 660"/>
                <a:gd name="T10" fmla="*/ 54 w 420"/>
                <a:gd name="T11" fmla="*/ 258 h 660"/>
                <a:gd name="T12" fmla="*/ 66 w 420"/>
                <a:gd name="T13" fmla="*/ 132 h 660"/>
                <a:gd name="T14" fmla="*/ 72 w 420"/>
                <a:gd name="T15" fmla="*/ 96 h 660"/>
                <a:gd name="T16" fmla="*/ 90 w 420"/>
                <a:gd name="T17" fmla="*/ 96 h 660"/>
                <a:gd name="T18" fmla="*/ 108 w 420"/>
                <a:gd name="T19" fmla="*/ 90 h 660"/>
                <a:gd name="T20" fmla="*/ 114 w 420"/>
                <a:gd name="T21" fmla="*/ 138 h 660"/>
                <a:gd name="T22" fmla="*/ 126 w 420"/>
                <a:gd name="T23" fmla="*/ 270 h 660"/>
                <a:gd name="T24" fmla="*/ 132 w 420"/>
                <a:gd name="T25" fmla="*/ 222 h 660"/>
                <a:gd name="T26" fmla="*/ 144 w 420"/>
                <a:gd name="T27" fmla="*/ 96 h 660"/>
                <a:gd name="T28" fmla="*/ 150 w 420"/>
                <a:gd name="T29" fmla="*/ 42 h 660"/>
                <a:gd name="T30" fmla="*/ 162 w 420"/>
                <a:gd name="T31" fmla="*/ 114 h 660"/>
                <a:gd name="T32" fmla="*/ 174 w 420"/>
                <a:gd name="T33" fmla="*/ 288 h 660"/>
                <a:gd name="T34" fmla="*/ 180 w 420"/>
                <a:gd name="T35" fmla="*/ 228 h 660"/>
                <a:gd name="T36" fmla="*/ 192 w 420"/>
                <a:gd name="T37" fmla="*/ 114 h 660"/>
                <a:gd name="T38" fmla="*/ 204 w 420"/>
                <a:gd name="T39" fmla="*/ 72 h 660"/>
                <a:gd name="T40" fmla="*/ 216 w 420"/>
                <a:gd name="T41" fmla="*/ 54 h 660"/>
                <a:gd name="T42" fmla="*/ 222 w 420"/>
                <a:gd name="T43" fmla="*/ 48 h 660"/>
                <a:gd name="T44" fmla="*/ 234 w 420"/>
                <a:gd name="T45" fmla="*/ 114 h 660"/>
                <a:gd name="T46" fmla="*/ 240 w 420"/>
                <a:gd name="T47" fmla="*/ 282 h 660"/>
                <a:gd name="T48" fmla="*/ 246 w 420"/>
                <a:gd name="T49" fmla="*/ 132 h 660"/>
                <a:gd name="T50" fmla="*/ 258 w 420"/>
                <a:gd name="T51" fmla="*/ 36 h 660"/>
                <a:gd name="T52" fmla="*/ 270 w 420"/>
                <a:gd name="T53" fmla="*/ 6 h 660"/>
                <a:gd name="T54" fmla="*/ 276 w 420"/>
                <a:gd name="T55" fmla="*/ 66 h 660"/>
                <a:gd name="T56" fmla="*/ 288 w 420"/>
                <a:gd name="T57" fmla="*/ 168 h 660"/>
                <a:gd name="T58" fmla="*/ 294 w 420"/>
                <a:gd name="T59" fmla="*/ 282 h 660"/>
                <a:gd name="T60" fmla="*/ 306 w 420"/>
                <a:gd name="T61" fmla="*/ 246 h 660"/>
                <a:gd name="T62" fmla="*/ 312 w 420"/>
                <a:gd name="T63" fmla="*/ 192 h 660"/>
                <a:gd name="T64" fmla="*/ 324 w 420"/>
                <a:gd name="T65" fmla="*/ 156 h 660"/>
                <a:gd name="T66" fmla="*/ 336 w 420"/>
                <a:gd name="T67" fmla="*/ 156 h 660"/>
                <a:gd name="T68" fmla="*/ 342 w 420"/>
                <a:gd name="T69" fmla="*/ 210 h 660"/>
                <a:gd name="T70" fmla="*/ 348 w 420"/>
                <a:gd name="T71" fmla="*/ 228 h 660"/>
                <a:gd name="T72" fmla="*/ 366 w 420"/>
                <a:gd name="T73" fmla="*/ 222 h 660"/>
                <a:gd name="T74" fmla="*/ 372 w 420"/>
                <a:gd name="T75" fmla="*/ 276 h 660"/>
                <a:gd name="T76" fmla="*/ 384 w 420"/>
                <a:gd name="T77" fmla="*/ 342 h 660"/>
                <a:gd name="T78" fmla="*/ 390 w 420"/>
                <a:gd name="T79" fmla="*/ 300 h 660"/>
                <a:gd name="T80" fmla="*/ 402 w 420"/>
                <a:gd name="T81" fmla="*/ 246 h 660"/>
                <a:gd name="T82" fmla="*/ 414 w 420"/>
                <a:gd name="T83" fmla="*/ 234 h 66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20"/>
                <a:gd name="T127" fmla="*/ 0 h 660"/>
                <a:gd name="T128" fmla="*/ 420 w 420"/>
                <a:gd name="T129" fmla="*/ 660 h 660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20" h="660">
                  <a:moveTo>
                    <a:pt x="0" y="114"/>
                  </a:moveTo>
                  <a:lnTo>
                    <a:pt x="6" y="108"/>
                  </a:lnTo>
                  <a:lnTo>
                    <a:pt x="6" y="84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8" y="60"/>
                  </a:lnTo>
                  <a:lnTo>
                    <a:pt x="24" y="66"/>
                  </a:lnTo>
                  <a:lnTo>
                    <a:pt x="24" y="72"/>
                  </a:lnTo>
                  <a:lnTo>
                    <a:pt x="30" y="78"/>
                  </a:lnTo>
                  <a:lnTo>
                    <a:pt x="30" y="108"/>
                  </a:lnTo>
                  <a:lnTo>
                    <a:pt x="36" y="120"/>
                  </a:lnTo>
                  <a:lnTo>
                    <a:pt x="36" y="168"/>
                  </a:lnTo>
                  <a:lnTo>
                    <a:pt x="42" y="192"/>
                  </a:lnTo>
                  <a:lnTo>
                    <a:pt x="42" y="294"/>
                  </a:lnTo>
                  <a:lnTo>
                    <a:pt x="48" y="354"/>
                  </a:lnTo>
                  <a:lnTo>
                    <a:pt x="48" y="660"/>
                  </a:lnTo>
                  <a:lnTo>
                    <a:pt x="54" y="456"/>
                  </a:lnTo>
                  <a:lnTo>
                    <a:pt x="54" y="258"/>
                  </a:lnTo>
                  <a:lnTo>
                    <a:pt x="60" y="228"/>
                  </a:lnTo>
                  <a:lnTo>
                    <a:pt x="60" y="144"/>
                  </a:lnTo>
                  <a:lnTo>
                    <a:pt x="66" y="132"/>
                  </a:lnTo>
                  <a:lnTo>
                    <a:pt x="66" y="108"/>
                  </a:lnTo>
                  <a:lnTo>
                    <a:pt x="78" y="96"/>
                  </a:lnTo>
                  <a:lnTo>
                    <a:pt x="72" y="96"/>
                  </a:lnTo>
                  <a:lnTo>
                    <a:pt x="78" y="96"/>
                  </a:lnTo>
                  <a:lnTo>
                    <a:pt x="84" y="102"/>
                  </a:lnTo>
                  <a:lnTo>
                    <a:pt x="90" y="96"/>
                  </a:lnTo>
                  <a:lnTo>
                    <a:pt x="96" y="90"/>
                  </a:lnTo>
                  <a:lnTo>
                    <a:pt x="102" y="84"/>
                  </a:lnTo>
                  <a:lnTo>
                    <a:pt x="108" y="90"/>
                  </a:lnTo>
                  <a:lnTo>
                    <a:pt x="108" y="96"/>
                  </a:lnTo>
                  <a:lnTo>
                    <a:pt x="114" y="102"/>
                  </a:lnTo>
                  <a:lnTo>
                    <a:pt x="114" y="138"/>
                  </a:lnTo>
                  <a:lnTo>
                    <a:pt x="120" y="150"/>
                  </a:lnTo>
                  <a:lnTo>
                    <a:pt x="120" y="228"/>
                  </a:lnTo>
                  <a:lnTo>
                    <a:pt x="126" y="270"/>
                  </a:lnTo>
                  <a:lnTo>
                    <a:pt x="126" y="438"/>
                  </a:lnTo>
                  <a:lnTo>
                    <a:pt x="132" y="396"/>
                  </a:lnTo>
                  <a:lnTo>
                    <a:pt x="132" y="222"/>
                  </a:lnTo>
                  <a:lnTo>
                    <a:pt x="138" y="186"/>
                  </a:lnTo>
                  <a:lnTo>
                    <a:pt x="138" y="108"/>
                  </a:lnTo>
                  <a:lnTo>
                    <a:pt x="144" y="96"/>
                  </a:lnTo>
                  <a:lnTo>
                    <a:pt x="144" y="54"/>
                  </a:lnTo>
                  <a:lnTo>
                    <a:pt x="156" y="42"/>
                  </a:lnTo>
                  <a:lnTo>
                    <a:pt x="150" y="42"/>
                  </a:lnTo>
                  <a:lnTo>
                    <a:pt x="156" y="60"/>
                  </a:lnTo>
                  <a:lnTo>
                    <a:pt x="162" y="72"/>
                  </a:lnTo>
                  <a:lnTo>
                    <a:pt x="162" y="114"/>
                  </a:lnTo>
                  <a:lnTo>
                    <a:pt x="168" y="138"/>
                  </a:lnTo>
                  <a:lnTo>
                    <a:pt x="168" y="234"/>
                  </a:lnTo>
                  <a:lnTo>
                    <a:pt x="174" y="288"/>
                  </a:lnTo>
                  <a:lnTo>
                    <a:pt x="174" y="552"/>
                  </a:lnTo>
                  <a:lnTo>
                    <a:pt x="180" y="420"/>
                  </a:lnTo>
                  <a:lnTo>
                    <a:pt x="180" y="228"/>
                  </a:lnTo>
                  <a:lnTo>
                    <a:pt x="186" y="198"/>
                  </a:lnTo>
                  <a:lnTo>
                    <a:pt x="186" y="126"/>
                  </a:lnTo>
                  <a:lnTo>
                    <a:pt x="192" y="114"/>
                  </a:lnTo>
                  <a:lnTo>
                    <a:pt x="192" y="96"/>
                  </a:lnTo>
                  <a:lnTo>
                    <a:pt x="204" y="84"/>
                  </a:lnTo>
                  <a:lnTo>
                    <a:pt x="204" y="72"/>
                  </a:lnTo>
                  <a:lnTo>
                    <a:pt x="210" y="66"/>
                  </a:lnTo>
                  <a:lnTo>
                    <a:pt x="210" y="60"/>
                  </a:lnTo>
                  <a:lnTo>
                    <a:pt x="216" y="54"/>
                  </a:lnTo>
                  <a:lnTo>
                    <a:pt x="216" y="48"/>
                  </a:lnTo>
                  <a:lnTo>
                    <a:pt x="222" y="42"/>
                  </a:lnTo>
                  <a:lnTo>
                    <a:pt x="222" y="48"/>
                  </a:lnTo>
                  <a:lnTo>
                    <a:pt x="228" y="54"/>
                  </a:lnTo>
                  <a:lnTo>
                    <a:pt x="228" y="96"/>
                  </a:lnTo>
                  <a:lnTo>
                    <a:pt x="234" y="114"/>
                  </a:lnTo>
                  <a:lnTo>
                    <a:pt x="234" y="186"/>
                  </a:lnTo>
                  <a:lnTo>
                    <a:pt x="240" y="222"/>
                  </a:lnTo>
                  <a:lnTo>
                    <a:pt x="240" y="282"/>
                  </a:lnTo>
                  <a:lnTo>
                    <a:pt x="240" y="276"/>
                  </a:lnTo>
                  <a:lnTo>
                    <a:pt x="246" y="246"/>
                  </a:lnTo>
                  <a:lnTo>
                    <a:pt x="246" y="132"/>
                  </a:lnTo>
                  <a:lnTo>
                    <a:pt x="252" y="108"/>
                  </a:lnTo>
                  <a:lnTo>
                    <a:pt x="252" y="48"/>
                  </a:lnTo>
                  <a:lnTo>
                    <a:pt x="258" y="36"/>
                  </a:lnTo>
                  <a:lnTo>
                    <a:pt x="258" y="6"/>
                  </a:lnTo>
                  <a:lnTo>
                    <a:pt x="264" y="0"/>
                  </a:lnTo>
                  <a:lnTo>
                    <a:pt x="270" y="6"/>
                  </a:lnTo>
                  <a:lnTo>
                    <a:pt x="270" y="18"/>
                  </a:lnTo>
                  <a:lnTo>
                    <a:pt x="276" y="30"/>
                  </a:lnTo>
                  <a:lnTo>
                    <a:pt x="276" y="66"/>
                  </a:lnTo>
                  <a:lnTo>
                    <a:pt x="282" y="84"/>
                  </a:lnTo>
                  <a:lnTo>
                    <a:pt x="282" y="144"/>
                  </a:lnTo>
                  <a:lnTo>
                    <a:pt x="288" y="168"/>
                  </a:lnTo>
                  <a:lnTo>
                    <a:pt x="288" y="240"/>
                  </a:lnTo>
                  <a:lnTo>
                    <a:pt x="294" y="264"/>
                  </a:lnTo>
                  <a:lnTo>
                    <a:pt x="294" y="282"/>
                  </a:lnTo>
                  <a:lnTo>
                    <a:pt x="300" y="276"/>
                  </a:lnTo>
                  <a:lnTo>
                    <a:pt x="300" y="252"/>
                  </a:lnTo>
                  <a:lnTo>
                    <a:pt x="306" y="246"/>
                  </a:lnTo>
                  <a:lnTo>
                    <a:pt x="306" y="222"/>
                  </a:lnTo>
                  <a:lnTo>
                    <a:pt x="312" y="210"/>
                  </a:lnTo>
                  <a:lnTo>
                    <a:pt x="312" y="192"/>
                  </a:lnTo>
                  <a:lnTo>
                    <a:pt x="318" y="180"/>
                  </a:lnTo>
                  <a:lnTo>
                    <a:pt x="318" y="162"/>
                  </a:lnTo>
                  <a:lnTo>
                    <a:pt x="324" y="156"/>
                  </a:lnTo>
                  <a:lnTo>
                    <a:pt x="324" y="144"/>
                  </a:lnTo>
                  <a:lnTo>
                    <a:pt x="330" y="150"/>
                  </a:lnTo>
                  <a:lnTo>
                    <a:pt x="336" y="156"/>
                  </a:lnTo>
                  <a:lnTo>
                    <a:pt x="336" y="174"/>
                  </a:lnTo>
                  <a:lnTo>
                    <a:pt x="342" y="186"/>
                  </a:lnTo>
                  <a:lnTo>
                    <a:pt x="342" y="210"/>
                  </a:lnTo>
                  <a:lnTo>
                    <a:pt x="348" y="222"/>
                  </a:lnTo>
                  <a:lnTo>
                    <a:pt x="348" y="234"/>
                  </a:lnTo>
                  <a:lnTo>
                    <a:pt x="348" y="228"/>
                  </a:lnTo>
                  <a:lnTo>
                    <a:pt x="354" y="222"/>
                  </a:lnTo>
                  <a:lnTo>
                    <a:pt x="360" y="216"/>
                  </a:lnTo>
                  <a:lnTo>
                    <a:pt x="366" y="222"/>
                  </a:lnTo>
                  <a:lnTo>
                    <a:pt x="366" y="234"/>
                  </a:lnTo>
                  <a:lnTo>
                    <a:pt x="372" y="246"/>
                  </a:lnTo>
                  <a:lnTo>
                    <a:pt x="372" y="276"/>
                  </a:lnTo>
                  <a:lnTo>
                    <a:pt x="378" y="288"/>
                  </a:lnTo>
                  <a:lnTo>
                    <a:pt x="378" y="330"/>
                  </a:lnTo>
                  <a:lnTo>
                    <a:pt x="384" y="342"/>
                  </a:lnTo>
                  <a:lnTo>
                    <a:pt x="384" y="354"/>
                  </a:lnTo>
                  <a:lnTo>
                    <a:pt x="390" y="348"/>
                  </a:lnTo>
                  <a:lnTo>
                    <a:pt x="390" y="300"/>
                  </a:lnTo>
                  <a:lnTo>
                    <a:pt x="396" y="288"/>
                  </a:lnTo>
                  <a:lnTo>
                    <a:pt x="396" y="252"/>
                  </a:lnTo>
                  <a:lnTo>
                    <a:pt x="402" y="246"/>
                  </a:lnTo>
                  <a:lnTo>
                    <a:pt x="402" y="228"/>
                  </a:lnTo>
                  <a:lnTo>
                    <a:pt x="408" y="228"/>
                  </a:lnTo>
                  <a:lnTo>
                    <a:pt x="414" y="234"/>
                  </a:lnTo>
                  <a:lnTo>
                    <a:pt x="414" y="258"/>
                  </a:lnTo>
                  <a:lnTo>
                    <a:pt x="420" y="276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849" name="Freeform 88"/>
            <p:cNvSpPr>
              <a:spLocks/>
            </p:cNvSpPr>
            <p:nvPr/>
          </p:nvSpPr>
          <p:spPr bwMode="auto">
            <a:xfrm>
              <a:off x="3343777" y="3200398"/>
              <a:ext cx="610795" cy="1783909"/>
            </a:xfrm>
            <a:custGeom>
              <a:avLst/>
              <a:gdLst>
                <a:gd name="T0" fmla="*/ 6 w 378"/>
                <a:gd name="T1" fmla="*/ 468 h 1104"/>
                <a:gd name="T2" fmla="*/ 12 w 378"/>
                <a:gd name="T3" fmla="*/ 516 h 1104"/>
                <a:gd name="T4" fmla="*/ 24 w 378"/>
                <a:gd name="T5" fmla="*/ 462 h 1104"/>
                <a:gd name="T6" fmla="*/ 30 w 378"/>
                <a:gd name="T7" fmla="*/ 408 h 1104"/>
                <a:gd name="T8" fmla="*/ 48 w 378"/>
                <a:gd name="T9" fmla="*/ 384 h 1104"/>
                <a:gd name="T10" fmla="*/ 54 w 378"/>
                <a:gd name="T11" fmla="*/ 402 h 1104"/>
                <a:gd name="T12" fmla="*/ 66 w 378"/>
                <a:gd name="T13" fmla="*/ 342 h 1104"/>
                <a:gd name="T14" fmla="*/ 72 w 378"/>
                <a:gd name="T15" fmla="*/ 336 h 1104"/>
                <a:gd name="T16" fmla="*/ 78 w 378"/>
                <a:gd name="T17" fmla="*/ 438 h 1104"/>
                <a:gd name="T18" fmla="*/ 90 w 378"/>
                <a:gd name="T19" fmla="*/ 666 h 1104"/>
                <a:gd name="T20" fmla="*/ 96 w 378"/>
                <a:gd name="T21" fmla="*/ 372 h 1104"/>
                <a:gd name="T22" fmla="*/ 108 w 378"/>
                <a:gd name="T23" fmla="*/ 420 h 1104"/>
                <a:gd name="T24" fmla="*/ 114 w 378"/>
                <a:gd name="T25" fmla="*/ 258 h 1104"/>
                <a:gd name="T26" fmla="*/ 126 w 378"/>
                <a:gd name="T27" fmla="*/ 174 h 1104"/>
                <a:gd name="T28" fmla="*/ 132 w 378"/>
                <a:gd name="T29" fmla="*/ 204 h 1104"/>
                <a:gd name="T30" fmla="*/ 144 w 378"/>
                <a:gd name="T31" fmla="*/ 402 h 1104"/>
                <a:gd name="T32" fmla="*/ 150 w 378"/>
                <a:gd name="T33" fmla="*/ 396 h 1104"/>
                <a:gd name="T34" fmla="*/ 156 w 378"/>
                <a:gd name="T35" fmla="*/ 192 h 1104"/>
                <a:gd name="T36" fmla="*/ 162 w 378"/>
                <a:gd name="T37" fmla="*/ 186 h 1104"/>
                <a:gd name="T38" fmla="*/ 174 w 378"/>
                <a:gd name="T39" fmla="*/ 246 h 1104"/>
                <a:gd name="T40" fmla="*/ 180 w 378"/>
                <a:gd name="T41" fmla="*/ 252 h 1104"/>
                <a:gd name="T42" fmla="*/ 192 w 378"/>
                <a:gd name="T43" fmla="*/ 228 h 1104"/>
                <a:gd name="T44" fmla="*/ 204 w 378"/>
                <a:gd name="T45" fmla="*/ 264 h 1104"/>
                <a:gd name="T46" fmla="*/ 216 w 378"/>
                <a:gd name="T47" fmla="*/ 264 h 1104"/>
                <a:gd name="T48" fmla="*/ 222 w 378"/>
                <a:gd name="T49" fmla="*/ 210 h 1104"/>
                <a:gd name="T50" fmla="*/ 240 w 378"/>
                <a:gd name="T51" fmla="*/ 168 h 1104"/>
                <a:gd name="T52" fmla="*/ 246 w 378"/>
                <a:gd name="T53" fmla="*/ 204 h 1104"/>
                <a:gd name="T54" fmla="*/ 252 w 378"/>
                <a:gd name="T55" fmla="*/ 330 h 1104"/>
                <a:gd name="T56" fmla="*/ 264 w 378"/>
                <a:gd name="T57" fmla="*/ 264 h 1104"/>
                <a:gd name="T58" fmla="*/ 270 w 378"/>
                <a:gd name="T59" fmla="*/ 270 h 1104"/>
                <a:gd name="T60" fmla="*/ 276 w 378"/>
                <a:gd name="T61" fmla="*/ 360 h 1104"/>
                <a:gd name="T62" fmla="*/ 282 w 378"/>
                <a:gd name="T63" fmla="*/ 228 h 1104"/>
                <a:gd name="T64" fmla="*/ 294 w 378"/>
                <a:gd name="T65" fmla="*/ 156 h 1104"/>
                <a:gd name="T66" fmla="*/ 300 w 378"/>
                <a:gd name="T67" fmla="*/ 162 h 1104"/>
                <a:gd name="T68" fmla="*/ 312 w 378"/>
                <a:gd name="T69" fmla="*/ 162 h 1104"/>
                <a:gd name="T70" fmla="*/ 324 w 378"/>
                <a:gd name="T71" fmla="*/ 144 h 1104"/>
                <a:gd name="T72" fmla="*/ 330 w 378"/>
                <a:gd name="T73" fmla="*/ 234 h 1104"/>
                <a:gd name="T74" fmla="*/ 342 w 378"/>
                <a:gd name="T75" fmla="*/ 186 h 1104"/>
                <a:gd name="T76" fmla="*/ 348 w 378"/>
                <a:gd name="T77" fmla="*/ 210 h 1104"/>
                <a:gd name="T78" fmla="*/ 354 w 378"/>
                <a:gd name="T79" fmla="*/ 252 h 1104"/>
                <a:gd name="T80" fmla="*/ 366 w 378"/>
                <a:gd name="T81" fmla="*/ 102 h 1104"/>
                <a:gd name="T82" fmla="*/ 372 w 378"/>
                <a:gd name="T83" fmla="*/ 6 h 11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378"/>
                <a:gd name="T127" fmla="*/ 0 h 1104"/>
                <a:gd name="T128" fmla="*/ 378 w 378"/>
                <a:gd name="T129" fmla="*/ 1104 h 1104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378" h="1104">
                  <a:moveTo>
                    <a:pt x="0" y="390"/>
                  </a:moveTo>
                  <a:lnTo>
                    <a:pt x="0" y="444"/>
                  </a:lnTo>
                  <a:lnTo>
                    <a:pt x="6" y="468"/>
                  </a:lnTo>
                  <a:lnTo>
                    <a:pt x="6" y="546"/>
                  </a:lnTo>
                  <a:lnTo>
                    <a:pt x="12" y="552"/>
                  </a:lnTo>
                  <a:lnTo>
                    <a:pt x="12" y="516"/>
                  </a:lnTo>
                  <a:lnTo>
                    <a:pt x="18" y="504"/>
                  </a:lnTo>
                  <a:lnTo>
                    <a:pt x="18" y="468"/>
                  </a:lnTo>
                  <a:lnTo>
                    <a:pt x="24" y="462"/>
                  </a:lnTo>
                  <a:lnTo>
                    <a:pt x="24" y="438"/>
                  </a:lnTo>
                  <a:lnTo>
                    <a:pt x="30" y="432"/>
                  </a:lnTo>
                  <a:lnTo>
                    <a:pt x="30" y="408"/>
                  </a:lnTo>
                  <a:lnTo>
                    <a:pt x="36" y="402"/>
                  </a:lnTo>
                  <a:lnTo>
                    <a:pt x="36" y="384"/>
                  </a:lnTo>
                  <a:lnTo>
                    <a:pt x="48" y="384"/>
                  </a:lnTo>
                  <a:lnTo>
                    <a:pt x="48" y="408"/>
                  </a:lnTo>
                  <a:lnTo>
                    <a:pt x="54" y="414"/>
                  </a:lnTo>
                  <a:lnTo>
                    <a:pt x="54" y="402"/>
                  </a:lnTo>
                  <a:lnTo>
                    <a:pt x="60" y="390"/>
                  </a:lnTo>
                  <a:lnTo>
                    <a:pt x="60" y="354"/>
                  </a:lnTo>
                  <a:lnTo>
                    <a:pt x="66" y="342"/>
                  </a:lnTo>
                  <a:lnTo>
                    <a:pt x="66" y="324"/>
                  </a:lnTo>
                  <a:lnTo>
                    <a:pt x="72" y="342"/>
                  </a:lnTo>
                  <a:lnTo>
                    <a:pt x="72" y="336"/>
                  </a:lnTo>
                  <a:lnTo>
                    <a:pt x="72" y="342"/>
                  </a:lnTo>
                  <a:lnTo>
                    <a:pt x="78" y="360"/>
                  </a:lnTo>
                  <a:lnTo>
                    <a:pt x="78" y="438"/>
                  </a:lnTo>
                  <a:lnTo>
                    <a:pt x="84" y="486"/>
                  </a:lnTo>
                  <a:lnTo>
                    <a:pt x="84" y="1104"/>
                  </a:lnTo>
                  <a:lnTo>
                    <a:pt x="90" y="666"/>
                  </a:lnTo>
                  <a:lnTo>
                    <a:pt x="90" y="414"/>
                  </a:lnTo>
                  <a:lnTo>
                    <a:pt x="96" y="396"/>
                  </a:lnTo>
                  <a:lnTo>
                    <a:pt x="96" y="372"/>
                  </a:lnTo>
                  <a:lnTo>
                    <a:pt x="102" y="372"/>
                  </a:lnTo>
                  <a:lnTo>
                    <a:pt x="102" y="408"/>
                  </a:lnTo>
                  <a:lnTo>
                    <a:pt x="108" y="420"/>
                  </a:lnTo>
                  <a:lnTo>
                    <a:pt x="108" y="378"/>
                  </a:lnTo>
                  <a:lnTo>
                    <a:pt x="114" y="342"/>
                  </a:lnTo>
                  <a:lnTo>
                    <a:pt x="114" y="258"/>
                  </a:lnTo>
                  <a:lnTo>
                    <a:pt x="120" y="234"/>
                  </a:lnTo>
                  <a:lnTo>
                    <a:pt x="120" y="186"/>
                  </a:lnTo>
                  <a:lnTo>
                    <a:pt x="126" y="174"/>
                  </a:lnTo>
                  <a:lnTo>
                    <a:pt x="126" y="162"/>
                  </a:lnTo>
                  <a:lnTo>
                    <a:pt x="132" y="168"/>
                  </a:lnTo>
                  <a:lnTo>
                    <a:pt x="132" y="204"/>
                  </a:lnTo>
                  <a:lnTo>
                    <a:pt x="138" y="228"/>
                  </a:lnTo>
                  <a:lnTo>
                    <a:pt x="138" y="336"/>
                  </a:lnTo>
                  <a:lnTo>
                    <a:pt x="144" y="402"/>
                  </a:lnTo>
                  <a:lnTo>
                    <a:pt x="144" y="600"/>
                  </a:lnTo>
                  <a:lnTo>
                    <a:pt x="144" y="486"/>
                  </a:lnTo>
                  <a:lnTo>
                    <a:pt x="150" y="396"/>
                  </a:lnTo>
                  <a:lnTo>
                    <a:pt x="150" y="258"/>
                  </a:lnTo>
                  <a:lnTo>
                    <a:pt x="156" y="228"/>
                  </a:lnTo>
                  <a:lnTo>
                    <a:pt x="156" y="192"/>
                  </a:lnTo>
                  <a:lnTo>
                    <a:pt x="162" y="186"/>
                  </a:lnTo>
                  <a:lnTo>
                    <a:pt x="162" y="180"/>
                  </a:lnTo>
                  <a:lnTo>
                    <a:pt x="162" y="186"/>
                  </a:lnTo>
                  <a:lnTo>
                    <a:pt x="168" y="192"/>
                  </a:lnTo>
                  <a:lnTo>
                    <a:pt x="168" y="228"/>
                  </a:lnTo>
                  <a:lnTo>
                    <a:pt x="174" y="246"/>
                  </a:lnTo>
                  <a:lnTo>
                    <a:pt x="174" y="288"/>
                  </a:lnTo>
                  <a:lnTo>
                    <a:pt x="180" y="288"/>
                  </a:lnTo>
                  <a:lnTo>
                    <a:pt x="180" y="252"/>
                  </a:lnTo>
                  <a:lnTo>
                    <a:pt x="186" y="246"/>
                  </a:lnTo>
                  <a:lnTo>
                    <a:pt x="186" y="222"/>
                  </a:lnTo>
                  <a:lnTo>
                    <a:pt x="192" y="228"/>
                  </a:lnTo>
                  <a:lnTo>
                    <a:pt x="198" y="234"/>
                  </a:lnTo>
                  <a:lnTo>
                    <a:pt x="198" y="258"/>
                  </a:lnTo>
                  <a:lnTo>
                    <a:pt x="204" y="264"/>
                  </a:lnTo>
                  <a:lnTo>
                    <a:pt x="204" y="276"/>
                  </a:lnTo>
                  <a:lnTo>
                    <a:pt x="210" y="270"/>
                  </a:lnTo>
                  <a:lnTo>
                    <a:pt x="216" y="264"/>
                  </a:lnTo>
                  <a:lnTo>
                    <a:pt x="216" y="246"/>
                  </a:lnTo>
                  <a:lnTo>
                    <a:pt x="222" y="234"/>
                  </a:lnTo>
                  <a:lnTo>
                    <a:pt x="222" y="210"/>
                  </a:lnTo>
                  <a:lnTo>
                    <a:pt x="228" y="204"/>
                  </a:lnTo>
                  <a:lnTo>
                    <a:pt x="228" y="180"/>
                  </a:lnTo>
                  <a:lnTo>
                    <a:pt x="240" y="168"/>
                  </a:lnTo>
                  <a:lnTo>
                    <a:pt x="234" y="168"/>
                  </a:lnTo>
                  <a:lnTo>
                    <a:pt x="240" y="192"/>
                  </a:lnTo>
                  <a:lnTo>
                    <a:pt x="246" y="204"/>
                  </a:lnTo>
                  <a:lnTo>
                    <a:pt x="246" y="258"/>
                  </a:lnTo>
                  <a:lnTo>
                    <a:pt x="252" y="282"/>
                  </a:lnTo>
                  <a:lnTo>
                    <a:pt x="252" y="330"/>
                  </a:lnTo>
                  <a:lnTo>
                    <a:pt x="258" y="318"/>
                  </a:lnTo>
                  <a:lnTo>
                    <a:pt x="258" y="276"/>
                  </a:lnTo>
                  <a:lnTo>
                    <a:pt x="264" y="264"/>
                  </a:lnTo>
                  <a:lnTo>
                    <a:pt x="264" y="258"/>
                  </a:lnTo>
                  <a:lnTo>
                    <a:pt x="264" y="264"/>
                  </a:lnTo>
                  <a:lnTo>
                    <a:pt x="270" y="270"/>
                  </a:lnTo>
                  <a:lnTo>
                    <a:pt x="270" y="324"/>
                  </a:lnTo>
                  <a:lnTo>
                    <a:pt x="276" y="342"/>
                  </a:lnTo>
                  <a:lnTo>
                    <a:pt x="276" y="360"/>
                  </a:lnTo>
                  <a:lnTo>
                    <a:pt x="276" y="342"/>
                  </a:lnTo>
                  <a:lnTo>
                    <a:pt x="282" y="312"/>
                  </a:lnTo>
                  <a:lnTo>
                    <a:pt x="282" y="228"/>
                  </a:lnTo>
                  <a:lnTo>
                    <a:pt x="288" y="204"/>
                  </a:lnTo>
                  <a:lnTo>
                    <a:pt x="288" y="162"/>
                  </a:lnTo>
                  <a:lnTo>
                    <a:pt x="294" y="156"/>
                  </a:lnTo>
                  <a:lnTo>
                    <a:pt x="294" y="150"/>
                  </a:lnTo>
                  <a:lnTo>
                    <a:pt x="294" y="156"/>
                  </a:lnTo>
                  <a:lnTo>
                    <a:pt x="300" y="162"/>
                  </a:lnTo>
                  <a:lnTo>
                    <a:pt x="300" y="174"/>
                  </a:lnTo>
                  <a:lnTo>
                    <a:pt x="306" y="168"/>
                  </a:lnTo>
                  <a:lnTo>
                    <a:pt x="312" y="162"/>
                  </a:lnTo>
                  <a:lnTo>
                    <a:pt x="312" y="144"/>
                  </a:lnTo>
                  <a:lnTo>
                    <a:pt x="318" y="138"/>
                  </a:lnTo>
                  <a:lnTo>
                    <a:pt x="324" y="144"/>
                  </a:lnTo>
                  <a:lnTo>
                    <a:pt x="324" y="174"/>
                  </a:lnTo>
                  <a:lnTo>
                    <a:pt x="330" y="192"/>
                  </a:lnTo>
                  <a:lnTo>
                    <a:pt x="330" y="234"/>
                  </a:lnTo>
                  <a:lnTo>
                    <a:pt x="336" y="240"/>
                  </a:lnTo>
                  <a:lnTo>
                    <a:pt x="336" y="198"/>
                  </a:lnTo>
                  <a:lnTo>
                    <a:pt x="342" y="186"/>
                  </a:lnTo>
                  <a:lnTo>
                    <a:pt x="342" y="168"/>
                  </a:lnTo>
                  <a:lnTo>
                    <a:pt x="348" y="174"/>
                  </a:lnTo>
                  <a:lnTo>
                    <a:pt x="348" y="210"/>
                  </a:lnTo>
                  <a:lnTo>
                    <a:pt x="354" y="228"/>
                  </a:lnTo>
                  <a:lnTo>
                    <a:pt x="354" y="258"/>
                  </a:lnTo>
                  <a:lnTo>
                    <a:pt x="354" y="252"/>
                  </a:lnTo>
                  <a:lnTo>
                    <a:pt x="360" y="228"/>
                  </a:lnTo>
                  <a:lnTo>
                    <a:pt x="360" y="126"/>
                  </a:lnTo>
                  <a:lnTo>
                    <a:pt x="366" y="102"/>
                  </a:lnTo>
                  <a:lnTo>
                    <a:pt x="366" y="42"/>
                  </a:lnTo>
                  <a:lnTo>
                    <a:pt x="372" y="24"/>
                  </a:lnTo>
                  <a:lnTo>
                    <a:pt x="372" y="6"/>
                  </a:lnTo>
                  <a:lnTo>
                    <a:pt x="378" y="0"/>
                  </a:lnTo>
                  <a:lnTo>
                    <a:pt x="378" y="18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850" name="Freeform 89"/>
            <p:cNvSpPr>
              <a:spLocks/>
            </p:cNvSpPr>
            <p:nvPr/>
          </p:nvSpPr>
          <p:spPr bwMode="auto">
            <a:xfrm>
              <a:off x="3954572" y="3229484"/>
              <a:ext cx="639880" cy="1696653"/>
            </a:xfrm>
            <a:custGeom>
              <a:avLst/>
              <a:gdLst>
                <a:gd name="T0" fmla="*/ 6 w 396"/>
                <a:gd name="T1" fmla="*/ 72 h 1050"/>
                <a:gd name="T2" fmla="*/ 18 w 396"/>
                <a:gd name="T3" fmla="*/ 276 h 1050"/>
                <a:gd name="T4" fmla="*/ 24 w 396"/>
                <a:gd name="T5" fmla="*/ 84 h 1050"/>
                <a:gd name="T6" fmla="*/ 36 w 396"/>
                <a:gd name="T7" fmla="*/ 66 h 1050"/>
                <a:gd name="T8" fmla="*/ 42 w 396"/>
                <a:gd name="T9" fmla="*/ 108 h 1050"/>
                <a:gd name="T10" fmla="*/ 60 w 396"/>
                <a:gd name="T11" fmla="*/ 126 h 1050"/>
                <a:gd name="T12" fmla="*/ 66 w 396"/>
                <a:gd name="T13" fmla="*/ 288 h 1050"/>
                <a:gd name="T14" fmla="*/ 78 w 396"/>
                <a:gd name="T15" fmla="*/ 210 h 1050"/>
                <a:gd name="T16" fmla="*/ 84 w 396"/>
                <a:gd name="T17" fmla="*/ 120 h 1050"/>
                <a:gd name="T18" fmla="*/ 96 w 396"/>
                <a:gd name="T19" fmla="*/ 174 h 1050"/>
                <a:gd name="T20" fmla="*/ 102 w 396"/>
                <a:gd name="T21" fmla="*/ 228 h 1050"/>
                <a:gd name="T22" fmla="*/ 108 w 396"/>
                <a:gd name="T23" fmla="*/ 180 h 1050"/>
                <a:gd name="T24" fmla="*/ 120 w 396"/>
                <a:gd name="T25" fmla="*/ 174 h 1050"/>
                <a:gd name="T26" fmla="*/ 126 w 396"/>
                <a:gd name="T27" fmla="*/ 204 h 1050"/>
                <a:gd name="T28" fmla="*/ 138 w 396"/>
                <a:gd name="T29" fmla="*/ 228 h 1050"/>
                <a:gd name="T30" fmla="*/ 150 w 396"/>
                <a:gd name="T31" fmla="*/ 366 h 1050"/>
                <a:gd name="T32" fmla="*/ 156 w 396"/>
                <a:gd name="T33" fmla="*/ 390 h 1050"/>
                <a:gd name="T34" fmla="*/ 162 w 396"/>
                <a:gd name="T35" fmla="*/ 162 h 1050"/>
                <a:gd name="T36" fmla="*/ 180 w 396"/>
                <a:gd name="T37" fmla="*/ 150 h 1050"/>
                <a:gd name="T38" fmla="*/ 186 w 396"/>
                <a:gd name="T39" fmla="*/ 216 h 1050"/>
                <a:gd name="T40" fmla="*/ 198 w 396"/>
                <a:gd name="T41" fmla="*/ 270 h 1050"/>
                <a:gd name="T42" fmla="*/ 204 w 396"/>
                <a:gd name="T43" fmla="*/ 450 h 1050"/>
                <a:gd name="T44" fmla="*/ 216 w 396"/>
                <a:gd name="T45" fmla="*/ 1050 h 1050"/>
                <a:gd name="T46" fmla="*/ 222 w 396"/>
                <a:gd name="T47" fmla="*/ 390 h 1050"/>
                <a:gd name="T48" fmla="*/ 234 w 396"/>
                <a:gd name="T49" fmla="*/ 270 h 1050"/>
                <a:gd name="T50" fmla="*/ 240 w 396"/>
                <a:gd name="T51" fmla="*/ 174 h 1050"/>
                <a:gd name="T52" fmla="*/ 252 w 396"/>
                <a:gd name="T53" fmla="*/ 204 h 1050"/>
                <a:gd name="T54" fmla="*/ 264 w 396"/>
                <a:gd name="T55" fmla="*/ 312 h 1050"/>
                <a:gd name="T56" fmla="*/ 270 w 396"/>
                <a:gd name="T57" fmla="*/ 804 h 1050"/>
                <a:gd name="T58" fmla="*/ 276 w 396"/>
                <a:gd name="T59" fmla="*/ 276 h 1050"/>
                <a:gd name="T60" fmla="*/ 288 w 396"/>
                <a:gd name="T61" fmla="*/ 204 h 1050"/>
                <a:gd name="T62" fmla="*/ 300 w 396"/>
                <a:gd name="T63" fmla="*/ 246 h 1050"/>
                <a:gd name="T64" fmla="*/ 306 w 396"/>
                <a:gd name="T65" fmla="*/ 420 h 1050"/>
                <a:gd name="T66" fmla="*/ 318 w 396"/>
                <a:gd name="T67" fmla="*/ 528 h 1050"/>
                <a:gd name="T68" fmla="*/ 324 w 396"/>
                <a:gd name="T69" fmla="*/ 462 h 1050"/>
                <a:gd name="T70" fmla="*/ 330 w 396"/>
                <a:gd name="T71" fmla="*/ 528 h 1050"/>
                <a:gd name="T72" fmla="*/ 342 w 396"/>
                <a:gd name="T73" fmla="*/ 426 h 1050"/>
                <a:gd name="T74" fmla="*/ 348 w 396"/>
                <a:gd name="T75" fmla="*/ 330 h 1050"/>
                <a:gd name="T76" fmla="*/ 360 w 396"/>
                <a:gd name="T77" fmla="*/ 318 h 1050"/>
                <a:gd name="T78" fmla="*/ 378 w 396"/>
                <a:gd name="T79" fmla="*/ 336 h 1050"/>
                <a:gd name="T80" fmla="*/ 384 w 396"/>
                <a:gd name="T81" fmla="*/ 438 h 1050"/>
                <a:gd name="T82" fmla="*/ 390 w 396"/>
                <a:gd name="T83" fmla="*/ 486 h 105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396"/>
                <a:gd name="T127" fmla="*/ 0 h 1050"/>
                <a:gd name="T128" fmla="*/ 396 w 396"/>
                <a:gd name="T129" fmla="*/ 1050 h 1050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396" h="1050">
                  <a:moveTo>
                    <a:pt x="0" y="0"/>
                  </a:moveTo>
                  <a:lnTo>
                    <a:pt x="6" y="12"/>
                  </a:lnTo>
                  <a:lnTo>
                    <a:pt x="6" y="72"/>
                  </a:lnTo>
                  <a:lnTo>
                    <a:pt x="12" y="108"/>
                  </a:lnTo>
                  <a:lnTo>
                    <a:pt x="12" y="240"/>
                  </a:lnTo>
                  <a:lnTo>
                    <a:pt x="18" y="276"/>
                  </a:lnTo>
                  <a:lnTo>
                    <a:pt x="18" y="180"/>
                  </a:lnTo>
                  <a:lnTo>
                    <a:pt x="24" y="150"/>
                  </a:lnTo>
                  <a:lnTo>
                    <a:pt x="24" y="84"/>
                  </a:lnTo>
                  <a:lnTo>
                    <a:pt x="30" y="72"/>
                  </a:lnTo>
                  <a:lnTo>
                    <a:pt x="30" y="60"/>
                  </a:lnTo>
                  <a:lnTo>
                    <a:pt x="36" y="66"/>
                  </a:lnTo>
                  <a:lnTo>
                    <a:pt x="36" y="84"/>
                  </a:lnTo>
                  <a:lnTo>
                    <a:pt x="42" y="90"/>
                  </a:lnTo>
                  <a:lnTo>
                    <a:pt x="42" y="108"/>
                  </a:lnTo>
                  <a:lnTo>
                    <a:pt x="48" y="108"/>
                  </a:lnTo>
                  <a:lnTo>
                    <a:pt x="54" y="114"/>
                  </a:lnTo>
                  <a:lnTo>
                    <a:pt x="60" y="126"/>
                  </a:lnTo>
                  <a:lnTo>
                    <a:pt x="60" y="168"/>
                  </a:lnTo>
                  <a:lnTo>
                    <a:pt x="66" y="192"/>
                  </a:lnTo>
                  <a:lnTo>
                    <a:pt x="66" y="288"/>
                  </a:lnTo>
                  <a:lnTo>
                    <a:pt x="72" y="306"/>
                  </a:lnTo>
                  <a:lnTo>
                    <a:pt x="72" y="240"/>
                  </a:lnTo>
                  <a:lnTo>
                    <a:pt x="78" y="210"/>
                  </a:lnTo>
                  <a:lnTo>
                    <a:pt x="78" y="138"/>
                  </a:lnTo>
                  <a:lnTo>
                    <a:pt x="84" y="126"/>
                  </a:lnTo>
                  <a:lnTo>
                    <a:pt x="84" y="120"/>
                  </a:lnTo>
                  <a:lnTo>
                    <a:pt x="90" y="126"/>
                  </a:lnTo>
                  <a:lnTo>
                    <a:pt x="90" y="156"/>
                  </a:lnTo>
                  <a:lnTo>
                    <a:pt x="96" y="174"/>
                  </a:lnTo>
                  <a:lnTo>
                    <a:pt x="96" y="216"/>
                  </a:lnTo>
                  <a:lnTo>
                    <a:pt x="102" y="222"/>
                  </a:lnTo>
                  <a:lnTo>
                    <a:pt x="102" y="228"/>
                  </a:lnTo>
                  <a:lnTo>
                    <a:pt x="102" y="216"/>
                  </a:lnTo>
                  <a:lnTo>
                    <a:pt x="108" y="204"/>
                  </a:lnTo>
                  <a:lnTo>
                    <a:pt x="108" y="180"/>
                  </a:lnTo>
                  <a:lnTo>
                    <a:pt x="114" y="174"/>
                  </a:lnTo>
                  <a:lnTo>
                    <a:pt x="114" y="168"/>
                  </a:lnTo>
                  <a:lnTo>
                    <a:pt x="120" y="174"/>
                  </a:lnTo>
                  <a:lnTo>
                    <a:pt x="120" y="192"/>
                  </a:lnTo>
                  <a:lnTo>
                    <a:pt x="132" y="204"/>
                  </a:lnTo>
                  <a:lnTo>
                    <a:pt x="126" y="204"/>
                  </a:lnTo>
                  <a:lnTo>
                    <a:pt x="132" y="204"/>
                  </a:lnTo>
                  <a:lnTo>
                    <a:pt x="138" y="210"/>
                  </a:lnTo>
                  <a:lnTo>
                    <a:pt x="138" y="228"/>
                  </a:lnTo>
                  <a:lnTo>
                    <a:pt x="144" y="246"/>
                  </a:lnTo>
                  <a:lnTo>
                    <a:pt x="144" y="324"/>
                  </a:lnTo>
                  <a:lnTo>
                    <a:pt x="150" y="366"/>
                  </a:lnTo>
                  <a:lnTo>
                    <a:pt x="150" y="456"/>
                  </a:lnTo>
                  <a:lnTo>
                    <a:pt x="150" y="444"/>
                  </a:lnTo>
                  <a:lnTo>
                    <a:pt x="156" y="390"/>
                  </a:lnTo>
                  <a:lnTo>
                    <a:pt x="156" y="252"/>
                  </a:lnTo>
                  <a:lnTo>
                    <a:pt x="162" y="228"/>
                  </a:lnTo>
                  <a:lnTo>
                    <a:pt x="162" y="162"/>
                  </a:lnTo>
                  <a:lnTo>
                    <a:pt x="168" y="150"/>
                  </a:lnTo>
                  <a:lnTo>
                    <a:pt x="168" y="138"/>
                  </a:lnTo>
                  <a:lnTo>
                    <a:pt x="180" y="150"/>
                  </a:lnTo>
                  <a:lnTo>
                    <a:pt x="180" y="174"/>
                  </a:lnTo>
                  <a:lnTo>
                    <a:pt x="186" y="186"/>
                  </a:lnTo>
                  <a:lnTo>
                    <a:pt x="186" y="216"/>
                  </a:lnTo>
                  <a:lnTo>
                    <a:pt x="192" y="222"/>
                  </a:lnTo>
                  <a:lnTo>
                    <a:pt x="192" y="258"/>
                  </a:lnTo>
                  <a:lnTo>
                    <a:pt x="198" y="270"/>
                  </a:lnTo>
                  <a:lnTo>
                    <a:pt x="198" y="336"/>
                  </a:lnTo>
                  <a:lnTo>
                    <a:pt x="204" y="360"/>
                  </a:lnTo>
                  <a:lnTo>
                    <a:pt x="204" y="450"/>
                  </a:lnTo>
                  <a:lnTo>
                    <a:pt x="210" y="492"/>
                  </a:lnTo>
                  <a:lnTo>
                    <a:pt x="210" y="738"/>
                  </a:lnTo>
                  <a:lnTo>
                    <a:pt x="216" y="1050"/>
                  </a:lnTo>
                  <a:lnTo>
                    <a:pt x="216" y="564"/>
                  </a:lnTo>
                  <a:lnTo>
                    <a:pt x="222" y="510"/>
                  </a:lnTo>
                  <a:lnTo>
                    <a:pt x="222" y="390"/>
                  </a:lnTo>
                  <a:lnTo>
                    <a:pt x="228" y="360"/>
                  </a:lnTo>
                  <a:lnTo>
                    <a:pt x="228" y="288"/>
                  </a:lnTo>
                  <a:lnTo>
                    <a:pt x="234" y="270"/>
                  </a:lnTo>
                  <a:lnTo>
                    <a:pt x="234" y="222"/>
                  </a:lnTo>
                  <a:lnTo>
                    <a:pt x="240" y="210"/>
                  </a:lnTo>
                  <a:lnTo>
                    <a:pt x="240" y="174"/>
                  </a:lnTo>
                  <a:lnTo>
                    <a:pt x="246" y="174"/>
                  </a:lnTo>
                  <a:lnTo>
                    <a:pt x="252" y="180"/>
                  </a:lnTo>
                  <a:lnTo>
                    <a:pt x="252" y="204"/>
                  </a:lnTo>
                  <a:lnTo>
                    <a:pt x="258" y="216"/>
                  </a:lnTo>
                  <a:lnTo>
                    <a:pt x="258" y="276"/>
                  </a:lnTo>
                  <a:lnTo>
                    <a:pt x="264" y="312"/>
                  </a:lnTo>
                  <a:lnTo>
                    <a:pt x="264" y="486"/>
                  </a:lnTo>
                  <a:lnTo>
                    <a:pt x="270" y="642"/>
                  </a:lnTo>
                  <a:lnTo>
                    <a:pt x="270" y="804"/>
                  </a:lnTo>
                  <a:lnTo>
                    <a:pt x="270" y="438"/>
                  </a:lnTo>
                  <a:lnTo>
                    <a:pt x="276" y="378"/>
                  </a:lnTo>
                  <a:lnTo>
                    <a:pt x="276" y="276"/>
                  </a:lnTo>
                  <a:lnTo>
                    <a:pt x="282" y="252"/>
                  </a:lnTo>
                  <a:lnTo>
                    <a:pt x="282" y="210"/>
                  </a:lnTo>
                  <a:lnTo>
                    <a:pt x="288" y="204"/>
                  </a:lnTo>
                  <a:lnTo>
                    <a:pt x="294" y="210"/>
                  </a:lnTo>
                  <a:lnTo>
                    <a:pt x="294" y="234"/>
                  </a:lnTo>
                  <a:lnTo>
                    <a:pt x="300" y="246"/>
                  </a:lnTo>
                  <a:lnTo>
                    <a:pt x="300" y="300"/>
                  </a:lnTo>
                  <a:lnTo>
                    <a:pt x="306" y="324"/>
                  </a:lnTo>
                  <a:lnTo>
                    <a:pt x="306" y="420"/>
                  </a:lnTo>
                  <a:lnTo>
                    <a:pt x="312" y="456"/>
                  </a:lnTo>
                  <a:lnTo>
                    <a:pt x="312" y="540"/>
                  </a:lnTo>
                  <a:lnTo>
                    <a:pt x="318" y="528"/>
                  </a:lnTo>
                  <a:lnTo>
                    <a:pt x="318" y="474"/>
                  </a:lnTo>
                  <a:lnTo>
                    <a:pt x="324" y="468"/>
                  </a:lnTo>
                  <a:lnTo>
                    <a:pt x="324" y="462"/>
                  </a:lnTo>
                  <a:lnTo>
                    <a:pt x="324" y="480"/>
                  </a:lnTo>
                  <a:lnTo>
                    <a:pt x="330" y="492"/>
                  </a:lnTo>
                  <a:lnTo>
                    <a:pt x="330" y="528"/>
                  </a:lnTo>
                  <a:lnTo>
                    <a:pt x="336" y="522"/>
                  </a:lnTo>
                  <a:lnTo>
                    <a:pt x="336" y="456"/>
                  </a:lnTo>
                  <a:lnTo>
                    <a:pt x="342" y="426"/>
                  </a:lnTo>
                  <a:lnTo>
                    <a:pt x="342" y="372"/>
                  </a:lnTo>
                  <a:lnTo>
                    <a:pt x="348" y="354"/>
                  </a:lnTo>
                  <a:lnTo>
                    <a:pt x="348" y="330"/>
                  </a:lnTo>
                  <a:lnTo>
                    <a:pt x="360" y="318"/>
                  </a:lnTo>
                  <a:lnTo>
                    <a:pt x="354" y="318"/>
                  </a:lnTo>
                  <a:lnTo>
                    <a:pt x="360" y="318"/>
                  </a:lnTo>
                  <a:lnTo>
                    <a:pt x="366" y="324"/>
                  </a:lnTo>
                  <a:lnTo>
                    <a:pt x="372" y="330"/>
                  </a:lnTo>
                  <a:lnTo>
                    <a:pt x="378" y="336"/>
                  </a:lnTo>
                  <a:lnTo>
                    <a:pt x="378" y="366"/>
                  </a:lnTo>
                  <a:lnTo>
                    <a:pt x="384" y="378"/>
                  </a:lnTo>
                  <a:lnTo>
                    <a:pt x="384" y="438"/>
                  </a:lnTo>
                  <a:lnTo>
                    <a:pt x="390" y="462"/>
                  </a:lnTo>
                  <a:lnTo>
                    <a:pt x="390" y="492"/>
                  </a:lnTo>
                  <a:lnTo>
                    <a:pt x="390" y="486"/>
                  </a:lnTo>
                  <a:lnTo>
                    <a:pt x="396" y="474"/>
                  </a:lnTo>
                  <a:lnTo>
                    <a:pt x="396" y="402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851" name="Freeform 90"/>
            <p:cNvSpPr>
              <a:spLocks/>
            </p:cNvSpPr>
            <p:nvPr/>
          </p:nvSpPr>
          <p:spPr bwMode="auto">
            <a:xfrm>
              <a:off x="4594452" y="3394302"/>
              <a:ext cx="610795" cy="901650"/>
            </a:xfrm>
            <a:custGeom>
              <a:avLst/>
              <a:gdLst>
                <a:gd name="T0" fmla="*/ 6 w 378"/>
                <a:gd name="T1" fmla="*/ 234 h 558"/>
                <a:gd name="T2" fmla="*/ 18 w 378"/>
                <a:gd name="T3" fmla="*/ 252 h 558"/>
                <a:gd name="T4" fmla="*/ 24 w 378"/>
                <a:gd name="T5" fmla="*/ 540 h 558"/>
                <a:gd name="T6" fmla="*/ 36 w 378"/>
                <a:gd name="T7" fmla="*/ 282 h 558"/>
                <a:gd name="T8" fmla="*/ 42 w 378"/>
                <a:gd name="T9" fmla="*/ 138 h 558"/>
                <a:gd name="T10" fmla="*/ 54 w 378"/>
                <a:gd name="T11" fmla="*/ 114 h 558"/>
                <a:gd name="T12" fmla="*/ 60 w 378"/>
                <a:gd name="T13" fmla="*/ 174 h 558"/>
                <a:gd name="T14" fmla="*/ 72 w 378"/>
                <a:gd name="T15" fmla="*/ 360 h 558"/>
                <a:gd name="T16" fmla="*/ 78 w 378"/>
                <a:gd name="T17" fmla="*/ 366 h 558"/>
                <a:gd name="T18" fmla="*/ 84 w 378"/>
                <a:gd name="T19" fmla="*/ 132 h 558"/>
                <a:gd name="T20" fmla="*/ 96 w 378"/>
                <a:gd name="T21" fmla="*/ 108 h 558"/>
                <a:gd name="T22" fmla="*/ 102 w 378"/>
                <a:gd name="T23" fmla="*/ 204 h 558"/>
                <a:gd name="T24" fmla="*/ 108 w 378"/>
                <a:gd name="T25" fmla="*/ 210 h 558"/>
                <a:gd name="T26" fmla="*/ 120 w 378"/>
                <a:gd name="T27" fmla="*/ 84 h 558"/>
                <a:gd name="T28" fmla="*/ 126 w 378"/>
                <a:gd name="T29" fmla="*/ 6 h 558"/>
                <a:gd name="T30" fmla="*/ 138 w 378"/>
                <a:gd name="T31" fmla="*/ 18 h 558"/>
                <a:gd name="T32" fmla="*/ 144 w 378"/>
                <a:gd name="T33" fmla="*/ 168 h 558"/>
                <a:gd name="T34" fmla="*/ 156 w 378"/>
                <a:gd name="T35" fmla="*/ 252 h 558"/>
                <a:gd name="T36" fmla="*/ 162 w 378"/>
                <a:gd name="T37" fmla="*/ 48 h 558"/>
                <a:gd name="T38" fmla="*/ 174 w 378"/>
                <a:gd name="T39" fmla="*/ 30 h 558"/>
                <a:gd name="T40" fmla="*/ 180 w 378"/>
                <a:gd name="T41" fmla="*/ 84 h 558"/>
                <a:gd name="T42" fmla="*/ 192 w 378"/>
                <a:gd name="T43" fmla="*/ 168 h 558"/>
                <a:gd name="T44" fmla="*/ 198 w 378"/>
                <a:gd name="T45" fmla="*/ 162 h 558"/>
                <a:gd name="T46" fmla="*/ 204 w 378"/>
                <a:gd name="T47" fmla="*/ 102 h 558"/>
                <a:gd name="T48" fmla="*/ 216 w 378"/>
                <a:gd name="T49" fmla="*/ 132 h 558"/>
                <a:gd name="T50" fmla="*/ 222 w 378"/>
                <a:gd name="T51" fmla="*/ 312 h 558"/>
                <a:gd name="T52" fmla="*/ 234 w 378"/>
                <a:gd name="T53" fmla="*/ 192 h 558"/>
                <a:gd name="T54" fmla="*/ 240 w 378"/>
                <a:gd name="T55" fmla="*/ 90 h 558"/>
                <a:gd name="T56" fmla="*/ 252 w 378"/>
                <a:gd name="T57" fmla="*/ 132 h 558"/>
                <a:gd name="T58" fmla="*/ 264 w 378"/>
                <a:gd name="T59" fmla="*/ 216 h 558"/>
                <a:gd name="T60" fmla="*/ 270 w 378"/>
                <a:gd name="T61" fmla="*/ 210 h 558"/>
                <a:gd name="T62" fmla="*/ 276 w 378"/>
                <a:gd name="T63" fmla="*/ 102 h 558"/>
                <a:gd name="T64" fmla="*/ 288 w 378"/>
                <a:gd name="T65" fmla="*/ 84 h 558"/>
                <a:gd name="T66" fmla="*/ 300 w 378"/>
                <a:gd name="T67" fmla="*/ 132 h 558"/>
                <a:gd name="T68" fmla="*/ 306 w 378"/>
                <a:gd name="T69" fmla="*/ 168 h 558"/>
                <a:gd name="T70" fmla="*/ 318 w 378"/>
                <a:gd name="T71" fmla="*/ 120 h 558"/>
                <a:gd name="T72" fmla="*/ 324 w 378"/>
                <a:gd name="T73" fmla="*/ 84 h 558"/>
                <a:gd name="T74" fmla="*/ 336 w 378"/>
                <a:gd name="T75" fmla="*/ 156 h 558"/>
                <a:gd name="T76" fmla="*/ 348 w 378"/>
                <a:gd name="T77" fmla="*/ 318 h 558"/>
                <a:gd name="T78" fmla="*/ 354 w 378"/>
                <a:gd name="T79" fmla="*/ 300 h 558"/>
                <a:gd name="T80" fmla="*/ 360 w 378"/>
                <a:gd name="T81" fmla="*/ 96 h 558"/>
                <a:gd name="T82" fmla="*/ 372 w 378"/>
                <a:gd name="T83" fmla="*/ 42 h 558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378"/>
                <a:gd name="T127" fmla="*/ 0 h 558"/>
                <a:gd name="T128" fmla="*/ 378 w 378"/>
                <a:gd name="T129" fmla="*/ 558 h 558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378" h="558">
                  <a:moveTo>
                    <a:pt x="0" y="300"/>
                  </a:moveTo>
                  <a:lnTo>
                    <a:pt x="6" y="282"/>
                  </a:lnTo>
                  <a:lnTo>
                    <a:pt x="6" y="234"/>
                  </a:lnTo>
                  <a:lnTo>
                    <a:pt x="12" y="234"/>
                  </a:lnTo>
                  <a:lnTo>
                    <a:pt x="12" y="246"/>
                  </a:lnTo>
                  <a:lnTo>
                    <a:pt x="18" y="252"/>
                  </a:lnTo>
                  <a:lnTo>
                    <a:pt x="18" y="312"/>
                  </a:lnTo>
                  <a:lnTo>
                    <a:pt x="24" y="348"/>
                  </a:lnTo>
                  <a:lnTo>
                    <a:pt x="24" y="540"/>
                  </a:lnTo>
                  <a:lnTo>
                    <a:pt x="30" y="534"/>
                  </a:lnTo>
                  <a:lnTo>
                    <a:pt x="30" y="324"/>
                  </a:lnTo>
                  <a:lnTo>
                    <a:pt x="36" y="282"/>
                  </a:lnTo>
                  <a:lnTo>
                    <a:pt x="36" y="198"/>
                  </a:lnTo>
                  <a:lnTo>
                    <a:pt x="42" y="174"/>
                  </a:lnTo>
                  <a:lnTo>
                    <a:pt x="42" y="138"/>
                  </a:lnTo>
                  <a:lnTo>
                    <a:pt x="48" y="126"/>
                  </a:lnTo>
                  <a:lnTo>
                    <a:pt x="48" y="108"/>
                  </a:lnTo>
                  <a:lnTo>
                    <a:pt x="54" y="114"/>
                  </a:lnTo>
                  <a:lnTo>
                    <a:pt x="54" y="120"/>
                  </a:lnTo>
                  <a:lnTo>
                    <a:pt x="60" y="132"/>
                  </a:lnTo>
                  <a:lnTo>
                    <a:pt x="60" y="174"/>
                  </a:lnTo>
                  <a:lnTo>
                    <a:pt x="66" y="192"/>
                  </a:lnTo>
                  <a:lnTo>
                    <a:pt x="66" y="300"/>
                  </a:lnTo>
                  <a:lnTo>
                    <a:pt x="72" y="360"/>
                  </a:lnTo>
                  <a:lnTo>
                    <a:pt x="72" y="558"/>
                  </a:lnTo>
                  <a:lnTo>
                    <a:pt x="72" y="462"/>
                  </a:lnTo>
                  <a:lnTo>
                    <a:pt x="78" y="366"/>
                  </a:lnTo>
                  <a:lnTo>
                    <a:pt x="78" y="216"/>
                  </a:lnTo>
                  <a:lnTo>
                    <a:pt x="84" y="186"/>
                  </a:lnTo>
                  <a:lnTo>
                    <a:pt x="84" y="132"/>
                  </a:lnTo>
                  <a:lnTo>
                    <a:pt x="90" y="120"/>
                  </a:lnTo>
                  <a:lnTo>
                    <a:pt x="90" y="102"/>
                  </a:lnTo>
                  <a:lnTo>
                    <a:pt x="96" y="108"/>
                  </a:lnTo>
                  <a:lnTo>
                    <a:pt x="96" y="126"/>
                  </a:lnTo>
                  <a:lnTo>
                    <a:pt x="102" y="144"/>
                  </a:lnTo>
                  <a:lnTo>
                    <a:pt x="102" y="204"/>
                  </a:lnTo>
                  <a:lnTo>
                    <a:pt x="108" y="222"/>
                  </a:lnTo>
                  <a:lnTo>
                    <a:pt x="108" y="234"/>
                  </a:lnTo>
                  <a:lnTo>
                    <a:pt x="108" y="210"/>
                  </a:lnTo>
                  <a:lnTo>
                    <a:pt x="114" y="186"/>
                  </a:lnTo>
                  <a:lnTo>
                    <a:pt x="114" y="102"/>
                  </a:lnTo>
                  <a:lnTo>
                    <a:pt x="120" y="84"/>
                  </a:lnTo>
                  <a:lnTo>
                    <a:pt x="120" y="36"/>
                  </a:lnTo>
                  <a:lnTo>
                    <a:pt x="126" y="24"/>
                  </a:lnTo>
                  <a:lnTo>
                    <a:pt x="126" y="6"/>
                  </a:lnTo>
                  <a:lnTo>
                    <a:pt x="132" y="0"/>
                  </a:lnTo>
                  <a:lnTo>
                    <a:pt x="132" y="12"/>
                  </a:lnTo>
                  <a:lnTo>
                    <a:pt x="138" y="18"/>
                  </a:lnTo>
                  <a:lnTo>
                    <a:pt x="138" y="54"/>
                  </a:lnTo>
                  <a:lnTo>
                    <a:pt x="144" y="78"/>
                  </a:lnTo>
                  <a:lnTo>
                    <a:pt x="144" y="168"/>
                  </a:lnTo>
                  <a:lnTo>
                    <a:pt x="150" y="210"/>
                  </a:lnTo>
                  <a:lnTo>
                    <a:pt x="150" y="294"/>
                  </a:lnTo>
                  <a:lnTo>
                    <a:pt x="156" y="252"/>
                  </a:lnTo>
                  <a:lnTo>
                    <a:pt x="156" y="132"/>
                  </a:lnTo>
                  <a:lnTo>
                    <a:pt x="162" y="102"/>
                  </a:lnTo>
                  <a:lnTo>
                    <a:pt x="162" y="48"/>
                  </a:lnTo>
                  <a:lnTo>
                    <a:pt x="168" y="42"/>
                  </a:lnTo>
                  <a:lnTo>
                    <a:pt x="168" y="24"/>
                  </a:lnTo>
                  <a:lnTo>
                    <a:pt x="174" y="30"/>
                  </a:lnTo>
                  <a:lnTo>
                    <a:pt x="174" y="36"/>
                  </a:lnTo>
                  <a:lnTo>
                    <a:pt x="180" y="48"/>
                  </a:lnTo>
                  <a:lnTo>
                    <a:pt x="180" y="84"/>
                  </a:lnTo>
                  <a:lnTo>
                    <a:pt x="186" y="102"/>
                  </a:lnTo>
                  <a:lnTo>
                    <a:pt x="186" y="156"/>
                  </a:lnTo>
                  <a:lnTo>
                    <a:pt x="192" y="168"/>
                  </a:lnTo>
                  <a:lnTo>
                    <a:pt x="192" y="174"/>
                  </a:lnTo>
                  <a:lnTo>
                    <a:pt x="192" y="168"/>
                  </a:lnTo>
                  <a:lnTo>
                    <a:pt x="198" y="162"/>
                  </a:lnTo>
                  <a:lnTo>
                    <a:pt x="198" y="126"/>
                  </a:lnTo>
                  <a:lnTo>
                    <a:pt x="204" y="114"/>
                  </a:lnTo>
                  <a:lnTo>
                    <a:pt x="204" y="102"/>
                  </a:lnTo>
                  <a:lnTo>
                    <a:pt x="210" y="108"/>
                  </a:lnTo>
                  <a:lnTo>
                    <a:pt x="210" y="120"/>
                  </a:lnTo>
                  <a:lnTo>
                    <a:pt x="216" y="132"/>
                  </a:lnTo>
                  <a:lnTo>
                    <a:pt x="216" y="192"/>
                  </a:lnTo>
                  <a:lnTo>
                    <a:pt x="222" y="222"/>
                  </a:lnTo>
                  <a:lnTo>
                    <a:pt x="222" y="312"/>
                  </a:lnTo>
                  <a:lnTo>
                    <a:pt x="228" y="312"/>
                  </a:lnTo>
                  <a:lnTo>
                    <a:pt x="228" y="222"/>
                  </a:lnTo>
                  <a:lnTo>
                    <a:pt x="234" y="192"/>
                  </a:lnTo>
                  <a:lnTo>
                    <a:pt x="234" y="126"/>
                  </a:lnTo>
                  <a:lnTo>
                    <a:pt x="240" y="114"/>
                  </a:lnTo>
                  <a:lnTo>
                    <a:pt x="240" y="90"/>
                  </a:lnTo>
                  <a:lnTo>
                    <a:pt x="246" y="84"/>
                  </a:lnTo>
                  <a:lnTo>
                    <a:pt x="252" y="90"/>
                  </a:lnTo>
                  <a:lnTo>
                    <a:pt x="252" y="132"/>
                  </a:lnTo>
                  <a:lnTo>
                    <a:pt x="258" y="144"/>
                  </a:lnTo>
                  <a:lnTo>
                    <a:pt x="258" y="204"/>
                  </a:lnTo>
                  <a:lnTo>
                    <a:pt x="264" y="216"/>
                  </a:lnTo>
                  <a:lnTo>
                    <a:pt x="264" y="234"/>
                  </a:lnTo>
                  <a:lnTo>
                    <a:pt x="264" y="228"/>
                  </a:lnTo>
                  <a:lnTo>
                    <a:pt x="270" y="210"/>
                  </a:lnTo>
                  <a:lnTo>
                    <a:pt x="270" y="156"/>
                  </a:lnTo>
                  <a:lnTo>
                    <a:pt x="276" y="138"/>
                  </a:lnTo>
                  <a:lnTo>
                    <a:pt x="276" y="102"/>
                  </a:lnTo>
                  <a:lnTo>
                    <a:pt x="282" y="90"/>
                  </a:lnTo>
                  <a:lnTo>
                    <a:pt x="282" y="78"/>
                  </a:lnTo>
                  <a:lnTo>
                    <a:pt x="288" y="84"/>
                  </a:lnTo>
                  <a:lnTo>
                    <a:pt x="294" y="90"/>
                  </a:lnTo>
                  <a:lnTo>
                    <a:pt x="294" y="120"/>
                  </a:lnTo>
                  <a:lnTo>
                    <a:pt x="300" y="132"/>
                  </a:lnTo>
                  <a:lnTo>
                    <a:pt x="300" y="168"/>
                  </a:lnTo>
                  <a:lnTo>
                    <a:pt x="306" y="174"/>
                  </a:lnTo>
                  <a:lnTo>
                    <a:pt x="306" y="168"/>
                  </a:lnTo>
                  <a:lnTo>
                    <a:pt x="312" y="162"/>
                  </a:lnTo>
                  <a:lnTo>
                    <a:pt x="312" y="126"/>
                  </a:lnTo>
                  <a:lnTo>
                    <a:pt x="318" y="120"/>
                  </a:lnTo>
                  <a:lnTo>
                    <a:pt x="318" y="96"/>
                  </a:lnTo>
                  <a:lnTo>
                    <a:pt x="330" y="84"/>
                  </a:lnTo>
                  <a:lnTo>
                    <a:pt x="324" y="84"/>
                  </a:lnTo>
                  <a:lnTo>
                    <a:pt x="330" y="96"/>
                  </a:lnTo>
                  <a:lnTo>
                    <a:pt x="336" y="102"/>
                  </a:lnTo>
                  <a:lnTo>
                    <a:pt x="336" y="156"/>
                  </a:lnTo>
                  <a:lnTo>
                    <a:pt x="342" y="180"/>
                  </a:lnTo>
                  <a:lnTo>
                    <a:pt x="342" y="276"/>
                  </a:lnTo>
                  <a:lnTo>
                    <a:pt x="348" y="318"/>
                  </a:lnTo>
                  <a:lnTo>
                    <a:pt x="348" y="378"/>
                  </a:lnTo>
                  <a:lnTo>
                    <a:pt x="348" y="348"/>
                  </a:lnTo>
                  <a:lnTo>
                    <a:pt x="354" y="300"/>
                  </a:lnTo>
                  <a:lnTo>
                    <a:pt x="354" y="186"/>
                  </a:lnTo>
                  <a:lnTo>
                    <a:pt x="360" y="156"/>
                  </a:lnTo>
                  <a:lnTo>
                    <a:pt x="360" y="96"/>
                  </a:lnTo>
                  <a:lnTo>
                    <a:pt x="366" y="84"/>
                  </a:lnTo>
                  <a:lnTo>
                    <a:pt x="366" y="48"/>
                  </a:lnTo>
                  <a:lnTo>
                    <a:pt x="372" y="42"/>
                  </a:lnTo>
                  <a:lnTo>
                    <a:pt x="372" y="24"/>
                  </a:lnTo>
                  <a:lnTo>
                    <a:pt x="378" y="24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852" name="Freeform 91"/>
            <p:cNvSpPr>
              <a:spLocks/>
            </p:cNvSpPr>
            <p:nvPr/>
          </p:nvSpPr>
          <p:spPr bwMode="auto">
            <a:xfrm>
              <a:off x="5205247" y="3433082"/>
              <a:ext cx="727137" cy="1415493"/>
            </a:xfrm>
            <a:custGeom>
              <a:avLst/>
              <a:gdLst>
                <a:gd name="T0" fmla="*/ 6 w 450"/>
                <a:gd name="T1" fmla="*/ 12 h 876"/>
                <a:gd name="T2" fmla="*/ 18 w 450"/>
                <a:gd name="T3" fmla="*/ 48 h 876"/>
                <a:gd name="T4" fmla="*/ 24 w 450"/>
                <a:gd name="T5" fmla="*/ 156 h 876"/>
                <a:gd name="T6" fmla="*/ 36 w 450"/>
                <a:gd name="T7" fmla="*/ 312 h 876"/>
                <a:gd name="T8" fmla="*/ 42 w 450"/>
                <a:gd name="T9" fmla="*/ 348 h 876"/>
                <a:gd name="T10" fmla="*/ 54 w 450"/>
                <a:gd name="T11" fmla="*/ 240 h 876"/>
                <a:gd name="T12" fmla="*/ 60 w 450"/>
                <a:gd name="T13" fmla="*/ 204 h 876"/>
                <a:gd name="T14" fmla="*/ 72 w 450"/>
                <a:gd name="T15" fmla="*/ 234 h 876"/>
                <a:gd name="T16" fmla="*/ 84 w 450"/>
                <a:gd name="T17" fmla="*/ 294 h 876"/>
                <a:gd name="T18" fmla="*/ 90 w 450"/>
                <a:gd name="T19" fmla="*/ 342 h 876"/>
                <a:gd name="T20" fmla="*/ 96 w 450"/>
                <a:gd name="T21" fmla="*/ 276 h 876"/>
                <a:gd name="T22" fmla="*/ 108 w 450"/>
                <a:gd name="T23" fmla="*/ 204 h 876"/>
                <a:gd name="T24" fmla="*/ 114 w 450"/>
                <a:gd name="T25" fmla="*/ 132 h 876"/>
                <a:gd name="T26" fmla="*/ 126 w 450"/>
                <a:gd name="T27" fmla="*/ 96 h 876"/>
                <a:gd name="T28" fmla="*/ 138 w 450"/>
                <a:gd name="T29" fmla="*/ 78 h 876"/>
                <a:gd name="T30" fmla="*/ 156 w 450"/>
                <a:gd name="T31" fmla="*/ 108 h 876"/>
                <a:gd name="T32" fmla="*/ 162 w 450"/>
                <a:gd name="T33" fmla="*/ 186 h 876"/>
                <a:gd name="T34" fmla="*/ 174 w 450"/>
                <a:gd name="T35" fmla="*/ 270 h 876"/>
                <a:gd name="T36" fmla="*/ 180 w 450"/>
                <a:gd name="T37" fmla="*/ 462 h 876"/>
                <a:gd name="T38" fmla="*/ 192 w 450"/>
                <a:gd name="T39" fmla="*/ 330 h 876"/>
                <a:gd name="T40" fmla="*/ 198 w 450"/>
                <a:gd name="T41" fmla="*/ 198 h 876"/>
                <a:gd name="T42" fmla="*/ 210 w 450"/>
                <a:gd name="T43" fmla="*/ 156 h 876"/>
                <a:gd name="T44" fmla="*/ 222 w 450"/>
                <a:gd name="T45" fmla="*/ 126 h 876"/>
                <a:gd name="T46" fmla="*/ 246 w 450"/>
                <a:gd name="T47" fmla="*/ 144 h 876"/>
                <a:gd name="T48" fmla="*/ 252 w 450"/>
                <a:gd name="T49" fmla="*/ 168 h 876"/>
                <a:gd name="T50" fmla="*/ 264 w 450"/>
                <a:gd name="T51" fmla="*/ 186 h 876"/>
                <a:gd name="T52" fmla="*/ 276 w 450"/>
                <a:gd name="T53" fmla="*/ 210 h 876"/>
                <a:gd name="T54" fmla="*/ 294 w 450"/>
                <a:gd name="T55" fmla="*/ 204 h 876"/>
                <a:gd name="T56" fmla="*/ 312 w 450"/>
                <a:gd name="T57" fmla="*/ 204 h 876"/>
                <a:gd name="T58" fmla="*/ 324 w 450"/>
                <a:gd name="T59" fmla="*/ 222 h 876"/>
                <a:gd name="T60" fmla="*/ 336 w 450"/>
                <a:gd name="T61" fmla="*/ 240 h 876"/>
                <a:gd name="T62" fmla="*/ 342 w 450"/>
                <a:gd name="T63" fmla="*/ 276 h 876"/>
                <a:gd name="T64" fmla="*/ 354 w 450"/>
                <a:gd name="T65" fmla="*/ 306 h 876"/>
                <a:gd name="T66" fmla="*/ 360 w 450"/>
                <a:gd name="T67" fmla="*/ 378 h 876"/>
                <a:gd name="T68" fmla="*/ 372 w 450"/>
                <a:gd name="T69" fmla="*/ 426 h 876"/>
                <a:gd name="T70" fmla="*/ 384 w 450"/>
                <a:gd name="T71" fmla="*/ 444 h 876"/>
                <a:gd name="T72" fmla="*/ 390 w 450"/>
                <a:gd name="T73" fmla="*/ 384 h 876"/>
                <a:gd name="T74" fmla="*/ 402 w 450"/>
                <a:gd name="T75" fmla="*/ 342 h 876"/>
                <a:gd name="T76" fmla="*/ 408 w 450"/>
                <a:gd name="T77" fmla="*/ 288 h 876"/>
                <a:gd name="T78" fmla="*/ 420 w 450"/>
                <a:gd name="T79" fmla="*/ 258 h 876"/>
                <a:gd name="T80" fmla="*/ 426 w 450"/>
                <a:gd name="T81" fmla="*/ 234 h 876"/>
                <a:gd name="T82" fmla="*/ 444 w 450"/>
                <a:gd name="T83" fmla="*/ 210 h 87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50"/>
                <a:gd name="T127" fmla="*/ 0 h 876"/>
                <a:gd name="T128" fmla="*/ 450 w 450"/>
                <a:gd name="T129" fmla="*/ 876 h 87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50" h="876">
                  <a:moveTo>
                    <a:pt x="0" y="0"/>
                  </a:moveTo>
                  <a:lnTo>
                    <a:pt x="6" y="6"/>
                  </a:lnTo>
                  <a:lnTo>
                    <a:pt x="6" y="12"/>
                  </a:lnTo>
                  <a:lnTo>
                    <a:pt x="12" y="18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18" y="84"/>
                  </a:lnTo>
                  <a:lnTo>
                    <a:pt x="24" y="102"/>
                  </a:lnTo>
                  <a:lnTo>
                    <a:pt x="24" y="156"/>
                  </a:lnTo>
                  <a:lnTo>
                    <a:pt x="30" y="180"/>
                  </a:lnTo>
                  <a:lnTo>
                    <a:pt x="30" y="270"/>
                  </a:lnTo>
                  <a:lnTo>
                    <a:pt x="36" y="312"/>
                  </a:lnTo>
                  <a:lnTo>
                    <a:pt x="36" y="876"/>
                  </a:lnTo>
                  <a:lnTo>
                    <a:pt x="42" y="576"/>
                  </a:lnTo>
                  <a:lnTo>
                    <a:pt x="42" y="348"/>
                  </a:lnTo>
                  <a:lnTo>
                    <a:pt x="48" y="318"/>
                  </a:lnTo>
                  <a:lnTo>
                    <a:pt x="48" y="252"/>
                  </a:lnTo>
                  <a:lnTo>
                    <a:pt x="54" y="240"/>
                  </a:lnTo>
                  <a:lnTo>
                    <a:pt x="54" y="216"/>
                  </a:lnTo>
                  <a:lnTo>
                    <a:pt x="66" y="204"/>
                  </a:lnTo>
                  <a:lnTo>
                    <a:pt x="60" y="204"/>
                  </a:lnTo>
                  <a:lnTo>
                    <a:pt x="66" y="210"/>
                  </a:lnTo>
                  <a:lnTo>
                    <a:pt x="72" y="216"/>
                  </a:lnTo>
                  <a:lnTo>
                    <a:pt x="72" y="234"/>
                  </a:lnTo>
                  <a:lnTo>
                    <a:pt x="78" y="240"/>
                  </a:lnTo>
                  <a:lnTo>
                    <a:pt x="78" y="282"/>
                  </a:lnTo>
                  <a:lnTo>
                    <a:pt x="84" y="294"/>
                  </a:lnTo>
                  <a:lnTo>
                    <a:pt x="84" y="330"/>
                  </a:lnTo>
                  <a:lnTo>
                    <a:pt x="90" y="336"/>
                  </a:lnTo>
                  <a:lnTo>
                    <a:pt x="90" y="342"/>
                  </a:lnTo>
                  <a:lnTo>
                    <a:pt x="90" y="336"/>
                  </a:lnTo>
                  <a:lnTo>
                    <a:pt x="96" y="324"/>
                  </a:lnTo>
                  <a:lnTo>
                    <a:pt x="96" y="276"/>
                  </a:lnTo>
                  <a:lnTo>
                    <a:pt x="102" y="264"/>
                  </a:lnTo>
                  <a:lnTo>
                    <a:pt x="102" y="216"/>
                  </a:lnTo>
                  <a:lnTo>
                    <a:pt x="108" y="204"/>
                  </a:lnTo>
                  <a:lnTo>
                    <a:pt x="108" y="168"/>
                  </a:lnTo>
                  <a:lnTo>
                    <a:pt x="114" y="156"/>
                  </a:lnTo>
                  <a:lnTo>
                    <a:pt x="114" y="132"/>
                  </a:lnTo>
                  <a:lnTo>
                    <a:pt x="120" y="126"/>
                  </a:lnTo>
                  <a:lnTo>
                    <a:pt x="120" y="102"/>
                  </a:lnTo>
                  <a:lnTo>
                    <a:pt x="126" y="96"/>
                  </a:lnTo>
                  <a:lnTo>
                    <a:pt x="126" y="84"/>
                  </a:lnTo>
                  <a:lnTo>
                    <a:pt x="132" y="78"/>
                  </a:lnTo>
                  <a:lnTo>
                    <a:pt x="138" y="78"/>
                  </a:lnTo>
                  <a:lnTo>
                    <a:pt x="150" y="90"/>
                  </a:lnTo>
                  <a:lnTo>
                    <a:pt x="150" y="102"/>
                  </a:lnTo>
                  <a:lnTo>
                    <a:pt x="156" y="108"/>
                  </a:lnTo>
                  <a:lnTo>
                    <a:pt x="156" y="138"/>
                  </a:lnTo>
                  <a:lnTo>
                    <a:pt x="162" y="150"/>
                  </a:lnTo>
                  <a:lnTo>
                    <a:pt x="162" y="186"/>
                  </a:lnTo>
                  <a:lnTo>
                    <a:pt x="168" y="198"/>
                  </a:lnTo>
                  <a:lnTo>
                    <a:pt x="168" y="246"/>
                  </a:lnTo>
                  <a:lnTo>
                    <a:pt x="174" y="270"/>
                  </a:lnTo>
                  <a:lnTo>
                    <a:pt x="174" y="348"/>
                  </a:lnTo>
                  <a:lnTo>
                    <a:pt x="180" y="384"/>
                  </a:lnTo>
                  <a:lnTo>
                    <a:pt x="180" y="462"/>
                  </a:lnTo>
                  <a:lnTo>
                    <a:pt x="186" y="450"/>
                  </a:lnTo>
                  <a:lnTo>
                    <a:pt x="186" y="360"/>
                  </a:lnTo>
                  <a:lnTo>
                    <a:pt x="192" y="330"/>
                  </a:lnTo>
                  <a:lnTo>
                    <a:pt x="192" y="264"/>
                  </a:lnTo>
                  <a:lnTo>
                    <a:pt x="198" y="246"/>
                  </a:lnTo>
                  <a:lnTo>
                    <a:pt x="198" y="198"/>
                  </a:lnTo>
                  <a:lnTo>
                    <a:pt x="204" y="186"/>
                  </a:lnTo>
                  <a:lnTo>
                    <a:pt x="204" y="162"/>
                  </a:lnTo>
                  <a:lnTo>
                    <a:pt x="210" y="156"/>
                  </a:lnTo>
                  <a:lnTo>
                    <a:pt x="210" y="144"/>
                  </a:lnTo>
                  <a:lnTo>
                    <a:pt x="222" y="132"/>
                  </a:lnTo>
                  <a:lnTo>
                    <a:pt x="222" y="126"/>
                  </a:lnTo>
                  <a:lnTo>
                    <a:pt x="228" y="126"/>
                  </a:lnTo>
                  <a:lnTo>
                    <a:pt x="234" y="132"/>
                  </a:lnTo>
                  <a:lnTo>
                    <a:pt x="246" y="144"/>
                  </a:lnTo>
                  <a:lnTo>
                    <a:pt x="246" y="156"/>
                  </a:lnTo>
                  <a:lnTo>
                    <a:pt x="252" y="162"/>
                  </a:lnTo>
                  <a:lnTo>
                    <a:pt x="252" y="168"/>
                  </a:lnTo>
                  <a:lnTo>
                    <a:pt x="258" y="174"/>
                  </a:lnTo>
                  <a:lnTo>
                    <a:pt x="258" y="180"/>
                  </a:lnTo>
                  <a:lnTo>
                    <a:pt x="264" y="186"/>
                  </a:lnTo>
                  <a:lnTo>
                    <a:pt x="264" y="192"/>
                  </a:lnTo>
                  <a:lnTo>
                    <a:pt x="276" y="204"/>
                  </a:lnTo>
                  <a:lnTo>
                    <a:pt x="276" y="210"/>
                  </a:lnTo>
                  <a:lnTo>
                    <a:pt x="282" y="210"/>
                  </a:lnTo>
                  <a:lnTo>
                    <a:pt x="288" y="204"/>
                  </a:lnTo>
                  <a:lnTo>
                    <a:pt x="294" y="204"/>
                  </a:lnTo>
                  <a:lnTo>
                    <a:pt x="300" y="204"/>
                  </a:lnTo>
                  <a:lnTo>
                    <a:pt x="306" y="204"/>
                  </a:lnTo>
                  <a:lnTo>
                    <a:pt x="312" y="204"/>
                  </a:lnTo>
                  <a:lnTo>
                    <a:pt x="318" y="210"/>
                  </a:lnTo>
                  <a:lnTo>
                    <a:pt x="324" y="216"/>
                  </a:lnTo>
                  <a:lnTo>
                    <a:pt x="324" y="222"/>
                  </a:lnTo>
                  <a:lnTo>
                    <a:pt x="330" y="228"/>
                  </a:lnTo>
                  <a:lnTo>
                    <a:pt x="330" y="234"/>
                  </a:lnTo>
                  <a:lnTo>
                    <a:pt x="336" y="240"/>
                  </a:lnTo>
                  <a:lnTo>
                    <a:pt x="336" y="252"/>
                  </a:lnTo>
                  <a:lnTo>
                    <a:pt x="342" y="258"/>
                  </a:lnTo>
                  <a:lnTo>
                    <a:pt x="342" y="276"/>
                  </a:lnTo>
                  <a:lnTo>
                    <a:pt x="348" y="282"/>
                  </a:lnTo>
                  <a:lnTo>
                    <a:pt x="348" y="300"/>
                  </a:lnTo>
                  <a:lnTo>
                    <a:pt x="354" y="306"/>
                  </a:lnTo>
                  <a:lnTo>
                    <a:pt x="354" y="330"/>
                  </a:lnTo>
                  <a:lnTo>
                    <a:pt x="360" y="342"/>
                  </a:lnTo>
                  <a:lnTo>
                    <a:pt x="360" y="378"/>
                  </a:lnTo>
                  <a:lnTo>
                    <a:pt x="366" y="390"/>
                  </a:lnTo>
                  <a:lnTo>
                    <a:pt x="366" y="420"/>
                  </a:lnTo>
                  <a:lnTo>
                    <a:pt x="372" y="426"/>
                  </a:lnTo>
                  <a:lnTo>
                    <a:pt x="372" y="450"/>
                  </a:lnTo>
                  <a:lnTo>
                    <a:pt x="378" y="450"/>
                  </a:lnTo>
                  <a:lnTo>
                    <a:pt x="384" y="444"/>
                  </a:lnTo>
                  <a:lnTo>
                    <a:pt x="384" y="420"/>
                  </a:lnTo>
                  <a:lnTo>
                    <a:pt x="390" y="408"/>
                  </a:lnTo>
                  <a:lnTo>
                    <a:pt x="390" y="384"/>
                  </a:lnTo>
                  <a:lnTo>
                    <a:pt x="396" y="372"/>
                  </a:lnTo>
                  <a:lnTo>
                    <a:pt x="396" y="348"/>
                  </a:lnTo>
                  <a:lnTo>
                    <a:pt x="402" y="342"/>
                  </a:lnTo>
                  <a:lnTo>
                    <a:pt x="402" y="312"/>
                  </a:lnTo>
                  <a:lnTo>
                    <a:pt x="408" y="306"/>
                  </a:lnTo>
                  <a:lnTo>
                    <a:pt x="408" y="288"/>
                  </a:lnTo>
                  <a:lnTo>
                    <a:pt x="414" y="282"/>
                  </a:lnTo>
                  <a:lnTo>
                    <a:pt x="414" y="264"/>
                  </a:lnTo>
                  <a:lnTo>
                    <a:pt x="420" y="258"/>
                  </a:lnTo>
                  <a:lnTo>
                    <a:pt x="420" y="252"/>
                  </a:lnTo>
                  <a:lnTo>
                    <a:pt x="426" y="246"/>
                  </a:lnTo>
                  <a:lnTo>
                    <a:pt x="426" y="234"/>
                  </a:lnTo>
                  <a:lnTo>
                    <a:pt x="438" y="222"/>
                  </a:lnTo>
                  <a:lnTo>
                    <a:pt x="438" y="216"/>
                  </a:lnTo>
                  <a:lnTo>
                    <a:pt x="444" y="210"/>
                  </a:lnTo>
                  <a:lnTo>
                    <a:pt x="444" y="204"/>
                  </a:lnTo>
                  <a:lnTo>
                    <a:pt x="450" y="198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853" name="Freeform 92"/>
            <p:cNvSpPr>
              <a:spLocks/>
            </p:cNvSpPr>
            <p:nvPr/>
          </p:nvSpPr>
          <p:spPr bwMode="auto">
            <a:xfrm>
              <a:off x="5932384" y="3694851"/>
              <a:ext cx="126037" cy="58171"/>
            </a:xfrm>
            <a:custGeom>
              <a:avLst/>
              <a:gdLst>
                <a:gd name="T0" fmla="*/ 0 w 78"/>
                <a:gd name="T1" fmla="*/ 36 h 36"/>
                <a:gd name="T2" fmla="*/ 6 w 78"/>
                <a:gd name="T3" fmla="*/ 30 h 36"/>
                <a:gd name="T4" fmla="*/ 12 w 78"/>
                <a:gd name="T5" fmla="*/ 24 h 36"/>
                <a:gd name="T6" fmla="*/ 18 w 78"/>
                <a:gd name="T7" fmla="*/ 18 h 36"/>
                <a:gd name="T8" fmla="*/ 24 w 78"/>
                <a:gd name="T9" fmla="*/ 12 h 36"/>
                <a:gd name="T10" fmla="*/ 30 w 78"/>
                <a:gd name="T11" fmla="*/ 12 h 36"/>
                <a:gd name="T12" fmla="*/ 36 w 78"/>
                <a:gd name="T13" fmla="*/ 6 h 36"/>
                <a:gd name="T14" fmla="*/ 42 w 78"/>
                <a:gd name="T15" fmla="*/ 6 h 36"/>
                <a:gd name="T16" fmla="*/ 48 w 78"/>
                <a:gd name="T17" fmla="*/ 6 h 36"/>
                <a:gd name="T18" fmla="*/ 54 w 78"/>
                <a:gd name="T19" fmla="*/ 6 h 36"/>
                <a:gd name="T20" fmla="*/ 60 w 78"/>
                <a:gd name="T21" fmla="*/ 6 h 36"/>
                <a:gd name="T22" fmla="*/ 66 w 78"/>
                <a:gd name="T23" fmla="*/ 6 h 36"/>
                <a:gd name="T24" fmla="*/ 72 w 78"/>
                <a:gd name="T25" fmla="*/ 0 h 36"/>
                <a:gd name="T26" fmla="*/ 78 w 78"/>
                <a:gd name="T27" fmla="*/ 0 h 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8"/>
                <a:gd name="T43" fmla="*/ 0 h 36"/>
                <a:gd name="T44" fmla="*/ 78 w 78"/>
                <a:gd name="T45" fmla="*/ 36 h 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8" h="36">
                  <a:moveTo>
                    <a:pt x="0" y="36"/>
                  </a:moveTo>
                  <a:lnTo>
                    <a:pt x="6" y="30"/>
                  </a:lnTo>
                  <a:lnTo>
                    <a:pt x="12" y="24"/>
                  </a:lnTo>
                  <a:lnTo>
                    <a:pt x="18" y="18"/>
                  </a:lnTo>
                  <a:lnTo>
                    <a:pt x="24" y="12"/>
                  </a:lnTo>
                  <a:lnTo>
                    <a:pt x="30" y="12"/>
                  </a:lnTo>
                  <a:lnTo>
                    <a:pt x="36" y="6"/>
                  </a:lnTo>
                  <a:lnTo>
                    <a:pt x="42" y="6"/>
                  </a:lnTo>
                  <a:lnTo>
                    <a:pt x="48" y="6"/>
                  </a:lnTo>
                  <a:lnTo>
                    <a:pt x="54" y="6"/>
                  </a:lnTo>
                  <a:lnTo>
                    <a:pt x="60" y="6"/>
                  </a:lnTo>
                  <a:lnTo>
                    <a:pt x="66" y="6"/>
                  </a:lnTo>
                  <a:lnTo>
                    <a:pt x="72" y="0"/>
                  </a:lnTo>
                  <a:lnTo>
                    <a:pt x="78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6" name="群組 629"/>
          <p:cNvGrpSpPr>
            <a:grpSpLocks/>
          </p:cNvGrpSpPr>
          <p:nvPr/>
        </p:nvGrpSpPr>
        <p:grpSpPr bwMode="auto">
          <a:xfrm>
            <a:off x="1071563" y="2994025"/>
            <a:ext cx="4208462" cy="2006600"/>
            <a:chOff x="1068108" y="2986197"/>
            <a:chExt cx="4207699" cy="2006898"/>
          </a:xfrm>
        </p:grpSpPr>
        <p:sp>
          <p:nvSpPr>
            <p:cNvPr id="31840" name="Freeform 78"/>
            <p:cNvSpPr>
              <a:spLocks/>
            </p:cNvSpPr>
            <p:nvPr/>
          </p:nvSpPr>
          <p:spPr bwMode="auto">
            <a:xfrm>
              <a:off x="1068108" y="3703639"/>
              <a:ext cx="688356" cy="1289456"/>
            </a:xfrm>
            <a:custGeom>
              <a:avLst/>
              <a:gdLst>
                <a:gd name="T0" fmla="*/ 6 w 426"/>
                <a:gd name="T1" fmla="*/ 24 h 798"/>
                <a:gd name="T2" fmla="*/ 18 w 426"/>
                <a:gd name="T3" fmla="*/ 24 h 798"/>
                <a:gd name="T4" fmla="*/ 30 w 426"/>
                <a:gd name="T5" fmla="*/ 24 h 798"/>
                <a:gd name="T6" fmla="*/ 42 w 426"/>
                <a:gd name="T7" fmla="*/ 18 h 798"/>
                <a:gd name="T8" fmla="*/ 54 w 426"/>
                <a:gd name="T9" fmla="*/ 18 h 798"/>
                <a:gd name="T10" fmla="*/ 66 w 426"/>
                <a:gd name="T11" fmla="*/ 18 h 798"/>
                <a:gd name="T12" fmla="*/ 78 w 426"/>
                <a:gd name="T13" fmla="*/ 12 h 798"/>
                <a:gd name="T14" fmla="*/ 90 w 426"/>
                <a:gd name="T15" fmla="*/ 12 h 798"/>
                <a:gd name="T16" fmla="*/ 102 w 426"/>
                <a:gd name="T17" fmla="*/ 12 h 798"/>
                <a:gd name="T18" fmla="*/ 114 w 426"/>
                <a:gd name="T19" fmla="*/ 6 h 798"/>
                <a:gd name="T20" fmla="*/ 126 w 426"/>
                <a:gd name="T21" fmla="*/ 6 h 798"/>
                <a:gd name="T22" fmla="*/ 138 w 426"/>
                <a:gd name="T23" fmla="*/ 6 h 798"/>
                <a:gd name="T24" fmla="*/ 150 w 426"/>
                <a:gd name="T25" fmla="*/ 6 h 798"/>
                <a:gd name="T26" fmla="*/ 162 w 426"/>
                <a:gd name="T27" fmla="*/ 0 h 798"/>
                <a:gd name="T28" fmla="*/ 174 w 426"/>
                <a:gd name="T29" fmla="*/ 0 h 798"/>
                <a:gd name="T30" fmla="*/ 186 w 426"/>
                <a:gd name="T31" fmla="*/ 0 h 798"/>
                <a:gd name="T32" fmla="*/ 198 w 426"/>
                <a:gd name="T33" fmla="*/ 0 h 798"/>
                <a:gd name="T34" fmla="*/ 210 w 426"/>
                <a:gd name="T35" fmla="*/ 6 h 798"/>
                <a:gd name="T36" fmla="*/ 222 w 426"/>
                <a:gd name="T37" fmla="*/ 6 h 798"/>
                <a:gd name="T38" fmla="*/ 234 w 426"/>
                <a:gd name="T39" fmla="*/ 12 h 798"/>
                <a:gd name="T40" fmla="*/ 246 w 426"/>
                <a:gd name="T41" fmla="*/ 18 h 798"/>
                <a:gd name="T42" fmla="*/ 258 w 426"/>
                <a:gd name="T43" fmla="*/ 24 h 798"/>
                <a:gd name="T44" fmla="*/ 270 w 426"/>
                <a:gd name="T45" fmla="*/ 36 h 798"/>
                <a:gd name="T46" fmla="*/ 288 w 426"/>
                <a:gd name="T47" fmla="*/ 48 h 798"/>
                <a:gd name="T48" fmla="*/ 294 w 426"/>
                <a:gd name="T49" fmla="*/ 60 h 798"/>
                <a:gd name="T50" fmla="*/ 306 w 426"/>
                <a:gd name="T51" fmla="*/ 72 h 798"/>
                <a:gd name="T52" fmla="*/ 318 w 426"/>
                <a:gd name="T53" fmla="*/ 96 h 798"/>
                <a:gd name="T54" fmla="*/ 330 w 426"/>
                <a:gd name="T55" fmla="*/ 120 h 798"/>
                <a:gd name="T56" fmla="*/ 336 w 426"/>
                <a:gd name="T57" fmla="*/ 132 h 798"/>
                <a:gd name="T58" fmla="*/ 342 w 426"/>
                <a:gd name="T59" fmla="*/ 144 h 798"/>
                <a:gd name="T60" fmla="*/ 348 w 426"/>
                <a:gd name="T61" fmla="*/ 162 h 798"/>
                <a:gd name="T62" fmla="*/ 354 w 426"/>
                <a:gd name="T63" fmla="*/ 180 h 798"/>
                <a:gd name="T64" fmla="*/ 360 w 426"/>
                <a:gd name="T65" fmla="*/ 198 h 798"/>
                <a:gd name="T66" fmla="*/ 366 w 426"/>
                <a:gd name="T67" fmla="*/ 222 h 798"/>
                <a:gd name="T68" fmla="*/ 372 w 426"/>
                <a:gd name="T69" fmla="*/ 246 h 798"/>
                <a:gd name="T70" fmla="*/ 378 w 426"/>
                <a:gd name="T71" fmla="*/ 276 h 798"/>
                <a:gd name="T72" fmla="*/ 384 w 426"/>
                <a:gd name="T73" fmla="*/ 306 h 798"/>
                <a:gd name="T74" fmla="*/ 390 w 426"/>
                <a:gd name="T75" fmla="*/ 342 h 798"/>
                <a:gd name="T76" fmla="*/ 396 w 426"/>
                <a:gd name="T77" fmla="*/ 378 h 798"/>
                <a:gd name="T78" fmla="*/ 402 w 426"/>
                <a:gd name="T79" fmla="*/ 438 h 798"/>
                <a:gd name="T80" fmla="*/ 408 w 426"/>
                <a:gd name="T81" fmla="*/ 498 h 798"/>
                <a:gd name="T82" fmla="*/ 414 w 426"/>
                <a:gd name="T83" fmla="*/ 582 h 798"/>
                <a:gd name="T84" fmla="*/ 420 w 426"/>
                <a:gd name="T85" fmla="*/ 696 h 798"/>
                <a:gd name="T86" fmla="*/ 426 w 426"/>
                <a:gd name="T87" fmla="*/ 798 h 79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426"/>
                <a:gd name="T133" fmla="*/ 0 h 798"/>
                <a:gd name="T134" fmla="*/ 426 w 426"/>
                <a:gd name="T135" fmla="*/ 798 h 798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426" h="798">
                  <a:moveTo>
                    <a:pt x="0" y="24"/>
                  </a:moveTo>
                  <a:lnTo>
                    <a:pt x="6" y="24"/>
                  </a:lnTo>
                  <a:lnTo>
                    <a:pt x="12" y="24"/>
                  </a:lnTo>
                  <a:lnTo>
                    <a:pt x="18" y="24"/>
                  </a:lnTo>
                  <a:lnTo>
                    <a:pt x="24" y="24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42" y="18"/>
                  </a:lnTo>
                  <a:lnTo>
                    <a:pt x="48" y="18"/>
                  </a:lnTo>
                  <a:lnTo>
                    <a:pt x="54" y="18"/>
                  </a:lnTo>
                  <a:lnTo>
                    <a:pt x="60" y="18"/>
                  </a:lnTo>
                  <a:lnTo>
                    <a:pt x="66" y="18"/>
                  </a:lnTo>
                  <a:lnTo>
                    <a:pt x="72" y="18"/>
                  </a:lnTo>
                  <a:lnTo>
                    <a:pt x="78" y="12"/>
                  </a:lnTo>
                  <a:lnTo>
                    <a:pt x="84" y="12"/>
                  </a:lnTo>
                  <a:lnTo>
                    <a:pt x="90" y="12"/>
                  </a:lnTo>
                  <a:lnTo>
                    <a:pt x="96" y="12"/>
                  </a:lnTo>
                  <a:lnTo>
                    <a:pt x="102" y="12"/>
                  </a:lnTo>
                  <a:lnTo>
                    <a:pt x="108" y="12"/>
                  </a:lnTo>
                  <a:lnTo>
                    <a:pt x="114" y="6"/>
                  </a:lnTo>
                  <a:lnTo>
                    <a:pt x="120" y="6"/>
                  </a:lnTo>
                  <a:lnTo>
                    <a:pt x="126" y="6"/>
                  </a:lnTo>
                  <a:lnTo>
                    <a:pt x="132" y="6"/>
                  </a:lnTo>
                  <a:lnTo>
                    <a:pt x="138" y="6"/>
                  </a:lnTo>
                  <a:lnTo>
                    <a:pt x="144" y="6"/>
                  </a:lnTo>
                  <a:lnTo>
                    <a:pt x="150" y="6"/>
                  </a:lnTo>
                  <a:lnTo>
                    <a:pt x="156" y="0"/>
                  </a:lnTo>
                  <a:lnTo>
                    <a:pt x="162" y="0"/>
                  </a:lnTo>
                  <a:lnTo>
                    <a:pt x="168" y="0"/>
                  </a:lnTo>
                  <a:lnTo>
                    <a:pt x="174" y="0"/>
                  </a:lnTo>
                  <a:lnTo>
                    <a:pt x="180" y="0"/>
                  </a:lnTo>
                  <a:lnTo>
                    <a:pt x="186" y="0"/>
                  </a:lnTo>
                  <a:lnTo>
                    <a:pt x="192" y="0"/>
                  </a:lnTo>
                  <a:lnTo>
                    <a:pt x="198" y="0"/>
                  </a:lnTo>
                  <a:lnTo>
                    <a:pt x="204" y="6"/>
                  </a:lnTo>
                  <a:lnTo>
                    <a:pt x="210" y="6"/>
                  </a:lnTo>
                  <a:lnTo>
                    <a:pt x="216" y="6"/>
                  </a:lnTo>
                  <a:lnTo>
                    <a:pt x="222" y="6"/>
                  </a:lnTo>
                  <a:lnTo>
                    <a:pt x="228" y="12"/>
                  </a:lnTo>
                  <a:lnTo>
                    <a:pt x="234" y="12"/>
                  </a:lnTo>
                  <a:lnTo>
                    <a:pt x="240" y="12"/>
                  </a:lnTo>
                  <a:lnTo>
                    <a:pt x="246" y="18"/>
                  </a:lnTo>
                  <a:lnTo>
                    <a:pt x="252" y="18"/>
                  </a:lnTo>
                  <a:lnTo>
                    <a:pt x="258" y="24"/>
                  </a:lnTo>
                  <a:lnTo>
                    <a:pt x="264" y="30"/>
                  </a:lnTo>
                  <a:lnTo>
                    <a:pt x="270" y="36"/>
                  </a:lnTo>
                  <a:lnTo>
                    <a:pt x="276" y="36"/>
                  </a:lnTo>
                  <a:lnTo>
                    <a:pt x="288" y="48"/>
                  </a:lnTo>
                  <a:lnTo>
                    <a:pt x="288" y="54"/>
                  </a:lnTo>
                  <a:lnTo>
                    <a:pt x="294" y="60"/>
                  </a:lnTo>
                  <a:lnTo>
                    <a:pt x="300" y="66"/>
                  </a:lnTo>
                  <a:lnTo>
                    <a:pt x="306" y="72"/>
                  </a:lnTo>
                  <a:lnTo>
                    <a:pt x="318" y="84"/>
                  </a:lnTo>
                  <a:lnTo>
                    <a:pt x="318" y="96"/>
                  </a:lnTo>
                  <a:lnTo>
                    <a:pt x="330" y="108"/>
                  </a:lnTo>
                  <a:lnTo>
                    <a:pt x="330" y="120"/>
                  </a:lnTo>
                  <a:lnTo>
                    <a:pt x="336" y="126"/>
                  </a:lnTo>
                  <a:lnTo>
                    <a:pt x="336" y="132"/>
                  </a:lnTo>
                  <a:lnTo>
                    <a:pt x="342" y="138"/>
                  </a:lnTo>
                  <a:lnTo>
                    <a:pt x="342" y="144"/>
                  </a:lnTo>
                  <a:lnTo>
                    <a:pt x="348" y="150"/>
                  </a:lnTo>
                  <a:lnTo>
                    <a:pt x="348" y="162"/>
                  </a:lnTo>
                  <a:lnTo>
                    <a:pt x="354" y="168"/>
                  </a:lnTo>
                  <a:lnTo>
                    <a:pt x="354" y="180"/>
                  </a:lnTo>
                  <a:lnTo>
                    <a:pt x="360" y="186"/>
                  </a:lnTo>
                  <a:lnTo>
                    <a:pt x="360" y="198"/>
                  </a:lnTo>
                  <a:lnTo>
                    <a:pt x="366" y="204"/>
                  </a:lnTo>
                  <a:lnTo>
                    <a:pt x="366" y="222"/>
                  </a:lnTo>
                  <a:lnTo>
                    <a:pt x="372" y="228"/>
                  </a:lnTo>
                  <a:lnTo>
                    <a:pt x="372" y="246"/>
                  </a:lnTo>
                  <a:lnTo>
                    <a:pt x="378" y="252"/>
                  </a:lnTo>
                  <a:lnTo>
                    <a:pt x="378" y="276"/>
                  </a:lnTo>
                  <a:lnTo>
                    <a:pt x="384" y="282"/>
                  </a:lnTo>
                  <a:lnTo>
                    <a:pt x="384" y="306"/>
                  </a:lnTo>
                  <a:lnTo>
                    <a:pt x="390" y="312"/>
                  </a:lnTo>
                  <a:lnTo>
                    <a:pt x="390" y="342"/>
                  </a:lnTo>
                  <a:lnTo>
                    <a:pt x="396" y="348"/>
                  </a:lnTo>
                  <a:lnTo>
                    <a:pt x="396" y="378"/>
                  </a:lnTo>
                  <a:lnTo>
                    <a:pt x="402" y="390"/>
                  </a:lnTo>
                  <a:lnTo>
                    <a:pt x="402" y="438"/>
                  </a:lnTo>
                  <a:lnTo>
                    <a:pt x="408" y="456"/>
                  </a:lnTo>
                  <a:lnTo>
                    <a:pt x="408" y="498"/>
                  </a:lnTo>
                  <a:lnTo>
                    <a:pt x="414" y="516"/>
                  </a:lnTo>
                  <a:lnTo>
                    <a:pt x="414" y="582"/>
                  </a:lnTo>
                  <a:lnTo>
                    <a:pt x="420" y="606"/>
                  </a:lnTo>
                  <a:lnTo>
                    <a:pt x="420" y="696"/>
                  </a:lnTo>
                  <a:lnTo>
                    <a:pt x="426" y="732"/>
                  </a:lnTo>
                  <a:lnTo>
                    <a:pt x="426" y="798"/>
                  </a:lnTo>
                </a:path>
              </a:pathLst>
            </a:custGeom>
            <a:noFill/>
            <a:ln w="127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841" name="Freeform 80"/>
            <p:cNvSpPr>
              <a:spLocks/>
            </p:cNvSpPr>
            <p:nvPr/>
          </p:nvSpPr>
          <p:spPr bwMode="auto">
            <a:xfrm>
              <a:off x="1824331" y="3713334"/>
              <a:ext cx="368416" cy="1279761"/>
            </a:xfrm>
            <a:custGeom>
              <a:avLst/>
              <a:gdLst>
                <a:gd name="T0" fmla="*/ 0 w 228"/>
                <a:gd name="T1" fmla="*/ 792 h 792"/>
                <a:gd name="T2" fmla="*/ 0 w 228"/>
                <a:gd name="T3" fmla="*/ 696 h 792"/>
                <a:gd name="T4" fmla="*/ 6 w 228"/>
                <a:gd name="T5" fmla="*/ 654 h 792"/>
                <a:gd name="T6" fmla="*/ 6 w 228"/>
                <a:gd name="T7" fmla="*/ 570 h 792"/>
                <a:gd name="T8" fmla="*/ 12 w 228"/>
                <a:gd name="T9" fmla="*/ 540 h 792"/>
                <a:gd name="T10" fmla="*/ 12 w 228"/>
                <a:gd name="T11" fmla="*/ 480 h 792"/>
                <a:gd name="T12" fmla="*/ 18 w 228"/>
                <a:gd name="T13" fmla="*/ 462 h 792"/>
                <a:gd name="T14" fmla="*/ 18 w 228"/>
                <a:gd name="T15" fmla="*/ 402 h 792"/>
                <a:gd name="T16" fmla="*/ 24 w 228"/>
                <a:gd name="T17" fmla="*/ 384 h 792"/>
                <a:gd name="T18" fmla="*/ 24 w 228"/>
                <a:gd name="T19" fmla="*/ 348 h 792"/>
                <a:gd name="T20" fmla="*/ 30 w 228"/>
                <a:gd name="T21" fmla="*/ 336 h 792"/>
                <a:gd name="T22" fmla="*/ 30 w 228"/>
                <a:gd name="T23" fmla="*/ 306 h 792"/>
                <a:gd name="T24" fmla="*/ 36 w 228"/>
                <a:gd name="T25" fmla="*/ 294 h 792"/>
                <a:gd name="T26" fmla="*/ 36 w 228"/>
                <a:gd name="T27" fmla="*/ 264 h 792"/>
                <a:gd name="T28" fmla="*/ 42 w 228"/>
                <a:gd name="T29" fmla="*/ 258 h 792"/>
                <a:gd name="T30" fmla="*/ 42 w 228"/>
                <a:gd name="T31" fmla="*/ 228 h 792"/>
                <a:gd name="T32" fmla="*/ 48 w 228"/>
                <a:gd name="T33" fmla="*/ 222 h 792"/>
                <a:gd name="T34" fmla="*/ 48 w 228"/>
                <a:gd name="T35" fmla="*/ 198 h 792"/>
                <a:gd name="T36" fmla="*/ 54 w 228"/>
                <a:gd name="T37" fmla="*/ 192 h 792"/>
                <a:gd name="T38" fmla="*/ 54 w 228"/>
                <a:gd name="T39" fmla="*/ 174 h 792"/>
                <a:gd name="T40" fmla="*/ 60 w 228"/>
                <a:gd name="T41" fmla="*/ 168 h 792"/>
                <a:gd name="T42" fmla="*/ 60 w 228"/>
                <a:gd name="T43" fmla="*/ 144 h 792"/>
                <a:gd name="T44" fmla="*/ 66 w 228"/>
                <a:gd name="T45" fmla="*/ 138 h 792"/>
                <a:gd name="T46" fmla="*/ 66 w 228"/>
                <a:gd name="T47" fmla="*/ 120 h 792"/>
                <a:gd name="T48" fmla="*/ 72 w 228"/>
                <a:gd name="T49" fmla="*/ 114 h 792"/>
                <a:gd name="T50" fmla="*/ 72 w 228"/>
                <a:gd name="T51" fmla="*/ 102 h 792"/>
                <a:gd name="T52" fmla="*/ 78 w 228"/>
                <a:gd name="T53" fmla="*/ 96 h 792"/>
                <a:gd name="T54" fmla="*/ 78 w 228"/>
                <a:gd name="T55" fmla="*/ 84 h 792"/>
                <a:gd name="T56" fmla="*/ 84 w 228"/>
                <a:gd name="T57" fmla="*/ 78 h 792"/>
                <a:gd name="T58" fmla="*/ 84 w 228"/>
                <a:gd name="T59" fmla="*/ 72 h 792"/>
                <a:gd name="T60" fmla="*/ 90 w 228"/>
                <a:gd name="T61" fmla="*/ 66 h 792"/>
                <a:gd name="T62" fmla="*/ 90 w 228"/>
                <a:gd name="T63" fmla="*/ 54 h 792"/>
                <a:gd name="T64" fmla="*/ 96 w 228"/>
                <a:gd name="T65" fmla="*/ 48 h 792"/>
                <a:gd name="T66" fmla="*/ 96 w 228"/>
                <a:gd name="T67" fmla="*/ 42 h 792"/>
                <a:gd name="T68" fmla="*/ 108 w 228"/>
                <a:gd name="T69" fmla="*/ 30 h 792"/>
                <a:gd name="T70" fmla="*/ 108 w 228"/>
                <a:gd name="T71" fmla="*/ 24 h 792"/>
                <a:gd name="T72" fmla="*/ 120 w 228"/>
                <a:gd name="T73" fmla="*/ 12 h 792"/>
                <a:gd name="T74" fmla="*/ 120 w 228"/>
                <a:gd name="T75" fmla="*/ 6 h 792"/>
                <a:gd name="T76" fmla="*/ 126 w 228"/>
                <a:gd name="T77" fmla="*/ 6 h 792"/>
                <a:gd name="T78" fmla="*/ 132 w 228"/>
                <a:gd name="T79" fmla="*/ 0 h 792"/>
                <a:gd name="T80" fmla="*/ 138 w 228"/>
                <a:gd name="T81" fmla="*/ 0 h 792"/>
                <a:gd name="T82" fmla="*/ 144 w 228"/>
                <a:gd name="T83" fmla="*/ 0 h 792"/>
                <a:gd name="T84" fmla="*/ 150 w 228"/>
                <a:gd name="T85" fmla="*/ 0 h 792"/>
                <a:gd name="T86" fmla="*/ 156 w 228"/>
                <a:gd name="T87" fmla="*/ 6 h 792"/>
                <a:gd name="T88" fmla="*/ 162 w 228"/>
                <a:gd name="T89" fmla="*/ 12 h 792"/>
                <a:gd name="T90" fmla="*/ 168 w 228"/>
                <a:gd name="T91" fmla="*/ 18 h 792"/>
                <a:gd name="T92" fmla="*/ 180 w 228"/>
                <a:gd name="T93" fmla="*/ 30 h 792"/>
                <a:gd name="T94" fmla="*/ 180 w 228"/>
                <a:gd name="T95" fmla="*/ 48 h 792"/>
                <a:gd name="T96" fmla="*/ 186 w 228"/>
                <a:gd name="T97" fmla="*/ 54 h 792"/>
                <a:gd name="T98" fmla="*/ 186 w 228"/>
                <a:gd name="T99" fmla="*/ 66 h 792"/>
                <a:gd name="T100" fmla="*/ 192 w 228"/>
                <a:gd name="T101" fmla="*/ 72 h 792"/>
                <a:gd name="T102" fmla="*/ 192 w 228"/>
                <a:gd name="T103" fmla="*/ 90 h 792"/>
                <a:gd name="T104" fmla="*/ 198 w 228"/>
                <a:gd name="T105" fmla="*/ 96 h 792"/>
                <a:gd name="T106" fmla="*/ 198 w 228"/>
                <a:gd name="T107" fmla="*/ 120 h 792"/>
                <a:gd name="T108" fmla="*/ 204 w 228"/>
                <a:gd name="T109" fmla="*/ 126 h 792"/>
                <a:gd name="T110" fmla="*/ 204 w 228"/>
                <a:gd name="T111" fmla="*/ 156 h 792"/>
                <a:gd name="T112" fmla="*/ 210 w 228"/>
                <a:gd name="T113" fmla="*/ 168 h 792"/>
                <a:gd name="T114" fmla="*/ 210 w 228"/>
                <a:gd name="T115" fmla="*/ 210 h 792"/>
                <a:gd name="T116" fmla="*/ 216 w 228"/>
                <a:gd name="T117" fmla="*/ 228 h 792"/>
                <a:gd name="T118" fmla="*/ 216 w 228"/>
                <a:gd name="T119" fmla="*/ 294 h 792"/>
                <a:gd name="T120" fmla="*/ 222 w 228"/>
                <a:gd name="T121" fmla="*/ 324 h 792"/>
                <a:gd name="T122" fmla="*/ 222 w 228"/>
                <a:gd name="T123" fmla="*/ 570 h 792"/>
                <a:gd name="T124" fmla="*/ 228 w 228"/>
                <a:gd name="T125" fmla="*/ 792 h 79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28"/>
                <a:gd name="T190" fmla="*/ 0 h 792"/>
                <a:gd name="T191" fmla="*/ 228 w 228"/>
                <a:gd name="T192" fmla="*/ 792 h 79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28" h="792">
                  <a:moveTo>
                    <a:pt x="0" y="792"/>
                  </a:moveTo>
                  <a:lnTo>
                    <a:pt x="0" y="696"/>
                  </a:lnTo>
                  <a:lnTo>
                    <a:pt x="6" y="654"/>
                  </a:lnTo>
                  <a:lnTo>
                    <a:pt x="6" y="570"/>
                  </a:lnTo>
                  <a:lnTo>
                    <a:pt x="12" y="540"/>
                  </a:lnTo>
                  <a:lnTo>
                    <a:pt x="12" y="480"/>
                  </a:lnTo>
                  <a:lnTo>
                    <a:pt x="18" y="462"/>
                  </a:lnTo>
                  <a:lnTo>
                    <a:pt x="18" y="402"/>
                  </a:lnTo>
                  <a:lnTo>
                    <a:pt x="24" y="384"/>
                  </a:lnTo>
                  <a:lnTo>
                    <a:pt x="24" y="348"/>
                  </a:lnTo>
                  <a:lnTo>
                    <a:pt x="30" y="336"/>
                  </a:lnTo>
                  <a:lnTo>
                    <a:pt x="30" y="306"/>
                  </a:lnTo>
                  <a:lnTo>
                    <a:pt x="36" y="294"/>
                  </a:lnTo>
                  <a:lnTo>
                    <a:pt x="36" y="264"/>
                  </a:lnTo>
                  <a:lnTo>
                    <a:pt x="42" y="258"/>
                  </a:lnTo>
                  <a:lnTo>
                    <a:pt x="42" y="228"/>
                  </a:lnTo>
                  <a:lnTo>
                    <a:pt x="48" y="222"/>
                  </a:lnTo>
                  <a:lnTo>
                    <a:pt x="48" y="198"/>
                  </a:lnTo>
                  <a:lnTo>
                    <a:pt x="54" y="192"/>
                  </a:lnTo>
                  <a:lnTo>
                    <a:pt x="54" y="174"/>
                  </a:lnTo>
                  <a:lnTo>
                    <a:pt x="60" y="168"/>
                  </a:lnTo>
                  <a:lnTo>
                    <a:pt x="60" y="144"/>
                  </a:lnTo>
                  <a:lnTo>
                    <a:pt x="66" y="138"/>
                  </a:lnTo>
                  <a:lnTo>
                    <a:pt x="66" y="120"/>
                  </a:lnTo>
                  <a:lnTo>
                    <a:pt x="72" y="114"/>
                  </a:lnTo>
                  <a:lnTo>
                    <a:pt x="72" y="102"/>
                  </a:lnTo>
                  <a:lnTo>
                    <a:pt x="78" y="96"/>
                  </a:lnTo>
                  <a:lnTo>
                    <a:pt x="78" y="84"/>
                  </a:lnTo>
                  <a:lnTo>
                    <a:pt x="84" y="78"/>
                  </a:lnTo>
                  <a:lnTo>
                    <a:pt x="84" y="72"/>
                  </a:lnTo>
                  <a:lnTo>
                    <a:pt x="90" y="66"/>
                  </a:lnTo>
                  <a:lnTo>
                    <a:pt x="90" y="54"/>
                  </a:lnTo>
                  <a:lnTo>
                    <a:pt x="96" y="48"/>
                  </a:lnTo>
                  <a:lnTo>
                    <a:pt x="96" y="42"/>
                  </a:lnTo>
                  <a:lnTo>
                    <a:pt x="108" y="30"/>
                  </a:lnTo>
                  <a:lnTo>
                    <a:pt x="108" y="24"/>
                  </a:lnTo>
                  <a:lnTo>
                    <a:pt x="120" y="12"/>
                  </a:lnTo>
                  <a:lnTo>
                    <a:pt x="120" y="6"/>
                  </a:lnTo>
                  <a:lnTo>
                    <a:pt x="126" y="6"/>
                  </a:lnTo>
                  <a:lnTo>
                    <a:pt x="132" y="0"/>
                  </a:lnTo>
                  <a:lnTo>
                    <a:pt x="138" y="0"/>
                  </a:lnTo>
                  <a:lnTo>
                    <a:pt x="144" y="0"/>
                  </a:lnTo>
                  <a:lnTo>
                    <a:pt x="150" y="0"/>
                  </a:lnTo>
                  <a:lnTo>
                    <a:pt x="156" y="6"/>
                  </a:lnTo>
                  <a:lnTo>
                    <a:pt x="162" y="12"/>
                  </a:lnTo>
                  <a:lnTo>
                    <a:pt x="168" y="18"/>
                  </a:lnTo>
                  <a:lnTo>
                    <a:pt x="180" y="30"/>
                  </a:lnTo>
                  <a:lnTo>
                    <a:pt x="180" y="48"/>
                  </a:lnTo>
                  <a:lnTo>
                    <a:pt x="186" y="54"/>
                  </a:lnTo>
                  <a:lnTo>
                    <a:pt x="186" y="66"/>
                  </a:lnTo>
                  <a:lnTo>
                    <a:pt x="192" y="72"/>
                  </a:lnTo>
                  <a:lnTo>
                    <a:pt x="192" y="90"/>
                  </a:lnTo>
                  <a:lnTo>
                    <a:pt x="198" y="96"/>
                  </a:lnTo>
                  <a:lnTo>
                    <a:pt x="198" y="120"/>
                  </a:lnTo>
                  <a:lnTo>
                    <a:pt x="204" y="126"/>
                  </a:lnTo>
                  <a:lnTo>
                    <a:pt x="204" y="156"/>
                  </a:lnTo>
                  <a:lnTo>
                    <a:pt x="210" y="168"/>
                  </a:lnTo>
                  <a:lnTo>
                    <a:pt x="210" y="210"/>
                  </a:lnTo>
                  <a:lnTo>
                    <a:pt x="216" y="228"/>
                  </a:lnTo>
                  <a:lnTo>
                    <a:pt x="216" y="294"/>
                  </a:lnTo>
                  <a:lnTo>
                    <a:pt x="222" y="324"/>
                  </a:lnTo>
                  <a:lnTo>
                    <a:pt x="222" y="570"/>
                  </a:lnTo>
                  <a:lnTo>
                    <a:pt x="228" y="792"/>
                  </a:lnTo>
                </a:path>
              </a:pathLst>
            </a:custGeom>
            <a:noFill/>
            <a:ln w="127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842" name="Freeform 81"/>
            <p:cNvSpPr>
              <a:spLocks/>
            </p:cNvSpPr>
            <p:nvPr/>
          </p:nvSpPr>
          <p:spPr bwMode="auto">
            <a:xfrm>
              <a:off x="2192747" y="3432175"/>
              <a:ext cx="707746" cy="1560920"/>
            </a:xfrm>
            <a:custGeom>
              <a:avLst/>
              <a:gdLst>
                <a:gd name="T0" fmla="*/ 6 w 438"/>
                <a:gd name="T1" fmla="*/ 564 h 966"/>
                <a:gd name="T2" fmla="*/ 12 w 438"/>
                <a:gd name="T3" fmla="*/ 372 h 966"/>
                <a:gd name="T4" fmla="*/ 24 w 438"/>
                <a:gd name="T5" fmla="*/ 306 h 966"/>
                <a:gd name="T6" fmla="*/ 30 w 438"/>
                <a:gd name="T7" fmla="*/ 246 h 966"/>
                <a:gd name="T8" fmla="*/ 42 w 438"/>
                <a:gd name="T9" fmla="*/ 204 h 966"/>
                <a:gd name="T10" fmla="*/ 48 w 438"/>
                <a:gd name="T11" fmla="*/ 180 h 966"/>
                <a:gd name="T12" fmla="*/ 66 w 438"/>
                <a:gd name="T13" fmla="*/ 156 h 966"/>
                <a:gd name="T14" fmla="*/ 78 w 438"/>
                <a:gd name="T15" fmla="*/ 150 h 966"/>
                <a:gd name="T16" fmla="*/ 102 w 438"/>
                <a:gd name="T17" fmla="*/ 168 h 966"/>
                <a:gd name="T18" fmla="*/ 108 w 438"/>
                <a:gd name="T19" fmla="*/ 198 h 966"/>
                <a:gd name="T20" fmla="*/ 120 w 438"/>
                <a:gd name="T21" fmla="*/ 240 h 966"/>
                <a:gd name="T22" fmla="*/ 126 w 438"/>
                <a:gd name="T23" fmla="*/ 312 h 966"/>
                <a:gd name="T24" fmla="*/ 138 w 438"/>
                <a:gd name="T25" fmla="*/ 414 h 966"/>
                <a:gd name="T26" fmla="*/ 144 w 438"/>
                <a:gd name="T27" fmla="*/ 918 h 966"/>
                <a:gd name="T28" fmla="*/ 150 w 438"/>
                <a:gd name="T29" fmla="*/ 462 h 966"/>
                <a:gd name="T30" fmla="*/ 162 w 438"/>
                <a:gd name="T31" fmla="*/ 312 h 966"/>
                <a:gd name="T32" fmla="*/ 168 w 438"/>
                <a:gd name="T33" fmla="*/ 222 h 966"/>
                <a:gd name="T34" fmla="*/ 180 w 438"/>
                <a:gd name="T35" fmla="*/ 186 h 966"/>
                <a:gd name="T36" fmla="*/ 186 w 438"/>
                <a:gd name="T37" fmla="*/ 144 h 966"/>
                <a:gd name="T38" fmla="*/ 198 w 438"/>
                <a:gd name="T39" fmla="*/ 120 h 966"/>
                <a:gd name="T40" fmla="*/ 210 w 438"/>
                <a:gd name="T41" fmla="*/ 96 h 966"/>
                <a:gd name="T42" fmla="*/ 228 w 438"/>
                <a:gd name="T43" fmla="*/ 96 h 966"/>
                <a:gd name="T44" fmla="*/ 252 w 438"/>
                <a:gd name="T45" fmla="*/ 120 h 966"/>
                <a:gd name="T46" fmla="*/ 258 w 438"/>
                <a:gd name="T47" fmla="*/ 150 h 966"/>
                <a:gd name="T48" fmla="*/ 270 w 438"/>
                <a:gd name="T49" fmla="*/ 180 h 966"/>
                <a:gd name="T50" fmla="*/ 276 w 438"/>
                <a:gd name="T51" fmla="*/ 240 h 966"/>
                <a:gd name="T52" fmla="*/ 288 w 438"/>
                <a:gd name="T53" fmla="*/ 294 h 966"/>
                <a:gd name="T54" fmla="*/ 294 w 438"/>
                <a:gd name="T55" fmla="*/ 402 h 966"/>
                <a:gd name="T56" fmla="*/ 306 w 438"/>
                <a:gd name="T57" fmla="*/ 522 h 966"/>
                <a:gd name="T58" fmla="*/ 312 w 438"/>
                <a:gd name="T59" fmla="*/ 966 h 966"/>
                <a:gd name="T60" fmla="*/ 324 w 438"/>
                <a:gd name="T61" fmla="*/ 618 h 966"/>
                <a:gd name="T62" fmla="*/ 330 w 438"/>
                <a:gd name="T63" fmla="*/ 600 h 966"/>
                <a:gd name="T64" fmla="*/ 342 w 438"/>
                <a:gd name="T65" fmla="*/ 750 h 966"/>
                <a:gd name="T66" fmla="*/ 348 w 438"/>
                <a:gd name="T67" fmla="*/ 768 h 966"/>
                <a:gd name="T68" fmla="*/ 354 w 438"/>
                <a:gd name="T69" fmla="*/ 426 h 966"/>
                <a:gd name="T70" fmla="*/ 366 w 438"/>
                <a:gd name="T71" fmla="*/ 306 h 966"/>
                <a:gd name="T72" fmla="*/ 372 w 438"/>
                <a:gd name="T73" fmla="*/ 210 h 966"/>
                <a:gd name="T74" fmla="*/ 384 w 438"/>
                <a:gd name="T75" fmla="*/ 156 h 966"/>
                <a:gd name="T76" fmla="*/ 390 w 438"/>
                <a:gd name="T77" fmla="*/ 102 h 966"/>
                <a:gd name="T78" fmla="*/ 402 w 438"/>
                <a:gd name="T79" fmla="*/ 66 h 966"/>
                <a:gd name="T80" fmla="*/ 408 w 438"/>
                <a:gd name="T81" fmla="*/ 30 h 966"/>
                <a:gd name="T82" fmla="*/ 426 w 438"/>
                <a:gd name="T83" fmla="*/ 0 h 96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38"/>
                <a:gd name="T127" fmla="*/ 0 h 966"/>
                <a:gd name="T128" fmla="*/ 438 w 438"/>
                <a:gd name="T129" fmla="*/ 966 h 96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38" h="966">
                  <a:moveTo>
                    <a:pt x="0" y="966"/>
                  </a:moveTo>
                  <a:lnTo>
                    <a:pt x="0" y="624"/>
                  </a:lnTo>
                  <a:lnTo>
                    <a:pt x="6" y="564"/>
                  </a:lnTo>
                  <a:lnTo>
                    <a:pt x="6" y="456"/>
                  </a:lnTo>
                  <a:lnTo>
                    <a:pt x="12" y="432"/>
                  </a:lnTo>
                  <a:lnTo>
                    <a:pt x="12" y="372"/>
                  </a:lnTo>
                  <a:lnTo>
                    <a:pt x="18" y="354"/>
                  </a:lnTo>
                  <a:lnTo>
                    <a:pt x="18" y="318"/>
                  </a:lnTo>
                  <a:lnTo>
                    <a:pt x="24" y="306"/>
                  </a:lnTo>
                  <a:lnTo>
                    <a:pt x="24" y="276"/>
                  </a:lnTo>
                  <a:lnTo>
                    <a:pt x="30" y="264"/>
                  </a:lnTo>
                  <a:lnTo>
                    <a:pt x="30" y="246"/>
                  </a:lnTo>
                  <a:lnTo>
                    <a:pt x="36" y="234"/>
                  </a:lnTo>
                  <a:lnTo>
                    <a:pt x="36" y="210"/>
                  </a:lnTo>
                  <a:lnTo>
                    <a:pt x="42" y="204"/>
                  </a:lnTo>
                  <a:lnTo>
                    <a:pt x="42" y="192"/>
                  </a:lnTo>
                  <a:lnTo>
                    <a:pt x="48" y="186"/>
                  </a:lnTo>
                  <a:lnTo>
                    <a:pt x="48" y="180"/>
                  </a:lnTo>
                  <a:lnTo>
                    <a:pt x="54" y="174"/>
                  </a:lnTo>
                  <a:lnTo>
                    <a:pt x="54" y="168"/>
                  </a:lnTo>
                  <a:lnTo>
                    <a:pt x="66" y="156"/>
                  </a:lnTo>
                  <a:lnTo>
                    <a:pt x="66" y="150"/>
                  </a:lnTo>
                  <a:lnTo>
                    <a:pt x="72" y="150"/>
                  </a:lnTo>
                  <a:lnTo>
                    <a:pt x="78" y="150"/>
                  </a:lnTo>
                  <a:lnTo>
                    <a:pt x="84" y="150"/>
                  </a:lnTo>
                  <a:lnTo>
                    <a:pt x="90" y="156"/>
                  </a:lnTo>
                  <a:lnTo>
                    <a:pt x="102" y="168"/>
                  </a:lnTo>
                  <a:lnTo>
                    <a:pt x="102" y="180"/>
                  </a:lnTo>
                  <a:lnTo>
                    <a:pt x="108" y="186"/>
                  </a:lnTo>
                  <a:lnTo>
                    <a:pt x="108" y="198"/>
                  </a:lnTo>
                  <a:lnTo>
                    <a:pt x="114" y="204"/>
                  </a:lnTo>
                  <a:lnTo>
                    <a:pt x="114" y="228"/>
                  </a:lnTo>
                  <a:lnTo>
                    <a:pt x="120" y="240"/>
                  </a:lnTo>
                  <a:lnTo>
                    <a:pt x="120" y="264"/>
                  </a:lnTo>
                  <a:lnTo>
                    <a:pt x="126" y="276"/>
                  </a:lnTo>
                  <a:lnTo>
                    <a:pt x="126" y="312"/>
                  </a:lnTo>
                  <a:lnTo>
                    <a:pt x="132" y="330"/>
                  </a:lnTo>
                  <a:lnTo>
                    <a:pt x="132" y="384"/>
                  </a:lnTo>
                  <a:lnTo>
                    <a:pt x="138" y="414"/>
                  </a:lnTo>
                  <a:lnTo>
                    <a:pt x="138" y="522"/>
                  </a:lnTo>
                  <a:lnTo>
                    <a:pt x="144" y="582"/>
                  </a:lnTo>
                  <a:lnTo>
                    <a:pt x="144" y="918"/>
                  </a:lnTo>
                  <a:lnTo>
                    <a:pt x="144" y="816"/>
                  </a:lnTo>
                  <a:lnTo>
                    <a:pt x="150" y="648"/>
                  </a:lnTo>
                  <a:lnTo>
                    <a:pt x="150" y="462"/>
                  </a:lnTo>
                  <a:lnTo>
                    <a:pt x="156" y="426"/>
                  </a:lnTo>
                  <a:lnTo>
                    <a:pt x="156" y="330"/>
                  </a:lnTo>
                  <a:lnTo>
                    <a:pt x="162" y="312"/>
                  </a:lnTo>
                  <a:lnTo>
                    <a:pt x="162" y="270"/>
                  </a:lnTo>
                  <a:lnTo>
                    <a:pt x="168" y="258"/>
                  </a:lnTo>
                  <a:lnTo>
                    <a:pt x="168" y="222"/>
                  </a:lnTo>
                  <a:lnTo>
                    <a:pt x="174" y="216"/>
                  </a:lnTo>
                  <a:lnTo>
                    <a:pt x="174" y="192"/>
                  </a:lnTo>
                  <a:lnTo>
                    <a:pt x="180" y="186"/>
                  </a:lnTo>
                  <a:lnTo>
                    <a:pt x="180" y="162"/>
                  </a:lnTo>
                  <a:lnTo>
                    <a:pt x="186" y="156"/>
                  </a:lnTo>
                  <a:lnTo>
                    <a:pt x="186" y="144"/>
                  </a:lnTo>
                  <a:lnTo>
                    <a:pt x="192" y="138"/>
                  </a:lnTo>
                  <a:lnTo>
                    <a:pt x="192" y="126"/>
                  </a:lnTo>
                  <a:lnTo>
                    <a:pt x="198" y="120"/>
                  </a:lnTo>
                  <a:lnTo>
                    <a:pt x="198" y="108"/>
                  </a:lnTo>
                  <a:lnTo>
                    <a:pt x="204" y="102"/>
                  </a:lnTo>
                  <a:lnTo>
                    <a:pt x="210" y="96"/>
                  </a:lnTo>
                  <a:lnTo>
                    <a:pt x="216" y="90"/>
                  </a:lnTo>
                  <a:lnTo>
                    <a:pt x="222" y="90"/>
                  </a:lnTo>
                  <a:lnTo>
                    <a:pt x="228" y="96"/>
                  </a:lnTo>
                  <a:lnTo>
                    <a:pt x="234" y="102"/>
                  </a:lnTo>
                  <a:lnTo>
                    <a:pt x="240" y="108"/>
                  </a:lnTo>
                  <a:lnTo>
                    <a:pt x="252" y="120"/>
                  </a:lnTo>
                  <a:lnTo>
                    <a:pt x="252" y="132"/>
                  </a:lnTo>
                  <a:lnTo>
                    <a:pt x="258" y="138"/>
                  </a:lnTo>
                  <a:lnTo>
                    <a:pt x="258" y="150"/>
                  </a:lnTo>
                  <a:lnTo>
                    <a:pt x="264" y="156"/>
                  </a:lnTo>
                  <a:lnTo>
                    <a:pt x="264" y="174"/>
                  </a:lnTo>
                  <a:lnTo>
                    <a:pt x="270" y="180"/>
                  </a:lnTo>
                  <a:lnTo>
                    <a:pt x="270" y="198"/>
                  </a:lnTo>
                  <a:lnTo>
                    <a:pt x="276" y="204"/>
                  </a:lnTo>
                  <a:lnTo>
                    <a:pt x="276" y="240"/>
                  </a:lnTo>
                  <a:lnTo>
                    <a:pt x="282" y="252"/>
                  </a:lnTo>
                  <a:lnTo>
                    <a:pt x="282" y="282"/>
                  </a:lnTo>
                  <a:lnTo>
                    <a:pt x="288" y="294"/>
                  </a:lnTo>
                  <a:lnTo>
                    <a:pt x="288" y="330"/>
                  </a:lnTo>
                  <a:lnTo>
                    <a:pt x="294" y="348"/>
                  </a:lnTo>
                  <a:lnTo>
                    <a:pt x="294" y="402"/>
                  </a:lnTo>
                  <a:lnTo>
                    <a:pt x="300" y="420"/>
                  </a:lnTo>
                  <a:lnTo>
                    <a:pt x="300" y="492"/>
                  </a:lnTo>
                  <a:lnTo>
                    <a:pt x="306" y="522"/>
                  </a:lnTo>
                  <a:lnTo>
                    <a:pt x="306" y="654"/>
                  </a:lnTo>
                  <a:lnTo>
                    <a:pt x="312" y="726"/>
                  </a:lnTo>
                  <a:lnTo>
                    <a:pt x="312" y="966"/>
                  </a:lnTo>
                  <a:lnTo>
                    <a:pt x="318" y="816"/>
                  </a:lnTo>
                  <a:lnTo>
                    <a:pt x="318" y="636"/>
                  </a:lnTo>
                  <a:lnTo>
                    <a:pt x="324" y="618"/>
                  </a:lnTo>
                  <a:lnTo>
                    <a:pt x="324" y="588"/>
                  </a:lnTo>
                  <a:lnTo>
                    <a:pt x="330" y="594"/>
                  </a:lnTo>
                  <a:lnTo>
                    <a:pt x="330" y="600"/>
                  </a:lnTo>
                  <a:lnTo>
                    <a:pt x="336" y="612"/>
                  </a:lnTo>
                  <a:lnTo>
                    <a:pt x="336" y="696"/>
                  </a:lnTo>
                  <a:lnTo>
                    <a:pt x="342" y="750"/>
                  </a:lnTo>
                  <a:lnTo>
                    <a:pt x="342" y="966"/>
                  </a:lnTo>
                  <a:lnTo>
                    <a:pt x="342" y="936"/>
                  </a:lnTo>
                  <a:lnTo>
                    <a:pt x="348" y="768"/>
                  </a:lnTo>
                  <a:lnTo>
                    <a:pt x="348" y="564"/>
                  </a:lnTo>
                  <a:lnTo>
                    <a:pt x="354" y="522"/>
                  </a:lnTo>
                  <a:lnTo>
                    <a:pt x="354" y="426"/>
                  </a:lnTo>
                  <a:lnTo>
                    <a:pt x="360" y="402"/>
                  </a:lnTo>
                  <a:lnTo>
                    <a:pt x="360" y="324"/>
                  </a:lnTo>
                  <a:lnTo>
                    <a:pt x="366" y="306"/>
                  </a:lnTo>
                  <a:lnTo>
                    <a:pt x="366" y="258"/>
                  </a:lnTo>
                  <a:lnTo>
                    <a:pt x="372" y="246"/>
                  </a:lnTo>
                  <a:lnTo>
                    <a:pt x="372" y="210"/>
                  </a:lnTo>
                  <a:lnTo>
                    <a:pt x="378" y="198"/>
                  </a:lnTo>
                  <a:lnTo>
                    <a:pt x="378" y="168"/>
                  </a:lnTo>
                  <a:lnTo>
                    <a:pt x="384" y="156"/>
                  </a:lnTo>
                  <a:lnTo>
                    <a:pt x="384" y="132"/>
                  </a:lnTo>
                  <a:lnTo>
                    <a:pt x="390" y="120"/>
                  </a:lnTo>
                  <a:lnTo>
                    <a:pt x="390" y="102"/>
                  </a:lnTo>
                  <a:lnTo>
                    <a:pt x="396" y="96"/>
                  </a:lnTo>
                  <a:lnTo>
                    <a:pt x="396" y="72"/>
                  </a:lnTo>
                  <a:lnTo>
                    <a:pt x="402" y="66"/>
                  </a:lnTo>
                  <a:lnTo>
                    <a:pt x="402" y="48"/>
                  </a:lnTo>
                  <a:lnTo>
                    <a:pt x="408" y="42"/>
                  </a:lnTo>
                  <a:lnTo>
                    <a:pt x="408" y="30"/>
                  </a:lnTo>
                  <a:lnTo>
                    <a:pt x="420" y="18"/>
                  </a:lnTo>
                  <a:lnTo>
                    <a:pt x="420" y="6"/>
                  </a:lnTo>
                  <a:lnTo>
                    <a:pt x="426" y="0"/>
                  </a:lnTo>
                  <a:lnTo>
                    <a:pt x="432" y="0"/>
                  </a:lnTo>
                  <a:lnTo>
                    <a:pt x="438" y="0"/>
                  </a:lnTo>
                </a:path>
              </a:pathLst>
            </a:custGeom>
            <a:noFill/>
            <a:ln w="127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843" name="Freeform 82"/>
            <p:cNvSpPr>
              <a:spLocks/>
            </p:cNvSpPr>
            <p:nvPr/>
          </p:nvSpPr>
          <p:spPr bwMode="auto">
            <a:xfrm>
              <a:off x="2900493" y="2986197"/>
              <a:ext cx="620490" cy="2006898"/>
            </a:xfrm>
            <a:custGeom>
              <a:avLst/>
              <a:gdLst>
                <a:gd name="T0" fmla="*/ 6 w 384"/>
                <a:gd name="T1" fmla="*/ 282 h 1242"/>
                <a:gd name="T2" fmla="*/ 18 w 384"/>
                <a:gd name="T3" fmla="*/ 294 h 1242"/>
                <a:gd name="T4" fmla="*/ 24 w 384"/>
                <a:gd name="T5" fmla="*/ 312 h 1242"/>
                <a:gd name="T6" fmla="*/ 30 w 384"/>
                <a:gd name="T7" fmla="*/ 336 h 1242"/>
                <a:gd name="T8" fmla="*/ 36 w 384"/>
                <a:gd name="T9" fmla="*/ 378 h 1242"/>
                <a:gd name="T10" fmla="*/ 42 w 384"/>
                <a:gd name="T11" fmla="*/ 438 h 1242"/>
                <a:gd name="T12" fmla="*/ 48 w 384"/>
                <a:gd name="T13" fmla="*/ 612 h 1242"/>
                <a:gd name="T14" fmla="*/ 54 w 384"/>
                <a:gd name="T15" fmla="*/ 738 h 1242"/>
                <a:gd name="T16" fmla="*/ 60 w 384"/>
                <a:gd name="T17" fmla="*/ 480 h 1242"/>
                <a:gd name="T18" fmla="*/ 66 w 384"/>
                <a:gd name="T19" fmla="*/ 372 h 1242"/>
                <a:gd name="T20" fmla="*/ 72 w 384"/>
                <a:gd name="T21" fmla="*/ 300 h 1242"/>
                <a:gd name="T22" fmla="*/ 78 w 384"/>
                <a:gd name="T23" fmla="*/ 246 h 1242"/>
                <a:gd name="T24" fmla="*/ 84 w 384"/>
                <a:gd name="T25" fmla="*/ 204 h 1242"/>
                <a:gd name="T26" fmla="*/ 90 w 384"/>
                <a:gd name="T27" fmla="*/ 162 h 1242"/>
                <a:gd name="T28" fmla="*/ 96 w 384"/>
                <a:gd name="T29" fmla="*/ 132 h 1242"/>
                <a:gd name="T30" fmla="*/ 102 w 384"/>
                <a:gd name="T31" fmla="*/ 108 h 1242"/>
                <a:gd name="T32" fmla="*/ 108 w 384"/>
                <a:gd name="T33" fmla="*/ 90 h 1242"/>
                <a:gd name="T34" fmla="*/ 114 w 384"/>
                <a:gd name="T35" fmla="*/ 72 h 1242"/>
                <a:gd name="T36" fmla="*/ 120 w 384"/>
                <a:gd name="T37" fmla="*/ 54 h 1242"/>
                <a:gd name="T38" fmla="*/ 126 w 384"/>
                <a:gd name="T39" fmla="*/ 42 h 1242"/>
                <a:gd name="T40" fmla="*/ 132 w 384"/>
                <a:gd name="T41" fmla="*/ 24 h 1242"/>
                <a:gd name="T42" fmla="*/ 144 w 384"/>
                <a:gd name="T43" fmla="*/ 12 h 1242"/>
                <a:gd name="T44" fmla="*/ 156 w 384"/>
                <a:gd name="T45" fmla="*/ 0 h 1242"/>
                <a:gd name="T46" fmla="*/ 168 w 384"/>
                <a:gd name="T47" fmla="*/ 0 h 1242"/>
                <a:gd name="T48" fmla="*/ 180 w 384"/>
                <a:gd name="T49" fmla="*/ 12 h 1242"/>
                <a:gd name="T50" fmla="*/ 198 w 384"/>
                <a:gd name="T51" fmla="*/ 24 h 1242"/>
                <a:gd name="T52" fmla="*/ 204 w 384"/>
                <a:gd name="T53" fmla="*/ 36 h 1242"/>
                <a:gd name="T54" fmla="*/ 216 w 384"/>
                <a:gd name="T55" fmla="*/ 60 h 1242"/>
                <a:gd name="T56" fmla="*/ 222 w 384"/>
                <a:gd name="T57" fmla="*/ 78 h 1242"/>
                <a:gd name="T58" fmla="*/ 228 w 384"/>
                <a:gd name="T59" fmla="*/ 96 h 1242"/>
                <a:gd name="T60" fmla="*/ 234 w 384"/>
                <a:gd name="T61" fmla="*/ 120 h 1242"/>
                <a:gd name="T62" fmla="*/ 240 w 384"/>
                <a:gd name="T63" fmla="*/ 144 h 1242"/>
                <a:gd name="T64" fmla="*/ 246 w 384"/>
                <a:gd name="T65" fmla="*/ 174 h 1242"/>
                <a:gd name="T66" fmla="*/ 252 w 384"/>
                <a:gd name="T67" fmla="*/ 222 h 1242"/>
                <a:gd name="T68" fmla="*/ 258 w 384"/>
                <a:gd name="T69" fmla="*/ 270 h 1242"/>
                <a:gd name="T70" fmla="*/ 264 w 384"/>
                <a:gd name="T71" fmla="*/ 330 h 1242"/>
                <a:gd name="T72" fmla="*/ 270 w 384"/>
                <a:gd name="T73" fmla="*/ 414 h 1242"/>
                <a:gd name="T74" fmla="*/ 276 w 384"/>
                <a:gd name="T75" fmla="*/ 564 h 1242"/>
                <a:gd name="T76" fmla="*/ 282 w 384"/>
                <a:gd name="T77" fmla="*/ 852 h 1242"/>
                <a:gd name="T78" fmla="*/ 288 w 384"/>
                <a:gd name="T79" fmla="*/ 522 h 1242"/>
                <a:gd name="T80" fmla="*/ 294 w 384"/>
                <a:gd name="T81" fmla="*/ 408 h 1242"/>
                <a:gd name="T82" fmla="*/ 300 w 384"/>
                <a:gd name="T83" fmla="*/ 360 h 1242"/>
                <a:gd name="T84" fmla="*/ 306 w 384"/>
                <a:gd name="T85" fmla="*/ 330 h 1242"/>
                <a:gd name="T86" fmla="*/ 312 w 384"/>
                <a:gd name="T87" fmla="*/ 312 h 1242"/>
                <a:gd name="T88" fmla="*/ 318 w 384"/>
                <a:gd name="T89" fmla="*/ 294 h 1242"/>
                <a:gd name="T90" fmla="*/ 330 w 384"/>
                <a:gd name="T91" fmla="*/ 300 h 1242"/>
                <a:gd name="T92" fmla="*/ 342 w 384"/>
                <a:gd name="T93" fmla="*/ 324 h 1242"/>
                <a:gd name="T94" fmla="*/ 348 w 384"/>
                <a:gd name="T95" fmla="*/ 348 h 1242"/>
                <a:gd name="T96" fmla="*/ 354 w 384"/>
                <a:gd name="T97" fmla="*/ 378 h 1242"/>
                <a:gd name="T98" fmla="*/ 360 w 384"/>
                <a:gd name="T99" fmla="*/ 420 h 1242"/>
                <a:gd name="T100" fmla="*/ 366 w 384"/>
                <a:gd name="T101" fmla="*/ 492 h 1242"/>
                <a:gd name="T102" fmla="*/ 372 w 384"/>
                <a:gd name="T103" fmla="*/ 600 h 1242"/>
                <a:gd name="T104" fmla="*/ 378 w 384"/>
                <a:gd name="T105" fmla="*/ 882 h 124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84"/>
                <a:gd name="T160" fmla="*/ 0 h 1242"/>
                <a:gd name="T161" fmla="*/ 384 w 384"/>
                <a:gd name="T162" fmla="*/ 1242 h 124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84" h="1242">
                  <a:moveTo>
                    <a:pt x="0" y="276"/>
                  </a:moveTo>
                  <a:lnTo>
                    <a:pt x="6" y="282"/>
                  </a:lnTo>
                  <a:lnTo>
                    <a:pt x="12" y="288"/>
                  </a:lnTo>
                  <a:lnTo>
                    <a:pt x="18" y="294"/>
                  </a:lnTo>
                  <a:lnTo>
                    <a:pt x="18" y="306"/>
                  </a:lnTo>
                  <a:lnTo>
                    <a:pt x="24" y="312"/>
                  </a:lnTo>
                  <a:lnTo>
                    <a:pt x="24" y="330"/>
                  </a:lnTo>
                  <a:lnTo>
                    <a:pt x="30" y="336"/>
                  </a:lnTo>
                  <a:lnTo>
                    <a:pt x="30" y="366"/>
                  </a:lnTo>
                  <a:lnTo>
                    <a:pt x="36" y="378"/>
                  </a:lnTo>
                  <a:lnTo>
                    <a:pt x="36" y="420"/>
                  </a:lnTo>
                  <a:lnTo>
                    <a:pt x="42" y="438"/>
                  </a:lnTo>
                  <a:lnTo>
                    <a:pt x="42" y="558"/>
                  </a:lnTo>
                  <a:lnTo>
                    <a:pt x="48" y="612"/>
                  </a:lnTo>
                  <a:lnTo>
                    <a:pt x="48" y="1008"/>
                  </a:lnTo>
                  <a:lnTo>
                    <a:pt x="54" y="738"/>
                  </a:lnTo>
                  <a:lnTo>
                    <a:pt x="54" y="516"/>
                  </a:lnTo>
                  <a:lnTo>
                    <a:pt x="60" y="480"/>
                  </a:lnTo>
                  <a:lnTo>
                    <a:pt x="60" y="390"/>
                  </a:lnTo>
                  <a:lnTo>
                    <a:pt x="66" y="372"/>
                  </a:lnTo>
                  <a:lnTo>
                    <a:pt x="66" y="312"/>
                  </a:lnTo>
                  <a:lnTo>
                    <a:pt x="72" y="300"/>
                  </a:lnTo>
                  <a:lnTo>
                    <a:pt x="72" y="258"/>
                  </a:lnTo>
                  <a:lnTo>
                    <a:pt x="78" y="246"/>
                  </a:lnTo>
                  <a:lnTo>
                    <a:pt x="78" y="216"/>
                  </a:lnTo>
                  <a:lnTo>
                    <a:pt x="84" y="204"/>
                  </a:lnTo>
                  <a:lnTo>
                    <a:pt x="84" y="168"/>
                  </a:lnTo>
                  <a:lnTo>
                    <a:pt x="90" y="162"/>
                  </a:lnTo>
                  <a:lnTo>
                    <a:pt x="90" y="144"/>
                  </a:lnTo>
                  <a:lnTo>
                    <a:pt x="96" y="132"/>
                  </a:lnTo>
                  <a:lnTo>
                    <a:pt x="96" y="114"/>
                  </a:lnTo>
                  <a:lnTo>
                    <a:pt x="102" y="108"/>
                  </a:lnTo>
                  <a:lnTo>
                    <a:pt x="102" y="96"/>
                  </a:lnTo>
                  <a:lnTo>
                    <a:pt x="108" y="90"/>
                  </a:lnTo>
                  <a:lnTo>
                    <a:pt x="108" y="78"/>
                  </a:lnTo>
                  <a:lnTo>
                    <a:pt x="114" y="72"/>
                  </a:lnTo>
                  <a:lnTo>
                    <a:pt x="114" y="60"/>
                  </a:lnTo>
                  <a:lnTo>
                    <a:pt x="120" y="54"/>
                  </a:lnTo>
                  <a:lnTo>
                    <a:pt x="120" y="48"/>
                  </a:lnTo>
                  <a:lnTo>
                    <a:pt x="126" y="42"/>
                  </a:lnTo>
                  <a:lnTo>
                    <a:pt x="126" y="30"/>
                  </a:lnTo>
                  <a:lnTo>
                    <a:pt x="132" y="24"/>
                  </a:lnTo>
                  <a:lnTo>
                    <a:pt x="138" y="18"/>
                  </a:lnTo>
                  <a:lnTo>
                    <a:pt x="144" y="12"/>
                  </a:lnTo>
                  <a:lnTo>
                    <a:pt x="150" y="6"/>
                  </a:lnTo>
                  <a:lnTo>
                    <a:pt x="156" y="0"/>
                  </a:lnTo>
                  <a:lnTo>
                    <a:pt x="162" y="0"/>
                  </a:lnTo>
                  <a:lnTo>
                    <a:pt x="168" y="0"/>
                  </a:lnTo>
                  <a:lnTo>
                    <a:pt x="174" y="6"/>
                  </a:lnTo>
                  <a:lnTo>
                    <a:pt x="180" y="12"/>
                  </a:lnTo>
                  <a:lnTo>
                    <a:pt x="186" y="12"/>
                  </a:lnTo>
                  <a:lnTo>
                    <a:pt x="198" y="24"/>
                  </a:lnTo>
                  <a:lnTo>
                    <a:pt x="198" y="30"/>
                  </a:lnTo>
                  <a:lnTo>
                    <a:pt x="204" y="36"/>
                  </a:lnTo>
                  <a:lnTo>
                    <a:pt x="204" y="48"/>
                  </a:lnTo>
                  <a:lnTo>
                    <a:pt x="216" y="60"/>
                  </a:lnTo>
                  <a:lnTo>
                    <a:pt x="216" y="72"/>
                  </a:lnTo>
                  <a:lnTo>
                    <a:pt x="222" y="78"/>
                  </a:lnTo>
                  <a:lnTo>
                    <a:pt x="222" y="90"/>
                  </a:lnTo>
                  <a:lnTo>
                    <a:pt x="228" y="96"/>
                  </a:lnTo>
                  <a:lnTo>
                    <a:pt x="228" y="114"/>
                  </a:lnTo>
                  <a:lnTo>
                    <a:pt x="234" y="120"/>
                  </a:lnTo>
                  <a:lnTo>
                    <a:pt x="234" y="138"/>
                  </a:lnTo>
                  <a:lnTo>
                    <a:pt x="240" y="144"/>
                  </a:lnTo>
                  <a:lnTo>
                    <a:pt x="240" y="168"/>
                  </a:lnTo>
                  <a:lnTo>
                    <a:pt x="246" y="174"/>
                  </a:lnTo>
                  <a:lnTo>
                    <a:pt x="246" y="210"/>
                  </a:lnTo>
                  <a:lnTo>
                    <a:pt x="252" y="222"/>
                  </a:lnTo>
                  <a:lnTo>
                    <a:pt x="252" y="258"/>
                  </a:lnTo>
                  <a:lnTo>
                    <a:pt x="258" y="270"/>
                  </a:lnTo>
                  <a:lnTo>
                    <a:pt x="258" y="312"/>
                  </a:lnTo>
                  <a:lnTo>
                    <a:pt x="264" y="330"/>
                  </a:lnTo>
                  <a:lnTo>
                    <a:pt x="264" y="390"/>
                  </a:lnTo>
                  <a:lnTo>
                    <a:pt x="270" y="414"/>
                  </a:lnTo>
                  <a:lnTo>
                    <a:pt x="270" y="516"/>
                  </a:lnTo>
                  <a:lnTo>
                    <a:pt x="276" y="564"/>
                  </a:lnTo>
                  <a:lnTo>
                    <a:pt x="276" y="1002"/>
                  </a:lnTo>
                  <a:lnTo>
                    <a:pt x="282" y="852"/>
                  </a:lnTo>
                  <a:lnTo>
                    <a:pt x="282" y="564"/>
                  </a:lnTo>
                  <a:lnTo>
                    <a:pt x="288" y="522"/>
                  </a:lnTo>
                  <a:lnTo>
                    <a:pt x="288" y="426"/>
                  </a:lnTo>
                  <a:lnTo>
                    <a:pt x="294" y="408"/>
                  </a:lnTo>
                  <a:lnTo>
                    <a:pt x="294" y="372"/>
                  </a:lnTo>
                  <a:lnTo>
                    <a:pt x="300" y="360"/>
                  </a:lnTo>
                  <a:lnTo>
                    <a:pt x="300" y="336"/>
                  </a:lnTo>
                  <a:lnTo>
                    <a:pt x="306" y="330"/>
                  </a:lnTo>
                  <a:lnTo>
                    <a:pt x="306" y="318"/>
                  </a:lnTo>
                  <a:lnTo>
                    <a:pt x="312" y="312"/>
                  </a:lnTo>
                  <a:lnTo>
                    <a:pt x="312" y="300"/>
                  </a:lnTo>
                  <a:lnTo>
                    <a:pt x="318" y="294"/>
                  </a:lnTo>
                  <a:lnTo>
                    <a:pt x="324" y="294"/>
                  </a:lnTo>
                  <a:lnTo>
                    <a:pt x="330" y="300"/>
                  </a:lnTo>
                  <a:lnTo>
                    <a:pt x="342" y="312"/>
                  </a:lnTo>
                  <a:lnTo>
                    <a:pt x="342" y="324"/>
                  </a:lnTo>
                  <a:lnTo>
                    <a:pt x="348" y="330"/>
                  </a:lnTo>
                  <a:lnTo>
                    <a:pt x="348" y="348"/>
                  </a:lnTo>
                  <a:lnTo>
                    <a:pt x="354" y="354"/>
                  </a:lnTo>
                  <a:lnTo>
                    <a:pt x="354" y="378"/>
                  </a:lnTo>
                  <a:lnTo>
                    <a:pt x="360" y="390"/>
                  </a:lnTo>
                  <a:lnTo>
                    <a:pt x="360" y="420"/>
                  </a:lnTo>
                  <a:lnTo>
                    <a:pt x="366" y="432"/>
                  </a:lnTo>
                  <a:lnTo>
                    <a:pt x="366" y="492"/>
                  </a:lnTo>
                  <a:lnTo>
                    <a:pt x="372" y="516"/>
                  </a:lnTo>
                  <a:lnTo>
                    <a:pt x="372" y="600"/>
                  </a:lnTo>
                  <a:lnTo>
                    <a:pt x="378" y="636"/>
                  </a:lnTo>
                  <a:lnTo>
                    <a:pt x="378" y="882"/>
                  </a:lnTo>
                  <a:lnTo>
                    <a:pt x="384" y="1242"/>
                  </a:lnTo>
                </a:path>
              </a:pathLst>
            </a:custGeom>
            <a:noFill/>
            <a:ln w="127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844" name="Freeform 83"/>
            <p:cNvSpPr>
              <a:spLocks/>
            </p:cNvSpPr>
            <p:nvPr/>
          </p:nvSpPr>
          <p:spPr bwMode="auto">
            <a:xfrm>
              <a:off x="3520983" y="3509736"/>
              <a:ext cx="639880" cy="1483359"/>
            </a:xfrm>
            <a:custGeom>
              <a:avLst/>
              <a:gdLst>
                <a:gd name="T0" fmla="*/ 0 w 396"/>
                <a:gd name="T1" fmla="*/ 372 h 918"/>
                <a:gd name="T2" fmla="*/ 6 w 396"/>
                <a:gd name="T3" fmla="*/ 222 h 918"/>
                <a:gd name="T4" fmla="*/ 12 w 396"/>
                <a:gd name="T5" fmla="*/ 150 h 918"/>
                <a:gd name="T6" fmla="*/ 18 w 396"/>
                <a:gd name="T7" fmla="*/ 102 h 918"/>
                <a:gd name="T8" fmla="*/ 24 w 396"/>
                <a:gd name="T9" fmla="*/ 60 h 918"/>
                <a:gd name="T10" fmla="*/ 30 w 396"/>
                <a:gd name="T11" fmla="*/ 36 h 918"/>
                <a:gd name="T12" fmla="*/ 36 w 396"/>
                <a:gd name="T13" fmla="*/ 18 h 918"/>
                <a:gd name="T14" fmla="*/ 48 w 396"/>
                <a:gd name="T15" fmla="*/ 0 h 918"/>
                <a:gd name="T16" fmla="*/ 60 w 396"/>
                <a:gd name="T17" fmla="*/ 0 h 918"/>
                <a:gd name="T18" fmla="*/ 72 w 396"/>
                <a:gd name="T19" fmla="*/ 12 h 918"/>
                <a:gd name="T20" fmla="*/ 78 w 396"/>
                <a:gd name="T21" fmla="*/ 30 h 918"/>
                <a:gd name="T22" fmla="*/ 84 w 396"/>
                <a:gd name="T23" fmla="*/ 48 h 918"/>
                <a:gd name="T24" fmla="*/ 90 w 396"/>
                <a:gd name="T25" fmla="*/ 66 h 918"/>
                <a:gd name="T26" fmla="*/ 96 w 396"/>
                <a:gd name="T27" fmla="*/ 96 h 918"/>
                <a:gd name="T28" fmla="*/ 102 w 396"/>
                <a:gd name="T29" fmla="*/ 138 h 918"/>
                <a:gd name="T30" fmla="*/ 108 w 396"/>
                <a:gd name="T31" fmla="*/ 204 h 918"/>
                <a:gd name="T32" fmla="*/ 114 w 396"/>
                <a:gd name="T33" fmla="*/ 294 h 918"/>
                <a:gd name="T34" fmla="*/ 120 w 396"/>
                <a:gd name="T35" fmla="*/ 474 h 918"/>
                <a:gd name="T36" fmla="*/ 126 w 396"/>
                <a:gd name="T37" fmla="*/ 834 h 918"/>
                <a:gd name="T38" fmla="*/ 132 w 396"/>
                <a:gd name="T39" fmla="*/ 456 h 918"/>
                <a:gd name="T40" fmla="*/ 138 w 396"/>
                <a:gd name="T41" fmla="*/ 294 h 918"/>
                <a:gd name="T42" fmla="*/ 144 w 396"/>
                <a:gd name="T43" fmla="*/ 216 h 918"/>
                <a:gd name="T44" fmla="*/ 150 w 396"/>
                <a:gd name="T45" fmla="*/ 168 h 918"/>
                <a:gd name="T46" fmla="*/ 156 w 396"/>
                <a:gd name="T47" fmla="*/ 126 h 918"/>
                <a:gd name="T48" fmla="*/ 162 w 396"/>
                <a:gd name="T49" fmla="*/ 102 h 918"/>
                <a:gd name="T50" fmla="*/ 174 w 396"/>
                <a:gd name="T51" fmla="*/ 78 h 918"/>
                <a:gd name="T52" fmla="*/ 180 w 396"/>
                <a:gd name="T53" fmla="*/ 66 h 918"/>
                <a:gd name="T54" fmla="*/ 192 w 396"/>
                <a:gd name="T55" fmla="*/ 72 h 918"/>
                <a:gd name="T56" fmla="*/ 204 w 396"/>
                <a:gd name="T57" fmla="*/ 84 h 918"/>
                <a:gd name="T58" fmla="*/ 210 w 396"/>
                <a:gd name="T59" fmla="*/ 96 h 918"/>
                <a:gd name="T60" fmla="*/ 216 w 396"/>
                <a:gd name="T61" fmla="*/ 114 h 918"/>
                <a:gd name="T62" fmla="*/ 222 w 396"/>
                <a:gd name="T63" fmla="*/ 132 h 918"/>
                <a:gd name="T64" fmla="*/ 228 w 396"/>
                <a:gd name="T65" fmla="*/ 162 h 918"/>
                <a:gd name="T66" fmla="*/ 234 w 396"/>
                <a:gd name="T67" fmla="*/ 216 h 918"/>
                <a:gd name="T68" fmla="*/ 240 w 396"/>
                <a:gd name="T69" fmla="*/ 270 h 918"/>
                <a:gd name="T70" fmla="*/ 246 w 396"/>
                <a:gd name="T71" fmla="*/ 360 h 918"/>
                <a:gd name="T72" fmla="*/ 252 w 396"/>
                <a:gd name="T73" fmla="*/ 540 h 918"/>
                <a:gd name="T74" fmla="*/ 252 w 396"/>
                <a:gd name="T75" fmla="*/ 744 h 918"/>
                <a:gd name="T76" fmla="*/ 258 w 396"/>
                <a:gd name="T77" fmla="*/ 414 h 918"/>
                <a:gd name="T78" fmla="*/ 264 w 396"/>
                <a:gd name="T79" fmla="*/ 306 h 918"/>
                <a:gd name="T80" fmla="*/ 270 w 396"/>
                <a:gd name="T81" fmla="*/ 234 h 918"/>
                <a:gd name="T82" fmla="*/ 276 w 396"/>
                <a:gd name="T83" fmla="*/ 192 h 918"/>
                <a:gd name="T84" fmla="*/ 282 w 396"/>
                <a:gd name="T85" fmla="*/ 168 h 918"/>
                <a:gd name="T86" fmla="*/ 288 w 396"/>
                <a:gd name="T87" fmla="*/ 144 h 918"/>
                <a:gd name="T88" fmla="*/ 294 w 396"/>
                <a:gd name="T89" fmla="*/ 126 h 918"/>
                <a:gd name="T90" fmla="*/ 306 w 396"/>
                <a:gd name="T91" fmla="*/ 108 h 918"/>
                <a:gd name="T92" fmla="*/ 318 w 396"/>
                <a:gd name="T93" fmla="*/ 102 h 918"/>
                <a:gd name="T94" fmla="*/ 330 w 396"/>
                <a:gd name="T95" fmla="*/ 108 h 918"/>
                <a:gd name="T96" fmla="*/ 342 w 396"/>
                <a:gd name="T97" fmla="*/ 126 h 918"/>
                <a:gd name="T98" fmla="*/ 348 w 396"/>
                <a:gd name="T99" fmla="*/ 150 h 918"/>
                <a:gd name="T100" fmla="*/ 354 w 396"/>
                <a:gd name="T101" fmla="*/ 168 h 918"/>
                <a:gd name="T102" fmla="*/ 360 w 396"/>
                <a:gd name="T103" fmla="*/ 192 h 918"/>
                <a:gd name="T104" fmla="*/ 366 w 396"/>
                <a:gd name="T105" fmla="*/ 228 h 918"/>
                <a:gd name="T106" fmla="*/ 372 w 396"/>
                <a:gd name="T107" fmla="*/ 270 h 918"/>
                <a:gd name="T108" fmla="*/ 378 w 396"/>
                <a:gd name="T109" fmla="*/ 330 h 918"/>
                <a:gd name="T110" fmla="*/ 384 w 396"/>
                <a:gd name="T111" fmla="*/ 420 h 918"/>
                <a:gd name="T112" fmla="*/ 390 w 396"/>
                <a:gd name="T113" fmla="*/ 738 h 91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396"/>
                <a:gd name="T172" fmla="*/ 0 h 918"/>
                <a:gd name="T173" fmla="*/ 396 w 396"/>
                <a:gd name="T174" fmla="*/ 918 h 91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396" h="918">
                  <a:moveTo>
                    <a:pt x="0" y="918"/>
                  </a:moveTo>
                  <a:lnTo>
                    <a:pt x="0" y="372"/>
                  </a:lnTo>
                  <a:lnTo>
                    <a:pt x="6" y="324"/>
                  </a:lnTo>
                  <a:lnTo>
                    <a:pt x="6" y="222"/>
                  </a:lnTo>
                  <a:lnTo>
                    <a:pt x="12" y="204"/>
                  </a:lnTo>
                  <a:lnTo>
                    <a:pt x="12" y="150"/>
                  </a:lnTo>
                  <a:lnTo>
                    <a:pt x="18" y="132"/>
                  </a:lnTo>
                  <a:lnTo>
                    <a:pt x="18" y="102"/>
                  </a:lnTo>
                  <a:lnTo>
                    <a:pt x="24" y="90"/>
                  </a:lnTo>
                  <a:lnTo>
                    <a:pt x="24" y="60"/>
                  </a:lnTo>
                  <a:lnTo>
                    <a:pt x="30" y="54"/>
                  </a:lnTo>
                  <a:lnTo>
                    <a:pt x="30" y="36"/>
                  </a:lnTo>
                  <a:lnTo>
                    <a:pt x="36" y="30"/>
                  </a:lnTo>
                  <a:lnTo>
                    <a:pt x="36" y="18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54" y="0"/>
                  </a:lnTo>
                  <a:lnTo>
                    <a:pt x="60" y="0"/>
                  </a:lnTo>
                  <a:lnTo>
                    <a:pt x="66" y="6"/>
                  </a:lnTo>
                  <a:lnTo>
                    <a:pt x="72" y="12"/>
                  </a:lnTo>
                  <a:lnTo>
                    <a:pt x="78" y="18"/>
                  </a:lnTo>
                  <a:lnTo>
                    <a:pt x="78" y="30"/>
                  </a:lnTo>
                  <a:lnTo>
                    <a:pt x="84" y="36"/>
                  </a:lnTo>
                  <a:lnTo>
                    <a:pt x="84" y="48"/>
                  </a:lnTo>
                  <a:lnTo>
                    <a:pt x="90" y="54"/>
                  </a:lnTo>
                  <a:lnTo>
                    <a:pt x="90" y="66"/>
                  </a:lnTo>
                  <a:lnTo>
                    <a:pt x="96" y="78"/>
                  </a:lnTo>
                  <a:lnTo>
                    <a:pt x="96" y="96"/>
                  </a:lnTo>
                  <a:lnTo>
                    <a:pt x="102" y="108"/>
                  </a:lnTo>
                  <a:lnTo>
                    <a:pt x="102" y="138"/>
                  </a:lnTo>
                  <a:lnTo>
                    <a:pt x="108" y="150"/>
                  </a:lnTo>
                  <a:lnTo>
                    <a:pt x="108" y="204"/>
                  </a:lnTo>
                  <a:lnTo>
                    <a:pt x="114" y="228"/>
                  </a:lnTo>
                  <a:lnTo>
                    <a:pt x="114" y="294"/>
                  </a:lnTo>
                  <a:lnTo>
                    <a:pt x="120" y="324"/>
                  </a:lnTo>
                  <a:lnTo>
                    <a:pt x="120" y="474"/>
                  </a:lnTo>
                  <a:lnTo>
                    <a:pt x="126" y="576"/>
                  </a:lnTo>
                  <a:lnTo>
                    <a:pt x="126" y="834"/>
                  </a:lnTo>
                  <a:lnTo>
                    <a:pt x="126" y="534"/>
                  </a:lnTo>
                  <a:lnTo>
                    <a:pt x="132" y="456"/>
                  </a:lnTo>
                  <a:lnTo>
                    <a:pt x="132" y="324"/>
                  </a:lnTo>
                  <a:lnTo>
                    <a:pt x="138" y="294"/>
                  </a:lnTo>
                  <a:lnTo>
                    <a:pt x="138" y="234"/>
                  </a:lnTo>
                  <a:lnTo>
                    <a:pt x="144" y="216"/>
                  </a:lnTo>
                  <a:lnTo>
                    <a:pt x="144" y="180"/>
                  </a:lnTo>
                  <a:lnTo>
                    <a:pt x="150" y="168"/>
                  </a:lnTo>
                  <a:lnTo>
                    <a:pt x="150" y="132"/>
                  </a:lnTo>
                  <a:lnTo>
                    <a:pt x="156" y="126"/>
                  </a:lnTo>
                  <a:lnTo>
                    <a:pt x="156" y="108"/>
                  </a:lnTo>
                  <a:lnTo>
                    <a:pt x="162" y="102"/>
                  </a:lnTo>
                  <a:lnTo>
                    <a:pt x="162" y="90"/>
                  </a:lnTo>
                  <a:lnTo>
                    <a:pt x="174" y="78"/>
                  </a:lnTo>
                  <a:lnTo>
                    <a:pt x="174" y="72"/>
                  </a:lnTo>
                  <a:lnTo>
                    <a:pt x="180" y="66"/>
                  </a:lnTo>
                  <a:lnTo>
                    <a:pt x="186" y="66"/>
                  </a:lnTo>
                  <a:lnTo>
                    <a:pt x="192" y="72"/>
                  </a:lnTo>
                  <a:lnTo>
                    <a:pt x="198" y="78"/>
                  </a:lnTo>
                  <a:lnTo>
                    <a:pt x="204" y="84"/>
                  </a:lnTo>
                  <a:lnTo>
                    <a:pt x="204" y="90"/>
                  </a:lnTo>
                  <a:lnTo>
                    <a:pt x="210" y="96"/>
                  </a:lnTo>
                  <a:lnTo>
                    <a:pt x="210" y="108"/>
                  </a:lnTo>
                  <a:lnTo>
                    <a:pt x="216" y="114"/>
                  </a:lnTo>
                  <a:lnTo>
                    <a:pt x="216" y="126"/>
                  </a:lnTo>
                  <a:lnTo>
                    <a:pt x="222" y="132"/>
                  </a:lnTo>
                  <a:lnTo>
                    <a:pt x="222" y="156"/>
                  </a:lnTo>
                  <a:lnTo>
                    <a:pt x="228" y="162"/>
                  </a:lnTo>
                  <a:lnTo>
                    <a:pt x="228" y="204"/>
                  </a:lnTo>
                  <a:lnTo>
                    <a:pt x="234" y="216"/>
                  </a:lnTo>
                  <a:lnTo>
                    <a:pt x="234" y="252"/>
                  </a:lnTo>
                  <a:lnTo>
                    <a:pt x="240" y="270"/>
                  </a:lnTo>
                  <a:lnTo>
                    <a:pt x="240" y="330"/>
                  </a:lnTo>
                  <a:lnTo>
                    <a:pt x="246" y="360"/>
                  </a:lnTo>
                  <a:lnTo>
                    <a:pt x="246" y="474"/>
                  </a:lnTo>
                  <a:lnTo>
                    <a:pt x="252" y="540"/>
                  </a:lnTo>
                  <a:lnTo>
                    <a:pt x="252" y="918"/>
                  </a:lnTo>
                  <a:lnTo>
                    <a:pt x="252" y="744"/>
                  </a:lnTo>
                  <a:lnTo>
                    <a:pt x="258" y="594"/>
                  </a:lnTo>
                  <a:lnTo>
                    <a:pt x="258" y="414"/>
                  </a:lnTo>
                  <a:lnTo>
                    <a:pt x="264" y="378"/>
                  </a:lnTo>
                  <a:lnTo>
                    <a:pt x="264" y="306"/>
                  </a:lnTo>
                  <a:lnTo>
                    <a:pt x="270" y="288"/>
                  </a:lnTo>
                  <a:lnTo>
                    <a:pt x="270" y="234"/>
                  </a:lnTo>
                  <a:lnTo>
                    <a:pt x="276" y="222"/>
                  </a:lnTo>
                  <a:lnTo>
                    <a:pt x="276" y="192"/>
                  </a:lnTo>
                  <a:lnTo>
                    <a:pt x="282" y="186"/>
                  </a:lnTo>
                  <a:lnTo>
                    <a:pt x="282" y="168"/>
                  </a:lnTo>
                  <a:lnTo>
                    <a:pt x="288" y="162"/>
                  </a:lnTo>
                  <a:lnTo>
                    <a:pt x="288" y="144"/>
                  </a:lnTo>
                  <a:lnTo>
                    <a:pt x="294" y="138"/>
                  </a:lnTo>
                  <a:lnTo>
                    <a:pt x="294" y="126"/>
                  </a:lnTo>
                  <a:lnTo>
                    <a:pt x="306" y="114"/>
                  </a:lnTo>
                  <a:lnTo>
                    <a:pt x="306" y="108"/>
                  </a:lnTo>
                  <a:lnTo>
                    <a:pt x="312" y="102"/>
                  </a:lnTo>
                  <a:lnTo>
                    <a:pt x="318" y="102"/>
                  </a:lnTo>
                  <a:lnTo>
                    <a:pt x="324" y="102"/>
                  </a:lnTo>
                  <a:lnTo>
                    <a:pt x="330" y="108"/>
                  </a:lnTo>
                  <a:lnTo>
                    <a:pt x="342" y="120"/>
                  </a:lnTo>
                  <a:lnTo>
                    <a:pt x="342" y="126"/>
                  </a:lnTo>
                  <a:lnTo>
                    <a:pt x="348" y="132"/>
                  </a:lnTo>
                  <a:lnTo>
                    <a:pt x="348" y="150"/>
                  </a:lnTo>
                  <a:lnTo>
                    <a:pt x="354" y="156"/>
                  </a:lnTo>
                  <a:lnTo>
                    <a:pt x="354" y="168"/>
                  </a:lnTo>
                  <a:lnTo>
                    <a:pt x="360" y="174"/>
                  </a:lnTo>
                  <a:lnTo>
                    <a:pt x="360" y="192"/>
                  </a:lnTo>
                  <a:lnTo>
                    <a:pt x="366" y="204"/>
                  </a:lnTo>
                  <a:lnTo>
                    <a:pt x="366" y="228"/>
                  </a:lnTo>
                  <a:lnTo>
                    <a:pt x="372" y="234"/>
                  </a:lnTo>
                  <a:lnTo>
                    <a:pt x="372" y="270"/>
                  </a:lnTo>
                  <a:lnTo>
                    <a:pt x="378" y="282"/>
                  </a:lnTo>
                  <a:lnTo>
                    <a:pt x="378" y="330"/>
                  </a:lnTo>
                  <a:lnTo>
                    <a:pt x="384" y="348"/>
                  </a:lnTo>
                  <a:lnTo>
                    <a:pt x="384" y="420"/>
                  </a:lnTo>
                  <a:lnTo>
                    <a:pt x="390" y="450"/>
                  </a:lnTo>
                  <a:lnTo>
                    <a:pt x="390" y="738"/>
                  </a:lnTo>
                  <a:lnTo>
                    <a:pt x="396" y="918"/>
                  </a:lnTo>
                </a:path>
              </a:pathLst>
            </a:custGeom>
            <a:noFill/>
            <a:ln w="127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845" name="Freeform 84"/>
            <p:cNvSpPr>
              <a:spLocks/>
            </p:cNvSpPr>
            <p:nvPr/>
          </p:nvSpPr>
          <p:spPr bwMode="auto">
            <a:xfrm>
              <a:off x="4160864" y="3713334"/>
              <a:ext cx="678661" cy="1279761"/>
            </a:xfrm>
            <a:custGeom>
              <a:avLst/>
              <a:gdLst>
                <a:gd name="T0" fmla="*/ 0 w 420"/>
                <a:gd name="T1" fmla="*/ 420 h 792"/>
                <a:gd name="T2" fmla="*/ 6 w 420"/>
                <a:gd name="T3" fmla="*/ 270 h 792"/>
                <a:gd name="T4" fmla="*/ 12 w 420"/>
                <a:gd name="T5" fmla="*/ 192 h 792"/>
                <a:gd name="T6" fmla="*/ 18 w 420"/>
                <a:gd name="T7" fmla="*/ 144 h 792"/>
                <a:gd name="T8" fmla="*/ 24 w 420"/>
                <a:gd name="T9" fmla="*/ 102 h 792"/>
                <a:gd name="T10" fmla="*/ 30 w 420"/>
                <a:gd name="T11" fmla="*/ 78 h 792"/>
                <a:gd name="T12" fmla="*/ 36 w 420"/>
                <a:gd name="T13" fmla="*/ 48 h 792"/>
                <a:gd name="T14" fmla="*/ 42 w 420"/>
                <a:gd name="T15" fmla="*/ 30 h 792"/>
                <a:gd name="T16" fmla="*/ 54 w 420"/>
                <a:gd name="T17" fmla="*/ 12 h 792"/>
                <a:gd name="T18" fmla="*/ 66 w 420"/>
                <a:gd name="T19" fmla="*/ 0 h 792"/>
                <a:gd name="T20" fmla="*/ 84 w 420"/>
                <a:gd name="T21" fmla="*/ 0 h 792"/>
                <a:gd name="T22" fmla="*/ 84 w 420"/>
                <a:gd name="T23" fmla="*/ 0 h 792"/>
                <a:gd name="T24" fmla="*/ 96 w 420"/>
                <a:gd name="T25" fmla="*/ 12 h 792"/>
                <a:gd name="T26" fmla="*/ 108 w 420"/>
                <a:gd name="T27" fmla="*/ 24 h 792"/>
                <a:gd name="T28" fmla="*/ 114 w 420"/>
                <a:gd name="T29" fmla="*/ 36 h 792"/>
                <a:gd name="T30" fmla="*/ 120 w 420"/>
                <a:gd name="T31" fmla="*/ 54 h 792"/>
                <a:gd name="T32" fmla="*/ 126 w 420"/>
                <a:gd name="T33" fmla="*/ 72 h 792"/>
                <a:gd name="T34" fmla="*/ 132 w 420"/>
                <a:gd name="T35" fmla="*/ 96 h 792"/>
                <a:gd name="T36" fmla="*/ 138 w 420"/>
                <a:gd name="T37" fmla="*/ 120 h 792"/>
                <a:gd name="T38" fmla="*/ 144 w 420"/>
                <a:gd name="T39" fmla="*/ 156 h 792"/>
                <a:gd name="T40" fmla="*/ 150 w 420"/>
                <a:gd name="T41" fmla="*/ 198 h 792"/>
                <a:gd name="T42" fmla="*/ 156 w 420"/>
                <a:gd name="T43" fmla="*/ 258 h 792"/>
                <a:gd name="T44" fmla="*/ 162 w 420"/>
                <a:gd name="T45" fmla="*/ 384 h 792"/>
                <a:gd name="T46" fmla="*/ 168 w 420"/>
                <a:gd name="T47" fmla="*/ 666 h 792"/>
                <a:gd name="T48" fmla="*/ 168 w 420"/>
                <a:gd name="T49" fmla="*/ 552 h 792"/>
                <a:gd name="T50" fmla="*/ 174 w 420"/>
                <a:gd name="T51" fmla="*/ 354 h 792"/>
                <a:gd name="T52" fmla="*/ 180 w 420"/>
                <a:gd name="T53" fmla="*/ 264 h 792"/>
                <a:gd name="T54" fmla="*/ 186 w 420"/>
                <a:gd name="T55" fmla="*/ 210 h 792"/>
                <a:gd name="T56" fmla="*/ 192 w 420"/>
                <a:gd name="T57" fmla="*/ 168 h 792"/>
                <a:gd name="T58" fmla="*/ 198 w 420"/>
                <a:gd name="T59" fmla="*/ 126 h 792"/>
                <a:gd name="T60" fmla="*/ 204 w 420"/>
                <a:gd name="T61" fmla="*/ 102 h 792"/>
                <a:gd name="T62" fmla="*/ 210 w 420"/>
                <a:gd name="T63" fmla="*/ 84 h 792"/>
                <a:gd name="T64" fmla="*/ 216 w 420"/>
                <a:gd name="T65" fmla="*/ 66 h 792"/>
                <a:gd name="T66" fmla="*/ 222 w 420"/>
                <a:gd name="T67" fmla="*/ 54 h 792"/>
                <a:gd name="T68" fmla="*/ 228 w 420"/>
                <a:gd name="T69" fmla="*/ 42 h 792"/>
                <a:gd name="T70" fmla="*/ 240 w 420"/>
                <a:gd name="T71" fmla="*/ 24 h 792"/>
                <a:gd name="T72" fmla="*/ 252 w 420"/>
                <a:gd name="T73" fmla="*/ 12 h 792"/>
                <a:gd name="T74" fmla="*/ 264 w 420"/>
                <a:gd name="T75" fmla="*/ 6 h 792"/>
                <a:gd name="T76" fmla="*/ 276 w 420"/>
                <a:gd name="T77" fmla="*/ 6 h 792"/>
                <a:gd name="T78" fmla="*/ 288 w 420"/>
                <a:gd name="T79" fmla="*/ 12 h 792"/>
                <a:gd name="T80" fmla="*/ 300 w 420"/>
                <a:gd name="T81" fmla="*/ 18 h 792"/>
                <a:gd name="T82" fmla="*/ 312 w 420"/>
                <a:gd name="T83" fmla="*/ 30 h 792"/>
                <a:gd name="T84" fmla="*/ 330 w 420"/>
                <a:gd name="T85" fmla="*/ 48 h 792"/>
                <a:gd name="T86" fmla="*/ 336 w 420"/>
                <a:gd name="T87" fmla="*/ 60 h 792"/>
                <a:gd name="T88" fmla="*/ 342 w 420"/>
                <a:gd name="T89" fmla="*/ 72 h 792"/>
                <a:gd name="T90" fmla="*/ 348 w 420"/>
                <a:gd name="T91" fmla="*/ 84 h 792"/>
                <a:gd name="T92" fmla="*/ 354 w 420"/>
                <a:gd name="T93" fmla="*/ 96 h 792"/>
                <a:gd name="T94" fmla="*/ 360 w 420"/>
                <a:gd name="T95" fmla="*/ 114 h 792"/>
                <a:gd name="T96" fmla="*/ 366 w 420"/>
                <a:gd name="T97" fmla="*/ 132 h 792"/>
                <a:gd name="T98" fmla="*/ 372 w 420"/>
                <a:gd name="T99" fmla="*/ 156 h 792"/>
                <a:gd name="T100" fmla="*/ 378 w 420"/>
                <a:gd name="T101" fmla="*/ 174 h 792"/>
                <a:gd name="T102" fmla="*/ 384 w 420"/>
                <a:gd name="T103" fmla="*/ 204 h 792"/>
                <a:gd name="T104" fmla="*/ 390 w 420"/>
                <a:gd name="T105" fmla="*/ 234 h 792"/>
                <a:gd name="T106" fmla="*/ 396 w 420"/>
                <a:gd name="T107" fmla="*/ 270 h 792"/>
                <a:gd name="T108" fmla="*/ 402 w 420"/>
                <a:gd name="T109" fmla="*/ 318 h 792"/>
                <a:gd name="T110" fmla="*/ 408 w 420"/>
                <a:gd name="T111" fmla="*/ 402 h 792"/>
                <a:gd name="T112" fmla="*/ 414 w 420"/>
                <a:gd name="T113" fmla="*/ 516 h 792"/>
                <a:gd name="T114" fmla="*/ 420 w 420"/>
                <a:gd name="T115" fmla="*/ 792 h 79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420"/>
                <a:gd name="T175" fmla="*/ 0 h 792"/>
                <a:gd name="T176" fmla="*/ 420 w 420"/>
                <a:gd name="T177" fmla="*/ 792 h 792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420" h="792">
                  <a:moveTo>
                    <a:pt x="0" y="792"/>
                  </a:moveTo>
                  <a:lnTo>
                    <a:pt x="0" y="420"/>
                  </a:lnTo>
                  <a:lnTo>
                    <a:pt x="6" y="366"/>
                  </a:lnTo>
                  <a:lnTo>
                    <a:pt x="6" y="270"/>
                  </a:lnTo>
                  <a:lnTo>
                    <a:pt x="12" y="246"/>
                  </a:lnTo>
                  <a:lnTo>
                    <a:pt x="12" y="192"/>
                  </a:lnTo>
                  <a:lnTo>
                    <a:pt x="18" y="180"/>
                  </a:lnTo>
                  <a:lnTo>
                    <a:pt x="18" y="144"/>
                  </a:lnTo>
                  <a:lnTo>
                    <a:pt x="24" y="132"/>
                  </a:lnTo>
                  <a:lnTo>
                    <a:pt x="24" y="102"/>
                  </a:lnTo>
                  <a:lnTo>
                    <a:pt x="30" y="96"/>
                  </a:lnTo>
                  <a:lnTo>
                    <a:pt x="30" y="78"/>
                  </a:lnTo>
                  <a:lnTo>
                    <a:pt x="36" y="72"/>
                  </a:lnTo>
                  <a:lnTo>
                    <a:pt x="36" y="48"/>
                  </a:lnTo>
                  <a:lnTo>
                    <a:pt x="42" y="42"/>
                  </a:lnTo>
                  <a:lnTo>
                    <a:pt x="42" y="30"/>
                  </a:lnTo>
                  <a:lnTo>
                    <a:pt x="54" y="18"/>
                  </a:lnTo>
                  <a:lnTo>
                    <a:pt x="54" y="12"/>
                  </a:lnTo>
                  <a:lnTo>
                    <a:pt x="60" y="6"/>
                  </a:lnTo>
                  <a:lnTo>
                    <a:pt x="66" y="0"/>
                  </a:lnTo>
                  <a:lnTo>
                    <a:pt x="72" y="0"/>
                  </a:lnTo>
                  <a:lnTo>
                    <a:pt x="84" y="0"/>
                  </a:lnTo>
                  <a:lnTo>
                    <a:pt x="78" y="0"/>
                  </a:lnTo>
                  <a:lnTo>
                    <a:pt x="84" y="0"/>
                  </a:lnTo>
                  <a:lnTo>
                    <a:pt x="90" y="6"/>
                  </a:lnTo>
                  <a:lnTo>
                    <a:pt x="96" y="12"/>
                  </a:lnTo>
                  <a:lnTo>
                    <a:pt x="102" y="18"/>
                  </a:lnTo>
                  <a:lnTo>
                    <a:pt x="108" y="24"/>
                  </a:lnTo>
                  <a:lnTo>
                    <a:pt x="108" y="30"/>
                  </a:lnTo>
                  <a:lnTo>
                    <a:pt x="114" y="36"/>
                  </a:lnTo>
                  <a:lnTo>
                    <a:pt x="114" y="48"/>
                  </a:lnTo>
                  <a:lnTo>
                    <a:pt x="120" y="54"/>
                  </a:lnTo>
                  <a:lnTo>
                    <a:pt x="120" y="66"/>
                  </a:lnTo>
                  <a:lnTo>
                    <a:pt x="126" y="72"/>
                  </a:lnTo>
                  <a:lnTo>
                    <a:pt x="126" y="90"/>
                  </a:lnTo>
                  <a:lnTo>
                    <a:pt x="132" y="96"/>
                  </a:lnTo>
                  <a:lnTo>
                    <a:pt x="132" y="114"/>
                  </a:lnTo>
                  <a:lnTo>
                    <a:pt x="138" y="120"/>
                  </a:lnTo>
                  <a:lnTo>
                    <a:pt x="138" y="144"/>
                  </a:lnTo>
                  <a:lnTo>
                    <a:pt x="144" y="156"/>
                  </a:lnTo>
                  <a:lnTo>
                    <a:pt x="144" y="186"/>
                  </a:lnTo>
                  <a:lnTo>
                    <a:pt x="150" y="198"/>
                  </a:lnTo>
                  <a:lnTo>
                    <a:pt x="150" y="240"/>
                  </a:lnTo>
                  <a:lnTo>
                    <a:pt x="156" y="258"/>
                  </a:lnTo>
                  <a:lnTo>
                    <a:pt x="156" y="348"/>
                  </a:lnTo>
                  <a:lnTo>
                    <a:pt x="162" y="384"/>
                  </a:lnTo>
                  <a:lnTo>
                    <a:pt x="162" y="546"/>
                  </a:lnTo>
                  <a:lnTo>
                    <a:pt x="168" y="666"/>
                  </a:lnTo>
                  <a:lnTo>
                    <a:pt x="168" y="792"/>
                  </a:lnTo>
                  <a:lnTo>
                    <a:pt x="168" y="552"/>
                  </a:lnTo>
                  <a:lnTo>
                    <a:pt x="174" y="480"/>
                  </a:lnTo>
                  <a:lnTo>
                    <a:pt x="174" y="354"/>
                  </a:lnTo>
                  <a:lnTo>
                    <a:pt x="180" y="330"/>
                  </a:lnTo>
                  <a:lnTo>
                    <a:pt x="180" y="264"/>
                  </a:lnTo>
                  <a:lnTo>
                    <a:pt x="186" y="252"/>
                  </a:lnTo>
                  <a:lnTo>
                    <a:pt x="186" y="210"/>
                  </a:lnTo>
                  <a:lnTo>
                    <a:pt x="192" y="198"/>
                  </a:lnTo>
                  <a:lnTo>
                    <a:pt x="192" y="168"/>
                  </a:lnTo>
                  <a:lnTo>
                    <a:pt x="198" y="156"/>
                  </a:lnTo>
                  <a:lnTo>
                    <a:pt x="198" y="126"/>
                  </a:lnTo>
                  <a:lnTo>
                    <a:pt x="204" y="120"/>
                  </a:lnTo>
                  <a:lnTo>
                    <a:pt x="204" y="102"/>
                  </a:lnTo>
                  <a:lnTo>
                    <a:pt x="210" y="96"/>
                  </a:lnTo>
                  <a:lnTo>
                    <a:pt x="210" y="84"/>
                  </a:lnTo>
                  <a:lnTo>
                    <a:pt x="216" y="78"/>
                  </a:lnTo>
                  <a:lnTo>
                    <a:pt x="216" y="66"/>
                  </a:lnTo>
                  <a:lnTo>
                    <a:pt x="222" y="60"/>
                  </a:lnTo>
                  <a:lnTo>
                    <a:pt x="222" y="54"/>
                  </a:lnTo>
                  <a:lnTo>
                    <a:pt x="228" y="48"/>
                  </a:lnTo>
                  <a:lnTo>
                    <a:pt x="228" y="42"/>
                  </a:lnTo>
                  <a:lnTo>
                    <a:pt x="240" y="30"/>
                  </a:lnTo>
                  <a:lnTo>
                    <a:pt x="240" y="24"/>
                  </a:lnTo>
                  <a:lnTo>
                    <a:pt x="246" y="18"/>
                  </a:lnTo>
                  <a:lnTo>
                    <a:pt x="252" y="12"/>
                  </a:lnTo>
                  <a:lnTo>
                    <a:pt x="258" y="12"/>
                  </a:lnTo>
                  <a:lnTo>
                    <a:pt x="264" y="6"/>
                  </a:lnTo>
                  <a:lnTo>
                    <a:pt x="270" y="6"/>
                  </a:lnTo>
                  <a:lnTo>
                    <a:pt x="276" y="6"/>
                  </a:lnTo>
                  <a:lnTo>
                    <a:pt x="282" y="6"/>
                  </a:lnTo>
                  <a:lnTo>
                    <a:pt x="288" y="12"/>
                  </a:lnTo>
                  <a:lnTo>
                    <a:pt x="294" y="12"/>
                  </a:lnTo>
                  <a:lnTo>
                    <a:pt x="300" y="18"/>
                  </a:lnTo>
                  <a:lnTo>
                    <a:pt x="306" y="24"/>
                  </a:lnTo>
                  <a:lnTo>
                    <a:pt x="312" y="30"/>
                  </a:lnTo>
                  <a:lnTo>
                    <a:pt x="318" y="36"/>
                  </a:lnTo>
                  <a:lnTo>
                    <a:pt x="330" y="48"/>
                  </a:lnTo>
                  <a:lnTo>
                    <a:pt x="330" y="54"/>
                  </a:lnTo>
                  <a:lnTo>
                    <a:pt x="336" y="60"/>
                  </a:lnTo>
                  <a:lnTo>
                    <a:pt x="336" y="66"/>
                  </a:lnTo>
                  <a:lnTo>
                    <a:pt x="342" y="72"/>
                  </a:lnTo>
                  <a:lnTo>
                    <a:pt x="342" y="78"/>
                  </a:lnTo>
                  <a:lnTo>
                    <a:pt x="348" y="84"/>
                  </a:lnTo>
                  <a:lnTo>
                    <a:pt x="348" y="90"/>
                  </a:lnTo>
                  <a:lnTo>
                    <a:pt x="354" y="96"/>
                  </a:lnTo>
                  <a:lnTo>
                    <a:pt x="354" y="108"/>
                  </a:lnTo>
                  <a:lnTo>
                    <a:pt x="360" y="114"/>
                  </a:lnTo>
                  <a:lnTo>
                    <a:pt x="360" y="126"/>
                  </a:lnTo>
                  <a:lnTo>
                    <a:pt x="366" y="132"/>
                  </a:lnTo>
                  <a:lnTo>
                    <a:pt x="366" y="150"/>
                  </a:lnTo>
                  <a:lnTo>
                    <a:pt x="372" y="156"/>
                  </a:lnTo>
                  <a:lnTo>
                    <a:pt x="372" y="168"/>
                  </a:lnTo>
                  <a:lnTo>
                    <a:pt x="378" y="174"/>
                  </a:lnTo>
                  <a:lnTo>
                    <a:pt x="378" y="198"/>
                  </a:lnTo>
                  <a:lnTo>
                    <a:pt x="384" y="204"/>
                  </a:lnTo>
                  <a:lnTo>
                    <a:pt x="384" y="228"/>
                  </a:lnTo>
                  <a:lnTo>
                    <a:pt x="390" y="234"/>
                  </a:lnTo>
                  <a:lnTo>
                    <a:pt x="390" y="264"/>
                  </a:lnTo>
                  <a:lnTo>
                    <a:pt x="396" y="270"/>
                  </a:lnTo>
                  <a:lnTo>
                    <a:pt x="396" y="306"/>
                  </a:lnTo>
                  <a:lnTo>
                    <a:pt x="402" y="318"/>
                  </a:lnTo>
                  <a:lnTo>
                    <a:pt x="402" y="384"/>
                  </a:lnTo>
                  <a:lnTo>
                    <a:pt x="408" y="402"/>
                  </a:lnTo>
                  <a:lnTo>
                    <a:pt x="408" y="480"/>
                  </a:lnTo>
                  <a:lnTo>
                    <a:pt x="414" y="516"/>
                  </a:lnTo>
                  <a:lnTo>
                    <a:pt x="414" y="714"/>
                  </a:lnTo>
                  <a:lnTo>
                    <a:pt x="420" y="792"/>
                  </a:lnTo>
                </a:path>
              </a:pathLst>
            </a:custGeom>
            <a:noFill/>
            <a:ln w="127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846" name="Freeform 85"/>
            <p:cNvSpPr>
              <a:spLocks/>
            </p:cNvSpPr>
            <p:nvPr/>
          </p:nvSpPr>
          <p:spPr bwMode="auto">
            <a:xfrm>
              <a:off x="4839525" y="3742420"/>
              <a:ext cx="436282" cy="1250675"/>
            </a:xfrm>
            <a:custGeom>
              <a:avLst/>
              <a:gdLst>
                <a:gd name="T0" fmla="*/ 0 w 270"/>
                <a:gd name="T1" fmla="*/ 774 h 774"/>
                <a:gd name="T2" fmla="*/ 0 w 270"/>
                <a:gd name="T3" fmla="*/ 606 h 774"/>
                <a:gd name="T4" fmla="*/ 6 w 270"/>
                <a:gd name="T5" fmla="*/ 546 h 774"/>
                <a:gd name="T6" fmla="*/ 6 w 270"/>
                <a:gd name="T7" fmla="*/ 438 h 774"/>
                <a:gd name="T8" fmla="*/ 12 w 270"/>
                <a:gd name="T9" fmla="*/ 414 h 774"/>
                <a:gd name="T10" fmla="*/ 12 w 270"/>
                <a:gd name="T11" fmla="*/ 354 h 774"/>
                <a:gd name="T12" fmla="*/ 18 w 270"/>
                <a:gd name="T13" fmla="*/ 342 h 774"/>
                <a:gd name="T14" fmla="*/ 18 w 270"/>
                <a:gd name="T15" fmla="*/ 300 h 774"/>
                <a:gd name="T16" fmla="*/ 24 w 270"/>
                <a:gd name="T17" fmla="*/ 288 h 774"/>
                <a:gd name="T18" fmla="*/ 24 w 270"/>
                <a:gd name="T19" fmla="*/ 252 h 774"/>
                <a:gd name="T20" fmla="*/ 30 w 270"/>
                <a:gd name="T21" fmla="*/ 246 h 774"/>
                <a:gd name="T22" fmla="*/ 30 w 270"/>
                <a:gd name="T23" fmla="*/ 222 h 774"/>
                <a:gd name="T24" fmla="*/ 36 w 270"/>
                <a:gd name="T25" fmla="*/ 216 h 774"/>
                <a:gd name="T26" fmla="*/ 36 w 270"/>
                <a:gd name="T27" fmla="*/ 198 h 774"/>
                <a:gd name="T28" fmla="*/ 42 w 270"/>
                <a:gd name="T29" fmla="*/ 192 h 774"/>
                <a:gd name="T30" fmla="*/ 42 w 270"/>
                <a:gd name="T31" fmla="*/ 174 h 774"/>
                <a:gd name="T32" fmla="*/ 48 w 270"/>
                <a:gd name="T33" fmla="*/ 168 h 774"/>
                <a:gd name="T34" fmla="*/ 48 w 270"/>
                <a:gd name="T35" fmla="*/ 156 h 774"/>
                <a:gd name="T36" fmla="*/ 54 w 270"/>
                <a:gd name="T37" fmla="*/ 150 h 774"/>
                <a:gd name="T38" fmla="*/ 54 w 270"/>
                <a:gd name="T39" fmla="*/ 138 h 774"/>
                <a:gd name="T40" fmla="*/ 60 w 270"/>
                <a:gd name="T41" fmla="*/ 132 h 774"/>
                <a:gd name="T42" fmla="*/ 60 w 270"/>
                <a:gd name="T43" fmla="*/ 126 h 774"/>
                <a:gd name="T44" fmla="*/ 66 w 270"/>
                <a:gd name="T45" fmla="*/ 120 h 774"/>
                <a:gd name="T46" fmla="*/ 66 w 270"/>
                <a:gd name="T47" fmla="*/ 108 h 774"/>
                <a:gd name="T48" fmla="*/ 72 w 270"/>
                <a:gd name="T49" fmla="*/ 102 h 774"/>
                <a:gd name="T50" fmla="*/ 84 w 270"/>
                <a:gd name="T51" fmla="*/ 90 h 774"/>
                <a:gd name="T52" fmla="*/ 84 w 270"/>
                <a:gd name="T53" fmla="*/ 78 h 774"/>
                <a:gd name="T54" fmla="*/ 90 w 270"/>
                <a:gd name="T55" fmla="*/ 72 h 774"/>
                <a:gd name="T56" fmla="*/ 96 w 270"/>
                <a:gd name="T57" fmla="*/ 66 h 774"/>
                <a:gd name="T58" fmla="*/ 102 w 270"/>
                <a:gd name="T59" fmla="*/ 60 h 774"/>
                <a:gd name="T60" fmla="*/ 108 w 270"/>
                <a:gd name="T61" fmla="*/ 54 h 774"/>
                <a:gd name="T62" fmla="*/ 114 w 270"/>
                <a:gd name="T63" fmla="*/ 48 h 774"/>
                <a:gd name="T64" fmla="*/ 120 w 270"/>
                <a:gd name="T65" fmla="*/ 42 h 774"/>
                <a:gd name="T66" fmla="*/ 126 w 270"/>
                <a:gd name="T67" fmla="*/ 36 h 774"/>
                <a:gd name="T68" fmla="*/ 132 w 270"/>
                <a:gd name="T69" fmla="*/ 36 h 774"/>
                <a:gd name="T70" fmla="*/ 138 w 270"/>
                <a:gd name="T71" fmla="*/ 30 h 774"/>
                <a:gd name="T72" fmla="*/ 144 w 270"/>
                <a:gd name="T73" fmla="*/ 24 h 774"/>
                <a:gd name="T74" fmla="*/ 150 w 270"/>
                <a:gd name="T75" fmla="*/ 24 h 774"/>
                <a:gd name="T76" fmla="*/ 156 w 270"/>
                <a:gd name="T77" fmla="*/ 18 h 774"/>
                <a:gd name="T78" fmla="*/ 162 w 270"/>
                <a:gd name="T79" fmla="*/ 18 h 774"/>
                <a:gd name="T80" fmla="*/ 168 w 270"/>
                <a:gd name="T81" fmla="*/ 12 h 774"/>
                <a:gd name="T82" fmla="*/ 174 w 270"/>
                <a:gd name="T83" fmla="*/ 12 h 774"/>
                <a:gd name="T84" fmla="*/ 180 w 270"/>
                <a:gd name="T85" fmla="*/ 12 h 774"/>
                <a:gd name="T86" fmla="*/ 186 w 270"/>
                <a:gd name="T87" fmla="*/ 6 h 774"/>
                <a:gd name="T88" fmla="*/ 192 w 270"/>
                <a:gd name="T89" fmla="*/ 6 h 774"/>
                <a:gd name="T90" fmla="*/ 198 w 270"/>
                <a:gd name="T91" fmla="*/ 6 h 774"/>
                <a:gd name="T92" fmla="*/ 204 w 270"/>
                <a:gd name="T93" fmla="*/ 6 h 774"/>
                <a:gd name="T94" fmla="*/ 210 w 270"/>
                <a:gd name="T95" fmla="*/ 6 h 774"/>
                <a:gd name="T96" fmla="*/ 216 w 270"/>
                <a:gd name="T97" fmla="*/ 0 h 774"/>
                <a:gd name="T98" fmla="*/ 222 w 270"/>
                <a:gd name="T99" fmla="*/ 0 h 774"/>
                <a:gd name="T100" fmla="*/ 228 w 270"/>
                <a:gd name="T101" fmla="*/ 0 h 774"/>
                <a:gd name="T102" fmla="*/ 234 w 270"/>
                <a:gd name="T103" fmla="*/ 0 h 774"/>
                <a:gd name="T104" fmla="*/ 240 w 270"/>
                <a:gd name="T105" fmla="*/ 0 h 774"/>
                <a:gd name="T106" fmla="*/ 246 w 270"/>
                <a:gd name="T107" fmla="*/ 0 h 774"/>
                <a:gd name="T108" fmla="*/ 252 w 270"/>
                <a:gd name="T109" fmla="*/ 0 h 774"/>
                <a:gd name="T110" fmla="*/ 258 w 270"/>
                <a:gd name="T111" fmla="*/ 0 h 774"/>
                <a:gd name="T112" fmla="*/ 264 w 270"/>
                <a:gd name="T113" fmla="*/ 0 h 774"/>
                <a:gd name="T114" fmla="*/ 270 w 270"/>
                <a:gd name="T115" fmla="*/ 0 h 774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270"/>
                <a:gd name="T175" fmla="*/ 0 h 774"/>
                <a:gd name="T176" fmla="*/ 270 w 270"/>
                <a:gd name="T177" fmla="*/ 774 h 774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270" h="774">
                  <a:moveTo>
                    <a:pt x="0" y="774"/>
                  </a:moveTo>
                  <a:lnTo>
                    <a:pt x="0" y="606"/>
                  </a:lnTo>
                  <a:lnTo>
                    <a:pt x="6" y="546"/>
                  </a:lnTo>
                  <a:lnTo>
                    <a:pt x="6" y="438"/>
                  </a:lnTo>
                  <a:lnTo>
                    <a:pt x="12" y="414"/>
                  </a:lnTo>
                  <a:lnTo>
                    <a:pt x="12" y="354"/>
                  </a:lnTo>
                  <a:lnTo>
                    <a:pt x="18" y="342"/>
                  </a:lnTo>
                  <a:lnTo>
                    <a:pt x="18" y="300"/>
                  </a:lnTo>
                  <a:lnTo>
                    <a:pt x="24" y="288"/>
                  </a:lnTo>
                  <a:lnTo>
                    <a:pt x="24" y="252"/>
                  </a:lnTo>
                  <a:lnTo>
                    <a:pt x="30" y="246"/>
                  </a:lnTo>
                  <a:lnTo>
                    <a:pt x="30" y="222"/>
                  </a:lnTo>
                  <a:lnTo>
                    <a:pt x="36" y="216"/>
                  </a:lnTo>
                  <a:lnTo>
                    <a:pt x="36" y="198"/>
                  </a:lnTo>
                  <a:lnTo>
                    <a:pt x="42" y="192"/>
                  </a:lnTo>
                  <a:lnTo>
                    <a:pt x="42" y="174"/>
                  </a:lnTo>
                  <a:lnTo>
                    <a:pt x="48" y="168"/>
                  </a:lnTo>
                  <a:lnTo>
                    <a:pt x="48" y="156"/>
                  </a:lnTo>
                  <a:lnTo>
                    <a:pt x="54" y="150"/>
                  </a:lnTo>
                  <a:lnTo>
                    <a:pt x="54" y="138"/>
                  </a:lnTo>
                  <a:lnTo>
                    <a:pt x="60" y="132"/>
                  </a:lnTo>
                  <a:lnTo>
                    <a:pt x="60" y="126"/>
                  </a:lnTo>
                  <a:lnTo>
                    <a:pt x="66" y="120"/>
                  </a:lnTo>
                  <a:lnTo>
                    <a:pt x="66" y="108"/>
                  </a:lnTo>
                  <a:lnTo>
                    <a:pt x="72" y="102"/>
                  </a:lnTo>
                  <a:lnTo>
                    <a:pt x="84" y="90"/>
                  </a:lnTo>
                  <a:lnTo>
                    <a:pt x="84" y="78"/>
                  </a:lnTo>
                  <a:lnTo>
                    <a:pt x="90" y="72"/>
                  </a:lnTo>
                  <a:lnTo>
                    <a:pt x="96" y="66"/>
                  </a:lnTo>
                  <a:lnTo>
                    <a:pt x="102" y="60"/>
                  </a:lnTo>
                  <a:lnTo>
                    <a:pt x="108" y="54"/>
                  </a:lnTo>
                  <a:lnTo>
                    <a:pt x="114" y="48"/>
                  </a:lnTo>
                  <a:lnTo>
                    <a:pt x="120" y="42"/>
                  </a:lnTo>
                  <a:lnTo>
                    <a:pt x="126" y="36"/>
                  </a:lnTo>
                  <a:lnTo>
                    <a:pt x="132" y="36"/>
                  </a:lnTo>
                  <a:lnTo>
                    <a:pt x="138" y="30"/>
                  </a:lnTo>
                  <a:lnTo>
                    <a:pt x="144" y="24"/>
                  </a:lnTo>
                  <a:lnTo>
                    <a:pt x="150" y="24"/>
                  </a:lnTo>
                  <a:lnTo>
                    <a:pt x="156" y="18"/>
                  </a:lnTo>
                  <a:lnTo>
                    <a:pt x="162" y="18"/>
                  </a:lnTo>
                  <a:lnTo>
                    <a:pt x="168" y="12"/>
                  </a:lnTo>
                  <a:lnTo>
                    <a:pt x="174" y="12"/>
                  </a:lnTo>
                  <a:lnTo>
                    <a:pt x="180" y="12"/>
                  </a:lnTo>
                  <a:lnTo>
                    <a:pt x="186" y="6"/>
                  </a:lnTo>
                  <a:lnTo>
                    <a:pt x="192" y="6"/>
                  </a:lnTo>
                  <a:lnTo>
                    <a:pt x="198" y="6"/>
                  </a:lnTo>
                  <a:lnTo>
                    <a:pt x="204" y="6"/>
                  </a:lnTo>
                  <a:lnTo>
                    <a:pt x="210" y="6"/>
                  </a:lnTo>
                  <a:lnTo>
                    <a:pt x="216" y="0"/>
                  </a:lnTo>
                  <a:lnTo>
                    <a:pt x="222" y="0"/>
                  </a:lnTo>
                  <a:lnTo>
                    <a:pt x="228" y="0"/>
                  </a:lnTo>
                  <a:lnTo>
                    <a:pt x="234" y="0"/>
                  </a:lnTo>
                  <a:lnTo>
                    <a:pt x="240" y="0"/>
                  </a:lnTo>
                  <a:lnTo>
                    <a:pt x="246" y="0"/>
                  </a:lnTo>
                  <a:lnTo>
                    <a:pt x="252" y="0"/>
                  </a:lnTo>
                  <a:lnTo>
                    <a:pt x="258" y="0"/>
                  </a:lnTo>
                  <a:lnTo>
                    <a:pt x="264" y="0"/>
                  </a:lnTo>
                  <a:lnTo>
                    <a:pt x="270" y="0"/>
                  </a:lnTo>
                </a:path>
              </a:pathLst>
            </a:custGeom>
            <a:noFill/>
            <a:ln w="127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12" name="文字方塊 137"/>
          <p:cNvSpPr txBox="1">
            <a:spLocks noChangeArrowheads="1"/>
          </p:cNvSpPr>
          <p:nvPr/>
        </p:nvSpPr>
        <p:spPr bwMode="auto">
          <a:xfrm>
            <a:off x="5977296" y="1214422"/>
            <a:ext cx="17379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b="1" i="0" baseline="-2500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White noise: 0dB</a:t>
            </a:r>
            <a:endParaRPr lang="zh-TW" altLang="en-US" b="1" i="0" baseline="-2500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110" name="AutoShape 15"/>
          <p:cNvSpPr>
            <a:spLocks noChangeArrowheads="1"/>
          </p:cNvSpPr>
          <p:nvPr/>
        </p:nvSpPr>
        <p:spPr bwMode="auto">
          <a:xfrm>
            <a:off x="571472" y="4500570"/>
            <a:ext cx="7858125" cy="1571625"/>
          </a:xfrm>
          <a:prstGeom prst="roundRect">
            <a:avLst>
              <a:gd name="adj" fmla="val 28569"/>
            </a:avLst>
          </a:prstGeom>
          <a:gradFill rotWithShape="0">
            <a:gsLst>
              <a:gs pos="0">
                <a:srgbClr val="F8D7CF"/>
              </a:gs>
              <a:gs pos="100000">
                <a:srgbClr val="FFFFFF"/>
              </a:gs>
            </a:gsLst>
            <a:lin ang="0" scaled="1"/>
          </a:gradFill>
          <a:ln w="19050">
            <a:solidFill>
              <a:srgbClr val="9C313B"/>
            </a:solidFill>
            <a:round/>
            <a:headEnd/>
            <a:tailEnd/>
          </a:ln>
          <a:effectLst>
            <a:outerShdw dist="91581" dir="2021404" algn="ctr" rotWithShape="0">
              <a:srgbClr val="B3B3B3"/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altLang="zh-TW" sz="2800" i="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When there is </a:t>
            </a:r>
            <a:r>
              <a:rPr lang="en-US" altLang="zh-TW" sz="2800" b="1" i="0" dirty="0" smtClean="0">
                <a:solidFill>
                  <a:srgbClr val="3333FF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no mainlobe interference</a:t>
            </a:r>
            <a:r>
              <a:rPr lang="en-US" altLang="zh-TW" sz="2800" i="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, the minimum redundancy and uniform MIMO structure have about </a:t>
            </a:r>
            <a:r>
              <a:rPr lang="en-US" altLang="zh-TW" sz="2800" b="1" i="0" dirty="0" smtClean="0">
                <a:solidFill>
                  <a:srgbClr val="FF00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the same SINR</a:t>
            </a:r>
            <a:r>
              <a:rPr lang="en-US" altLang="zh-TW" sz="2800" i="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.</a:t>
            </a:r>
            <a:endParaRPr lang="en-US" altLang="zh-TW" sz="2800" i="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" dur="indefinite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1" dur="indefinite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4" dur="indefinite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7" dur="indefinite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0" dur="indefinite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3" dur="indefinite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6" dur="indefinite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8" dur="indefinite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9" dur="indefinite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1" dur="indefinite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2" dur="indefinite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4" dur="indefinite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5" dur="indefinite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7" dur="indefinite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8" dur="indefinite"/>
                                        <p:tgtEl>
                                          <p:spTgt spid="31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1" dur="indefinite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3" dur="indefinite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4" dur="indefinite"/>
                                        <p:tgtEl>
                                          <p:spTgt spid="31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6" dur="indefinite"/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7" dur="indefinite"/>
                                        <p:tgtEl>
                                          <p:spTgt spid="31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9" dur="indefinite"/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0" dur="indefinite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2" dur="indefinite"/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3" dur="indefinite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5" dur="indefinite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6" dur="indefinite"/>
                                        <p:tgtEl>
                                          <p:spTgt spid="31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8" dur="indefinite"/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9" dur="indefinite"/>
                                        <p:tgtEl>
                                          <p:spTgt spid="31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1" dur="indefinite"/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2" dur="indefinite"/>
                                        <p:tgtEl>
                                          <p:spTgt spid="31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4" dur="indefinite"/>
                                        <p:tgtEl>
                                          <p:spTgt spid="3176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5" dur="indefinite"/>
                                        <p:tgtEl>
                                          <p:spTgt spid="31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7" dur="indefinite"/>
                                        <p:tgtEl>
                                          <p:spTgt spid="3177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8" dur="indefinite"/>
                                        <p:tgtEl>
                                          <p:spTgt spid="31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0" dur="indefinite"/>
                                        <p:tgtEl>
                                          <p:spTgt spid="3177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1" dur="indefinite"/>
                                        <p:tgtEl>
                                          <p:spTgt spid="31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3" dur="indefinite"/>
                                        <p:tgtEl>
                                          <p:spTgt spid="3177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4" dur="indefinite"/>
                                        <p:tgtEl>
                                          <p:spTgt spid="31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6" dur="indefinite"/>
                                        <p:tgtEl>
                                          <p:spTgt spid="3177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7" dur="indefinite"/>
                                        <p:tgtEl>
                                          <p:spTgt spid="31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9" dur="indefinite"/>
                                        <p:tgtEl>
                                          <p:spTgt spid="3177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0" dur="indefinite"/>
                                        <p:tgtEl>
                                          <p:spTgt spid="31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2" dur="indefinite"/>
                                        <p:tgtEl>
                                          <p:spTgt spid="3177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3" dur="indefinite"/>
                                        <p:tgtEl>
                                          <p:spTgt spid="31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5" dur="indefinite"/>
                                        <p:tgtEl>
                                          <p:spTgt spid="3177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6" dur="indefinite"/>
                                        <p:tgtEl>
                                          <p:spTgt spid="31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8" dur="indefinite"/>
                                        <p:tgtEl>
                                          <p:spTgt spid="3177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9" dur="indefinite"/>
                                        <p:tgtEl>
                                          <p:spTgt spid="31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1" dur="indefinite"/>
                                        <p:tgtEl>
                                          <p:spTgt spid="3177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2" dur="indefinite"/>
                                        <p:tgtEl>
                                          <p:spTgt spid="31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4" dur="indefinite"/>
                                        <p:tgtEl>
                                          <p:spTgt spid="3177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5" dur="indefinite"/>
                                        <p:tgtEl>
                                          <p:spTgt spid="31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7" dur="indefinite"/>
                                        <p:tgtEl>
                                          <p:spTgt spid="3178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8" dur="indefinite"/>
                                        <p:tgtEl>
                                          <p:spTgt spid="31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0" dur="indefinite"/>
                                        <p:tgtEl>
                                          <p:spTgt spid="3178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1" dur="indefinite"/>
                                        <p:tgtEl>
                                          <p:spTgt spid="31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3" dur="indefinite"/>
                                        <p:tgtEl>
                                          <p:spTgt spid="3178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4" dur="indefinite"/>
                                        <p:tgtEl>
                                          <p:spTgt spid="31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6" dur="indefinite"/>
                                        <p:tgtEl>
                                          <p:spTgt spid="3178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7" dur="indefinite"/>
                                        <p:tgtEl>
                                          <p:spTgt spid="31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9" dur="indefinite"/>
                                        <p:tgtEl>
                                          <p:spTgt spid="3178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0" dur="indefinite"/>
                                        <p:tgtEl>
                                          <p:spTgt spid="31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2" dur="indefinite"/>
                                        <p:tgtEl>
                                          <p:spTgt spid="3178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3" dur="indefinite"/>
                                        <p:tgtEl>
                                          <p:spTgt spid="31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5" dur="indefinite"/>
                                        <p:tgtEl>
                                          <p:spTgt spid="3178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6" dur="indefinite"/>
                                        <p:tgtEl>
                                          <p:spTgt spid="31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8" dur="indefinite"/>
                                        <p:tgtEl>
                                          <p:spTgt spid="3178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9" dur="indefinite"/>
                                        <p:tgtEl>
                                          <p:spTgt spid="31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1" dur="indefinite"/>
                                        <p:tgtEl>
                                          <p:spTgt spid="3178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42" dur="indefinite"/>
                                        <p:tgtEl>
                                          <p:spTgt spid="31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4" dur="indefinite"/>
                                        <p:tgtEl>
                                          <p:spTgt spid="3178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45" dur="indefinite"/>
                                        <p:tgtEl>
                                          <p:spTgt spid="31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7" dur="indefinite"/>
                                        <p:tgtEl>
                                          <p:spTgt spid="3179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48" dur="indefinite"/>
                                        <p:tgtEl>
                                          <p:spTgt spid="31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0" dur="indefinite"/>
                                        <p:tgtEl>
                                          <p:spTgt spid="3179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1" dur="indefinite"/>
                                        <p:tgtEl>
                                          <p:spTgt spid="31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3" dur="indefinite"/>
                                        <p:tgtEl>
                                          <p:spTgt spid="3179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4" dur="indefinite"/>
                                        <p:tgtEl>
                                          <p:spTgt spid="31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6" dur="indefinite"/>
                                        <p:tgtEl>
                                          <p:spTgt spid="3179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7" dur="indefinite"/>
                                        <p:tgtEl>
                                          <p:spTgt spid="31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9" dur="indefinite"/>
                                        <p:tgtEl>
                                          <p:spTgt spid="3179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0" dur="indefinite"/>
                                        <p:tgtEl>
                                          <p:spTgt spid="31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2" dur="indefinite"/>
                                        <p:tgtEl>
                                          <p:spTgt spid="3179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3" dur="indefinite"/>
                                        <p:tgtEl>
                                          <p:spTgt spid="31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5" dur="indefinite"/>
                                        <p:tgtEl>
                                          <p:spTgt spid="3179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6" dur="indefinite"/>
                                        <p:tgtEl>
                                          <p:spTgt spid="31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8" dur="indefinite"/>
                                        <p:tgtEl>
                                          <p:spTgt spid="3179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9" dur="indefinite"/>
                                        <p:tgtEl>
                                          <p:spTgt spid="31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1" dur="indefinite"/>
                                        <p:tgtEl>
                                          <p:spTgt spid="3179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2" dur="indefinite"/>
                                        <p:tgtEl>
                                          <p:spTgt spid="31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4" dur="indefinite"/>
                                        <p:tgtEl>
                                          <p:spTgt spid="3179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5" dur="indefinite"/>
                                        <p:tgtEl>
                                          <p:spTgt spid="31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7" dur="indefinite"/>
                                        <p:tgtEl>
                                          <p:spTgt spid="3180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8" dur="indefinite"/>
                                        <p:tgtEl>
                                          <p:spTgt spid="31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0" dur="indefinite"/>
                                        <p:tgtEl>
                                          <p:spTgt spid="3180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1" dur="indefinite"/>
                                        <p:tgtEl>
                                          <p:spTgt spid="31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3" dur="indefinite"/>
                                        <p:tgtEl>
                                          <p:spTgt spid="3180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4" dur="indefinite"/>
                                        <p:tgtEl>
                                          <p:spTgt spid="31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6" dur="indefinite"/>
                                        <p:tgtEl>
                                          <p:spTgt spid="3180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7" dur="indefinite"/>
                                        <p:tgtEl>
                                          <p:spTgt spid="31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9" dur="indefinite"/>
                                        <p:tgtEl>
                                          <p:spTgt spid="3180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0" dur="indefinite"/>
                                        <p:tgtEl>
                                          <p:spTgt spid="31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2" dur="indefinite"/>
                                        <p:tgtEl>
                                          <p:spTgt spid="3180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3" dur="indefinite"/>
                                        <p:tgtEl>
                                          <p:spTgt spid="31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5" dur="indefinite"/>
                                        <p:tgtEl>
                                          <p:spTgt spid="3180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6" dur="indefinite"/>
                                        <p:tgtEl>
                                          <p:spTgt spid="31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8" dur="indefinite"/>
                                        <p:tgtEl>
                                          <p:spTgt spid="3180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9" dur="indefinite"/>
                                        <p:tgtEl>
                                          <p:spTgt spid="31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1" dur="indefinite"/>
                                        <p:tgtEl>
                                          <p:spTgt spid="3180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2" dur="indefinite"/>
                                        <p:tgtEl>
                                          <p:spTgt spid="31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4" dur="indefinite"/>
                                        <p:tgtEl>
                                          <p:spTgt spid="3180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5" dur="indefinite"/>
                                        <p:tgtEl>
                                          <p:spTgt spid="31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7" dur="indefinite"/>
                                        <p:tgtEl>
                                          <p:spTgt spid="318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8" dur="indefinite"/>
                                        <p:tgtEl>
                                          <p:spTgt spid="31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0" dur="indefinite"/>
                                        <p:tgtEl>
                                          <p:spTgt spid="318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1" dur="indefinite"/>
                                        <p:tgtEl>
                                          <p:spTgt spid="31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3" dur="indefinite"/>
                                        <p:tgtEl>
                                          <p:spTgt spid="318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4" dur="indefinite"/>
                                        <p:tgtEl>
                                          <p:spTgt spid="31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6" dur="indefinite"/>
                                        <p:tgtEl>
                                          <p:spTgt spid="318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7" dur="indefinite"/>
                                        <p:tgtEl>
                                          <p:spTgt spid="31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9" dur="indefinite"/>
                                        <p:tgtEl>
                                          <p:spTgt spid="318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0" dur="indefinite"/>
                                        <p:tgtEl>
                                          <p:spTgt spid="31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2" dur="indefinite"/>
                                        <p:tgtEl>
                                          <p:spTgt spid="318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3" dur="indefinite"/>
                                        <p:tgtEl>
                                          <p:spTgt spid="31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5" dur="indefinite"/>
                                        <p:tgtEl>
                                          <p:spTgt spid="318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6" dur="indefinite"/>
                                        <p:tgtEl>
                                          <p:spTgt spid="31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8" dur="indefinite"/>
                                        <p:tgtEl>
                                          <p:spTgt spid="318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9" dur="indefinite"/>
                                        <p:tgtEl>
                                          <p:spTgt spid="31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1" dur="indefinite"/>
                                        <p:tgtEl>
                                          <p:spTgt spid="318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32" dur="indefinite"/>
                                        <p:tgtEl>
                                          <p:spTgt spid="31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4" dur="indefinite"/>
                                        <p:tgtEl>
                                          <p:spTgt spid="318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35" dur="indefinite"/>
                                        <p:tgtEl>
                                          <p:spTgt spid="31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7" dur="indefinite"/>
                                        <p:tgtEl>
                                          <p:spTgt spid="318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38" dur="indefinite"/>
                                        <p:tgtEl>
                                          <p:spTgt spid="31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0" dur="indefinite"/>
                                        <p:tgtEl>
                                          <p:spTgt spid="318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41" dur="indefinite"/>
                                        <p:tgtEl>
                                          <p:spTgt spid="31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3" dur="indefinite"/>
                                        <p:tgtEl>
                                          <p:spTgt spid="318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44" dur="indefinite"/>
                                        <p:tgtEl>
                                          <p:spTgt spid="31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6" dur="indefinite"/>
                                        <p:tgtEl>
                                          <p:spTgt spid="318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47" dur="indefinite"/>
                                        <p:tgtEl>
                                          <p:spTgt spid="31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9" dur="indefinite"/>
                                        <p:tgtEl>
                                          <p:spTgt spid="318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0" dur="indefinite"/>
                                        <p:tgtEl>
                                          <p:spTgt spid="31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52" dur="indefinite"/>
                                        <p:tgtEl>
                                          <p:spTgt spid="318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3" dur="indefinite"/>
                                        <p:tgtEl>
                                          <p:spTgt spid="31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55" dur="indefinite"/>
                                        <p:tgtEl>
                                          <p:spTgt spid="318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6" dur="indefinite"/>
                                        <p:tgtEl>
                                          <p:spTgt spid="31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58" dur="indefinite"/>
                                        <p:tgtEl>
                                          <p:spTgt spid="318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9" dur="indefinite"/>
                                        <p:tgtEl>
                                          <p:spTgt spid="31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1" dur="indefinite"/>
                                        <p:tgtEl>
                                          <p:spTgt spid="318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62" dur="indefinite"/>
                                        <p:tgtEl>
                                          <p:spTgt spid="31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4" dur="indefinite"/>
                                        <p:tgtEl>
                                          <p:spTgt spid="3183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65" dur="indefinite"/>
                                        <p:tgtEl>
                                          <p:spTgt spid="31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7" dur="indefinite"/>
                                        <p:tgtEl>
                                          <p:spTgt spid="3183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68" dur="indefinite"/>
                                        <p:tgtEl>
                                          <p:spTgt spid="31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0" dur="indefinite"/>
                                        <p:tgtEl>
                                          <p:spTgt spid="318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71" dur="indefinite"/>
                                        <p:tgtEl>
                                          <p:spTgt spid="31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3" dur="indefinite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74" dur="indefinite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6" dur="indefinite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77" dur="indefinite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9" dur="indefinite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0" dur="indefinite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2" dur="indefinite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3" dur="indefinite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5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6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8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9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91" dur="indefinite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2" dur="indefinite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3" grpId="0" animBg="1"/>
      <p:bldP spid="31754" grpId="0" animBg="1"/>
      <p:bldP spid="31755" grpId="0" animBg="1"/>
      <p:bldP spid="31756" grpId="0" animBg="1"/>
      <p:bldP spid="31757" grpId="0" animBg="1"/>
      <p:bldP spid="31758" grpId="0" animBg="1"/>
      <p:bldP spid="31759" grpId="0" animBg="1"/>
      <p:bldP spid="31760" grpId="0" animBg="1"/>
      <p:bldP spid="31761" grpId="0" animBg="1"/>
      <p:bldP spid="31762" grpId="0"/>
      <p:bldP spid="31763" grpId="0" animBg="1"/>
      <p:bldP spid="31764" grpId="0" animBg="1"/>
      <p:bldP spid="31765" grpId="0"/>
      <p:bldP spid="31766" grpId="0" animBg="1"/>
      <p:bldP spid="31767" grpId="0" animBg="1"/>
      <p:bldP spid="31768" grpId="0"/>
      <p:bldP spid="31769" grpId="0" animBg="1"/>
      <p:bldP spid="31770" grpId="0" animBg="1"/>
      <p:bldP spid="31771" grpId="0"/>
      <p:bldP spid="31772" grpId="0" animBg="1"/>
      <p:bldP spid="31773" grpId="0" animBg="1"/>
      <p:bldP spid="31774" grpId="0"/>
      <p:bldP spid="31775" grpId="0" animBg="1"/>
      <p:bldP spid="31776" grpId="0" animBg="1"/>
      <p:bldP spid="31777" grpId="0"/>
      <p:bldP spid="31778" grpId="0" animBg="1"/>
      <p:bldP spid="31779" grpId="0" animBg="1"/>
      <p:bldP spid="31780" grpId="0"/>
      <p:bldP spid="31781" grpId="0" animBg="1"/>
      <p:bldP spid="31782" grpId="0" animBg="1"/>
      <p:bldP spid="31783" grpId="0"/>
      <p:bldP spid="31784" grpId="0" animBg="1"/>
      <p:bldP spid="31785" grpId="0" animBg="1"/>
      <p:bldP spid="31786" grpId="0"/>
      <p:bldP spid="31787" grpId="0" animBg="1"/>
      <p:bldP spid="31788" grpId="0" animBg="1"/>
      <p:bldP spid="31789" grpId="0"/>
      <p:bldP spid="31790" grpId="0" animBg="1"/>
      <p:bldP spid="31791" grpId="0" animBg="1"/>
      <p:bldP spid="31792" grpId="0"/>
      <p:bldP spid="31793" grpId="0" animBg="1"/>
      <p:bldP spid="31794" grpId="0" animBg="1"/>
      <p:bldP spid="31795" grpId="0"/>
      <p:bldP spid="31796" grpId="0" animBg="1"/>
      <p:bldP spid="31797" grpId="0" animBg="1"/>
      <p:bldP spid="31798" grpId="0"/>
      <p:bldP spid="31799" grpId="0" animBg="1"/>
      <p:bldP spid="31800" grpId="0" animBg="1"/>
      <p:bldP spid="31801" grpId="0"/>
      <p:bldP spid="31802" grpId="0" animBg="1"/>
      <p:bldP spid="31803" grpId="0" animBg="1"/>
      <p:bldP spid="31804" grpId="0"/>
      <p:bldP spid="31805" grpId="0" animBg="1"/>
      <p:bldP spid="31806" grpId="0" animBg="1"/>
      <p:bldP spid="31807" grpId="0"/>
      <p:bldP spid="31808" grpId="0" animBg="1"/>
      <p:bldP spid="31809" grpId="0" animBg="1"/>
      <p:bldP spid="31810" grpId="0"/>
      <p:bldP spid="31811" grpId="0" animBg="1"/>
      <p:bldP spid="31812" grpId="0" animBg="1"/>
      <p:bldP spid="31813" grpId="0"/>
      <p:bldP spid="31814" grpId="0" animBg="1"/>
      <p:bldP spid="31815" grpId="0" animBg="1"/>
      <p:bldP spid="31816" grpId="0"/>
      <p:bldP spid="31817" grpId="0" animBg="1"/>
      <p:bldP spid="31818" grpId="0" animBg="1"/>
      <p:bldP spid="31819" grpId="0"/>
      <p:bldP spid="31820" grpId="0" animBg="1"/>
      <p:bldP spid="31821" grpId="0" animBg="1"/>
      <p:bldP spid="31822" grpId="0" animBg="1"/>
      <p:bldP spid="31823" grpId="0" animBg="1"/>
      <p:bldP spid="31824" grpId="0"/>
      <p:bldP spid="31825" grpId="0"/>
      <p:bldP spid="31826" grpId="0"/>
      <p:bldP spid="31827" grpId="0"/>
      <p:bldP spid="31830" grpId="0"/>
      <p:bldP spid="31833" grpId="0"/>
      <p:bldP spid="146" grpId="0" animBg="1"/>
      <p:bldP spid="146" grpId="1"/>
      <p:bldP spid="148" grpId="0" animBg="1"/>
      <p:bldP spid="148" grpId="1"/>
      <p:bldP spid="112" grpId="0"/>
      <p:bldP spid="1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357188" y="642938"/>
            <a:ext cx="6388100" cy="46640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91435" tIns="45717" rIns="91435" bIns="45717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30000" i="0">
                <a:solidFill>
                  <a:srgbClr val="66FF66"/>
                </a:solidFill>
                <a:latin typeface="Sand"/>
              </a:rPr>
              <a:t>1</a:t>
            </a:r>
            <a:endParaRPr lang="ja-JP" altLang="en-US" sz="30000" i="0">
              <a:solidFill>
                <a:srgbClr val="66FF66"/>
              </a:solidFill>
              <a:latin typeface="Sand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2514600"/>
            <a:ext cx="8610600" cy="914400"/>
          </a:xfrm>
        </p:spPr>
        <p:txBody>
          <a:bodyPr/>
          <a:lstStyle/>
          <a:p>
            <a:pPr eaLnBrk="1" hangingPunct="1"/>
            <a:r>
              <a:rPr lang="en-US" altLang="zh-TW" sz="3200" smtClean="0">
                <a:latin typeface="Arial" pitchFamily="34" charset="0"/>
              </a:rPr>
              <a:t>Review: MIMO Radar and Virtual Array</a:t>
            </a:r>
            <a:endParaRPr lang="en-US" altLang="ja-JP" sz="3200" smtClean="0">
              <a:latin typeface="Arial" pitchFamily="34" charset="0"/>
            </a:endParaRPr>
          </a:p>
        </p:txBody>
      </p:sp>
      <p:sp>
        <p:nvSpPr>
          <p:cNvPr id="15364" name="Slide Number Placeholder 6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584D741-AD3B-4B80-AC4E-61AF6C380867}" type="slidenum">
              <a:rPr lang="en-US" altLang="ja-JP" smtClean="0">
                <a:ea typeface="AppleMyungjo"/>
                <a:cs typeface="AppleMyungjo"/>
              </a:rPr>
              <a:pPr/>
              <a:t>3</a:t>
            </a:fld>
            <a:endParaRPr lang="en-US" altLang="ja-JP" smtClean="0">
              <a:ea typeface="AppleMyungjo"/>
              <a:cs typeface="AppleMyungjo"/>
            </a:endParaRPr>
          </a:p>
        </p:txBody>
      </p:sp>
      <p:grpSp>
        <p:nvGrpSpPr>
          <p:cNvPr id="15365" name="Group 4"/>
          <p:cNvGrpSpPr>
            <a:grpSpLocks/>
          </p:cNvGrpSpPr>
          <p:nvPr/>
        </p:nvGrpSpPr>
        <p:grpSpPr bwMode="auto">
          <a:xfrm>
            <a:off x="304800" y="3429000"/>
            <a:ext cx="8610600" cy="76200"/>
            <a:chOff x="192" y="768"/>
            <a:chExt cx="5424" cy="48"/>
          </a:xfrm>
        </p:grpSpPr>
        <p:sp>
          <p:nvSpPr>
            <p:cNvPr id="15366" name="Line 5"/>
            <p:cNvSpPr>
              <a:spLocks noChangeShapeType="1"/>
            </p:cNvSpPr>
            <p:nvPr/>
          </p:nvSpPr>
          <p:spPr bwMode="auto">
            <a:xfrm>
              <a:off x="192" y="768"/>
              <a:ext cx="5424" cy="0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5367" name="Rectangle 6"/>
            <p:cNvSpPr>
              <a:spLocks noChangeArrowheads="1"/>
            </p:cNvSpPr>
            <p:nvPr/>
          </p:nvSpPr>
          <p:spPr bwMode="auto">
            <a:xfrm>
              <a:off x="192" y="768"/>
              <a:ext cx="1440" cy="4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altLang="zh-TW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Arial" pitchFamily="34" charset="0"/>
              </a:rPr>
              <a:t>Conclusion &amp; Future work</a:t>
            </a:r>
          </a:p>
        </p:txBody>
      </p:sp>
      <p:sp>
        <p:nvSpPr>
          <p:cNvPr id="512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 smtClean="0"/>
              <a:t>We have extended the </a:t>
            </a:r>
            <a:r>
              <a:rPr lang="en-US" altLang="zh-TW" sz="2800" b="1" dirty="0" smtClean="0">
                <a:solidFill>
                  <a:srgbClr val="3333FF"/>
                </a:solidFill>
              </a:rPr>
              <a:t>minimum redundancy </a:t>
            </a:r>
            <a:r>
              <a:rPr lang="en-US" altLang="zh-TW" sz="2800" dirty="0" smtClean="0"/>
              <a:t>idea to the </a:t>
            </a:r>
            <a:r>
              <a:rPr lang="en-US" altLang="zh-TW" sz="2800" b="1" dirty="0" smtClean="0">
                <a:solidFill>
                  <a:srgbClr val="FF0000"/>
                </a:solidFill>
              </a:rPr>
              <a:t>MIMO radar</a:t>
            </a:r>
            <a:r>
              <a:rPr lang="en-US" altLang="zh-TW" sz="2800" dirty="0" smtClean="0"/>
              <a:t>.</a:t>
            </a:r>
          </a:p>
          <a:p>
            <a:pPr lvl="1"/>
            <a:r>
              <a:rPr lang="en-US" altLang="zh-TW" sz="2400" dirty="0" smtClean="0"/>
              <a:t>Reducing multiple occurrence of identical spacings in the </a:t>
            </a:r>
            <a:r>
              <a:rPr lang="en-US" altLang="zh-TW" sz="2400" b="1" dirty="0" smtClean="0">
                <a:solidFill>
                  <a:srgbClr val="FF0000"/>
                </a:solidFill>
              </a:rPr>
              <a:t>virtual array</a:t>
            </a:r>
          </a:p>
          <a:p>
            <a:pPr lvl="1"/>
            <a:r>
              <a:rPr lang="en-US" altLang="zh-TW" sz="2400" b="1" dirty="0" smtClean="0">
                <a:solidFill>
                  <a:srgbClr val="3333FF"/>
                </a:solidFill>
              </a:rPr>
              <a:t>Larger aperture</a:t>
            </a:r>
            <a:r>
              <a:rPr lang="en-US" altLang="zh-TW" sz="2400" dirty="0" smtClean="0"/>
              <a:t> can be obtained with fewer elements</a:t>
            </a:r>
          </a:p>
          <a:p>
            <a:pPr lvl="1"/>
            <a:r>
              <a:rPr lang="en-US" altLang="zh-TW" sz="2400" dirty="0" smtClean="0"/>
              <a:t>The simulation shows that the proposed structure improves rejection of </a:t>
            </a:r>
            <a:r>
              <a:rPr lang="en-US" altLang="zh-TW" sz="2400" b="1" dirty="0" smtClean="0">
                <a:solidFill>
                  <a:srgbClr val="3333FF"/>
                </a:solidFill>
              </a:rPr>
              <a:t>mainlobe interference</a:t>
            </a:r>
            <a:r>
              <a:rPr lang="en-US" altLang="zh-TW" sz="2400" dirty="0" smtClean="0"/>
              <a:t>.</a:t>
            </a:r>
          </a:p>
          <a:p>
            <a:r>
              <a:rPr lang="en-US" altLang="zh-TW" sz="2800" dirty="0" smtClean="0"/>
              <a:t>Future work</a:t>
            </a:r>
          </a:p>
          <a:p>
            <a:pPr lvl="1"/>
            <a:r>
              <a:rPr lang="en-US" altLang="zh-TW" sz="2400" dirty="0" smtClean="0"/>
              <a:t>Design the </a:t>
            </a:r>
            <a:r>
              <a:rPr lang="en-US" altLang="zh-TW" sz="2400" b="1" dirty="0" err="1" smtClean="0">
                <a:solidFill>
                  <a:srgbClr val="3333FF"/>
                </a:solidFill>
              </a:rPr>
              <a:t>nonuniform</a:t>
            </a:r>
            <a:r>
              <a:rPr lang="en-US" altLang="zh-TW" sz="2400" b="1" dirty="0" smtClean="0">
                <a:solidFill>
                  <a:srgbClr val="3333FF"/>
                </a:solidFill>
              </a:rPr>
              <a:t> MIMO array </a:t>
            </a:r>
            <a:r>
              <a:rPr lang="en-US" altLang="zh-TW" sz="2400" dirty="0" smtClean="0"/>
              <a:t>structure with more sophisticated optimization criteria.</a:t>
            </a:r>
          </a:p>
          <a:p>
            <a:endParaRPr lang="en-US" altLang="zh-TW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62D74C-5427-4559-9B65-71DA28A975FD}" type="slidenum">
              <a:rPr lang="en-US" altLang="ja-JP" smtClean="0"/>
              <a:pPr>
                <a:defRPr/>
              </a:pPr>
              <a:t>30</a:t>
            </a:fld>
            <a:endParaRPr lang="en-US" altLang="ja-JP"/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dirty="0" smtClean="0"/>
              <a:t>Chun-Yang Chen, Caltech DSP Lab </a:t>
            </a:r>
            <a:r>
              <a:rPr lang="en-US" altLang="zh-TW" dirty="0" smtClean="0">
                <a:solidFill>
                  <a:srgbClr val="2B2C47"/>
                </a:solidFill>
              </a:rPr>
              <a:t>| ISCAS 2008</a:t>
            </a:r>
            <a:endParaRPr lang="en-US" altLang="zh-TW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3517900" y="3108325"/>
            <a:ext cx="5321300" cy="25304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6000" i="0">
                <a:solidFill>
                  <a:srgbClr val="FFCE63"/>
                </a:solidFill>
                <a:latin typeface="Arial Rounded MT Bold" pitchFamily="34" charset="0"/>
              </a:rPr>
              <a:t>Q&amp;A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2438400"/>
            <a:ext cx="4953000" cy="914400"/>
          </a:xfrm>
        </p:spPr>
        <p:txBody>
          <a:bodyPr/>
          <a:lstStyle/>
          <a:p>
            <a:pPr eaLnBrk="1" hangingPunct="1"/>
            <a:r>
              <a:rPr lang="en-US" altLang="ja-JP" sz="5300" smtClean="0"/>
              <a:t>Thank You!</a:t>
            </a:r>
            <a:endParaRPr lang="en-US" altLang="ja-JP" sz="6500" smtClean="0"/>
          </a:p>
        </p:txBody>
      </p:sp>
      <p:grpSp>
        <p:nvGrpSpPr>
          <p:cNvPr id="33796" name="Group 4"/>
          <p:cNvGrpSpPr>
            <a:grpSpLocks/>
          </p:cNvGrpSpPr>
          <p:nvPr/>
        </p:nvGrpSpPr>
        <p:grpSpPr bwMode="auto">
          <a:xfrm>
            <a:off x="304800" y="3429000"/>
            <a:ext cx="8610600" cy="76200"/>
            <a:chOff x="192" y="768"/>
            <a:chExt cx="5424" cy="48"/>
          </a:xfrm>
        </p:grpSpPr>
        <p:sp>
          <p:nvSpPr>
            <p:cNvPr id="33800" name="Line 5"/>
            <p:cNvSpPr>
              <a:spLocks noChangeShapeType="1"/>
            </p:cNvSpPr>
            <p:nvPr/>
          </p:nvSpPr>
          <p:spPr bwMode="auto">
            <a:xfrm>
              <a:off x="192" y="768"/>
              <a:ext cx="5424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01" name="Rectangle 6"/>
            <p:cNvSpPr>
              <a:spLocks noChangeArrowheads="1"/>
            </p:cNvSpPr>
            <p:nvPr/>
          </p:nvSpPr>
          <p:spPr bwMode="auto">
            <a:xfrm>
              <a:off x="192" y="768"/>
              <a:ext cx="1440" cy="48"/>
            </a:xfrm>
            <a:prstGeom prst="rect">
              <a:avLst/>
            </a:prstGeom>
            <a:solidFill>
              <a:srgbClr val="800000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en-US" i="0">
                <a:latin typeface="Arial" pitchFamily="34" charset="0"/>
              </a:endParaRPr>
            </a:p>
          </p:txBody>
        </p:sp>
      </p:grpSp>
      <p:sp>
        <p:nvSpPr>
          <p:cNvPr id="33797" name="Rectangle 7"/>
          <p:cNvSpPr>
            <a:spLocks noChangeArrowheads="1"/>
          </p:cNvSpPr>
          <p:nvPr/>
        </p:nvSpPr>
        <p:spPr bwMode="auto">
          <a:xfrm>
            <a:off x="4191000" y="4038600"/>
            <a:ext cx="4953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US" altLang="ja-JP" sz="3100" b="1" i="0">
                <a:solidFill>
                  <a:srgbClr val="800000"/>
                </a:solidFill>
                <a:latin typeface="Arial Rounded MT Bold" pitchFamily="34" charset="0"/>
              </a:rPr>
              <a:t>Any questions?</a:t>
            </a:r>
            <a:endParaRPr lang="en-US" altLang="ja-JP" sz="3100" b="1" i="0">
              <a:solidFill>
                <a:srgbClr val="B82300"/>
              </a:solidFill>
            </a:endParaRPr>
          </a:p>
        </p:txBody>
      </p:sp>
      <p:sp>
        <p:nvSpPr>
          <p:cNvPr id="33798" name="Slide Number Placeholder 8"/>
          <p:cNvSpPr txBox="1">
            <a:spLocks noGrp="1"/>
          </p:cNvSpPr>
          <p:nvPr/>
        </p:nvSpPr>
        <p:spPr bwMode="auto">
          <a:xfrm>
            <a:off x="7956550" y="6334125"/>
            <a:ext cx="958850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AD74BC9B-EDC7-4D51-AC41-13BA72F22D20}" type="slidenum">
              <a:rPr lang="en-US" altLang="ja-JP" sz="1400" b="1" i="0">
                <a:solidFill>
                  <a:srgbClr val="2B2C47"/>
                </a:solidFill>
                <a:latin typeface="Georgia" pitchFamily="18" charset="0"/>
              </a:rPr>
              <a:pPr algn="r"/>
              <a:t>31</a:t>
            </a:fld>
            <a:endParaRPr lang="en-US" altLang="ja-JP" sz="1400" b="1" i="0">
              <a:solidFill>
                <a:srgbClr val="2B2C47"/>
              </a:solidFill>
              <a:latin typeface="Georgia" pitchFamily="18" charset="0"/>
            </a:endParaRPr>
          </a:p>
        </p:txBody>
      </p:sp>
      <p:sp>
        <p:nvSpPr>
          <p:cNvPr id="33799" name="Footer Placeholder 4"/>
          <p:cNvSpPr txBox="1">
            <a:spLocks noGrp="1"/>
          </p:cNvSpPr>
          <p:nvPr/>
        </p:nvSpPr>
        <p:spPr bwMode="auto">
          <a:xfrm>
            <a:off x="304800" y="6334125"/>
            <a:ext cx="758031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zh-TW" sz="1400" b="1" i="0" dirty="0">
                <a:latin typeface="Georgia" pitchFamily="18" charset="0"/>
                <a:ea typeface="新細明體" pitchFamily="18" charset="-120"/>
                <a:cs typeface="Arial" pitchFamily="34" charset="0"/>
              </a:rPr>
              <a:t>Chun-Yang Chen, Caltech DSP Lab </a:t>
            </a:r>
            <a:r>
              <a:rPr lang="en-US" altLang="zh-TW" sz="1400" b="1" i="0">
                <a:solidFill>
                  <a:srgbClr val="2B2C47"/>
                </a:solidFill>
                <a:latin typeface="Georgia" pitchFamily="18" charset="0"/>
                <a:ea typeface="新細明體" pitchFamily="18" charset="-120"/>
                <a:cs typeface="Arial" pitchFamily="34" charset="0"/>
              </a:rPr>
              <a:t>| </a:t>
            </a:r>
            <a:r>
              <a:rPr lang="en-US" altLang="zh-TW" sz="1400" b="1" i="0" smtClean="0">
                <a:solidFill>
                  <a:srgbClr val="2B2C47"/>
                </a:solidFill>
                <a:latin typeface="Georgia" pitchFamily="18" charset="0"/>
                <a:ea typeface="新細明體" pitchFamily="18" charset="-120"/>
                <a:cs typeface="Arial" pitchFamily="34" charset="0"/>
              </a:rPr>
              <a:t>ISCAS 2008</a:t>
            </a:r>
            <a:endParaRPr lang="en-US" altLang="zh-TW" sz="1400" b="1" i="0" dirty="0">
              <a:solidFill>
                <a:schemeClr val="accent2"/>
              </a:solidFill>
              <a:latin typeface="Georgia" pitchFamily="18" charset="0"/>
              <a:ea typeface="新細明體" pitchFamily="18" charset="-12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Simulations: MVDR </a:t>
            </a:r>
            <a:r>
              <a:rPr lang="en-US" altLang="zh-TW" dirty="0" err="1" smtClean="0"/>
              <a:t>beamformer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F52AE4-AE58-433A-884D-C7697B2B879F}" type="slidenum">
              <a:rPr lang="en-US" altLang="ja-JP" smtClean="0"/>
              <a:pPr>
                <a:defRPr/>
              </a:pPr>
              <a:t>32</a:t>
            </a:fld>
            <a:endParaRPr lang="en-US" altLang="ja-JP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ISCAS 2008</a:t>
            </a:r>
            <a:endParaRPr lang="en-US" altLang="zh-TW">
              <a:solidFill>
                <a:schemeClr val="accent2"/>
              </a:solidFill>
            </a:endParaRPr>
          </a:p>
        </p:txBody>
      </p:sp>
      <p:grpSp>
        <p:nvGrpSpPr>
          <p:cNvPr id="3" name="群組 50"/>
          <p:cNvGrpSpPr/>
          <p:nvPr/>
        </p:nvGrpSpPr>
        <p:grpSpPr>
          <a:xfrm>
            <a:off x="357188" y="1428750"/>
            <a:ext cx="4143375" cy="4643438"/>
            <a:chOff x="357188" y="1428750"/>
            <a:chExt cx="4143375" cy="4643438"/>
          </a:xfrm>
        </p:grpSpPr>
        <p:sp>
          <p:nvSpPr>
            <p:cNvPr id="6" name="AutoShape 60"/>
            <p:cNvSpPr>
              <a:spLocks noChangeArrowheads="1"/>
            </p:cNvSpPr>
            <p:nvPr/>
          </p:nvSpPr>
          <p:spPr bwMode="auto">
            <a:xfrm>
              <a:off x="357188" y="1428750"/>
              <a:ext cx="4143375" cy="464343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rgbClr val="F78408"/>
              </a:solidFill>
              <a:round/>
              <a:headEnd/>
              <a:tailEnd/>
            </a:ln>
            <a:effectLst>
              <a:outerShdw dist="107763" dir="2700000" algn="ctr" rotWithShape="0">
                <a:srgbClr val="B3B3B3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TW" altLang="en-US" sz="11700" i="0">
                <a:latin typeface="Arial" pitchFamily="34" charset="0"/>
                <a:ea typeface="AppleMyungjo" charset="-127"/>
                <a:cs typeface="Arial" pitchFamily="34" charset="0"/>
              </a:endParaRPr>
            </a:p>
          </p:txBody>
        </p:sp>
        <p:graphicFrame>
          <p:nvGraphicFramePr>
            <p:cNvPr id="7" name="Object 141"/>
            <p:cNvGraphicFramePr>
              <a:graphicFrameLocks noChangeAspect="1"/>
            </p:cNvGraphicFramePr>
            <p:nvPr>
              <p:ph sz="quarter" idx="4294967295"/>
            </p:nvPr>
          </p:nvGraphicFramePr>
          <p:xfrm>
            <a:off x="3079750" y="1573213"/>
            <a:ext cx="1096963" cy="442912"/>
          </p:xfrm>
          <a:graphic>
            <a:graphicData uri="http://schemas.openxmlformats.org/presentationml/2006/ole">
              <p:oleObj spid="_x0000_s72706" name="方程式" r:id="rId3" imgW="596880" imgH="228600" progId="Equation.3">
                <p:embed/>
              </p:oleObj>
            </a:graphicData>
          </a:graphic>
        </p:graphicFrame>
        <p:sp>
          <p:nvSpPr>
            <p:cNvPr id="8" name="AutoShape 142"/>
            <p:cNvSpPr>
              <a:spLocks noChangeArrowheads="1"/>
            </p:cNvSpPr>
            <p:nvPr/>
          </p:nvSpPr>
          <p:spPr bwMode="auto">
            <a:xfrm flipV="1">
              <a:off x="836613" y="3049588"/>
              <a:ext cx="387350" cy="339725"/>
            </a:xfrm>
            <a:prstGeom prst="triangle">
              <a:avLst>
                <a:gd name="adj" fmla="val 50000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r>
                <a:rPr lang="en-US" altLang="zh-TW" sz="1000" i="0">
                  <a:latin typeface="Arial" pitchFamily="34" charset="0"/>
                  <a:cs typeface="Arial" pitchFamily="34" charset="0"/>
                </a:rPr>
                <a:t>N-1</a:t>
              </a:r>
            </a:p>
          </p:txBody>
        </p:sp>
        <p:sp>
          <p:nvSpPr>
            <p:cNvPr id="9" name="Line 143"/>
            <p:cNvSpPr>
              <a:spLocks noChangeShapeType="1"/>
            </p:cNvSpPr>
            <p:nvPr/>
          </p:nvSpPr>
          <p:spPr bwMode="auto">
            <a:xfrm>
              <a:off x="1030288" y="3389313"/>
              <a:ext cx="0" cy="3381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10" name="Rectangle 144"/>
            <p:cNvSpPr>
              <a:spLocks noChangeArrowheads="1"/>
            </p:cNvSpPr>
            <p:nvPr/>
          </p:nvSpPr>
          <p:spPr bwMode="auto">
            <a:xfrm>
              <a:off x="655638" y="3727450"/>
              <a:ext cx="741362" cy="47307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US" altLang="zh-TW" sz="900" i="0">
                  <a:latin typeface="Arial" pitchFamily="34" charset="0"/>
                  <a:cs typeface="Arial" pitchFamily="34" charset="0"/>
                </a:rPr>
                <a:t>I/Q Down-Convert and ADC</a:t>
              </a:r>
            </a:p>
          </p:txBody>
        </p:sp>
        <p:sp>
          <p:nvSpPr>
            <p:cNvPr id="11" name="Line 145"/>
            <p:cNvSpPr>
              <a:spLocks noChangeShapeType="1"/>
            </p:cNvSpPr>
            <p:nvPr/>
          </p:nvSpPr>
          <p:spPr bwMode="auto">
            <a:xfrm>
              <a:off x="1031875" y="4191000"/>
              <a:ext cx="0" cy="3381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12" name="Oval 146"/>
            <p:cNvSpPr>
              <a:spLocks noChangeArrowheads="1"/>
            </p:cNvSpPr>
            <p:nvPr/>
          </p:nvSpPr>
          <p:spPr bwMode="auto">
            <a:xfrm>
              <a:off x="893763" y="4537075"/>
              <a:ext cx="257175" cy="271463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Line 147"/>
            <p:cNvSpPr>
              <a:spLocks noChangeShapeType="1"/>
            </p:cNvSpPr>
            <p:nvPr/>
          </p:nvSpPr>
          <p:spPr bwMode="auto">
            <a:xfrm>
              <a:off x="923925" y="4568825"/>
              <a:ext cx="192088" cy="2047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14" name="Line 148"/>
            <p:cNvSpPr>
              <a:spLocks noChangeShapeType="1"/>
            </p:cNvSpPr>
            <p:nvPr/>
          </p:nvSpPr>
          <p:spPr bwMode="auto">
            <a:xfrm flipH="1">
              <a:off x="935038" y="4568825"/>
              <a:ext cx="192087" cy="2047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15" name="Line 149"/>
            <p:cNvSpPr>
              <a:spLocks noChangeShapeType="1"/>
            </p:cNvSpPr>
            <p:nvPr/>
          </p:nvSpPr>
          <p:spPr bwMode="auto">
            <a:xfrm flipH="1">
              <a:off x="1138238" y="4673600"/>
              <a:ext cx="25876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16" name="Text Box 150"/>
            <p:cNvSpPr txBox="1">
              <a:spLocks noChangeArrowheads="1"/>
            </p:cNvSpPr>
            <p:nvPr/>
          </p:nvSpPr>
          <p:spPr bwMode="auto">
            <a:xfrm>
              <a:off x="1331913" y="4470400"/>
              <a:ext cx="657225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800" i="0">
                  <a:latin typeface="Arial" pitchFamily="34" charset="0"/>
                  <a:cs typeface="Arial" pitchFamily="34" charset="0"/>
                </a:rPr>
                <a:t>w</a:t>
              </a:r>
              <a:r>
                <a:rPr lang="en-US" altLang="zh-TW" sz="1800" i="0" baseline="30000">
                  <a:latin typeface="Arial" pitchFamily="34" charset="0"/>
                  <a:cs typeface="Arial" pitchFamily="34" charset="0"/>
                </a:rPr>
                <a:t>*</a:t>
              </a:r>
              <a:r>
                <a:rPr lang="en-US" altLang="zh-TW" sz="1800" i="0" baseline="-25000">
                  <a:latin typeface="Arial" pitchFamily="34" charset="0"/>
                  <a:cs typeface="Arial" pitchFamily="34" charset="0"/>
                </a:rPr>
                <a:t>N-1</a:t>
              </a:r>
              <a:endParaRPr lang="en-US" altLang="zh-TW" sz="1800" i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AutoShape 151"/>
            <p:cNvSpPr>
              <a:spLocks noChangeArrowheads="1"/>
            </p:cNvSpPr>
            <p:nvPr/>
          </p:nvSpPr>
          <p:spPr bwMode="auto">
            <a:xfrm flipV="1">
              <a:off x="2384425" y="3049588"/>
              <a:ext cx="387350" cy="339725"/>
            </a:xfrm>
            <a:prstGeom prst="triangle">
              <a:avLst>
                <a:gd name="adj" fmla="val 50000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r>
                <a:rPr lang="en-US" altLang="zh-TW" sz="1200" i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18" name="Line 152"/>
            <p:cNvSpPr>
              <a:spLocks noChangeShapeType="1"/>
            </p:cNvSpPr>
            <p:nvPr/>
          </p:nvSpPr>
          <p:spPr bwMode="auto">
            <a:xfrm>
              <a:off x="2579688" y="3389313"/>
              <a:ext cx="0" cy="3381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19" name="Rectangle 153"/>
            <p:cNvSpPr>
              <a:spLocks noChangeArrowheads="1"/>
            </p:cNvSpPr>
            <p:nvPr/>
          </p:nvSpPr>
          <p:spPr bwMode="auto">
            <a:xfrm>
              <a:off x="2203450" y="3727450"/>
              <a:ext cx="741363" cy="47307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US" altLang="zh-TW" sz="900" i="0">
                  <a:latin typeface="Arial" pitchFamily="34" charset="0"/>
                  <a:cs typeface="Arial" pitchFamily="34" charset="0"/>
                </a:rPr>
                <a:t>I/Q Down-Convert and ADC</a:t>
              </a:r>
            </a:p>
          </p:txBody>
        </p:sp>
        <p:sp>
          <p:nvSpPr>
            <p:cNvPr id="20" name="Line 154"/>
            <p:cNvSpPr>
              <a:spLocks noChangeShapeType="1"/>
            </p:cNvSpPr>
            <p:nvPr/>
          </p:nvSpPr>
          <p:spPr bwMode="auto">
            <a:xfrm>
              <a:off x="2581275" y="4191000"/>
              <a:ext cx="0" cy="3381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21" name="Oval 155"/>
            <p:cNvSpPr>
              <a:spLocks noChangeArrowheads="1"/>
            </p:cNvSpPr>
            <p:nvPr/>
          </p:nvSpPr>
          <p:spPr bwMode="auto">
            <a:xfrm>
              <a:off x="2441575" y="4537075"/>
              <a:ext cx="257175" cy="271463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Line 156"/>
            <p:cNvSpPr>
              <a:spLocks noChangeShapeType="1"/>
            </p:cNvSpPr>
            <p:nvPr/>
          </p:nvSpPr>
          <p:spPr bwMode="auto">
            <a:xfrm>
              <a:off x="2471738" y="4568825"/>
              <a:ext cx="192087" cy="2047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23" name="Line 157"/>
            <p:cNvSpPr>
              <a:spLocks noChangeShapeType="1"/>
            </p:cNvSpPr>
            <p:nvPr/>
          </p:nvSpPr>
          <p:spPr bwMode="auto">
            <a:xfrm flipH="1">
              <a:off x="2482850" y="4568825"/>
              <a:ext cx="192088" cy="2047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24" name="Line 158"/>
            <p:cNvSpPr>
              <a:spLocks noChangeShapeType="1"/>
            </p:cNvSpPr>
            <p:nvPr/>
          </p:nvSpPr>
          <p:spPr bwMode="auto">
            <a:xfrm flipH="1">
              <a:off x="2686050" y="4673600"/>
              <a:ext cx="25876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25" name="Text Box 159"/>
            <p:cNvSpPr txBox="1">
              <a:spLocks noChangeArrowheads="1"/>
            </p:cNvSpPr>
            <p:nvPr/>
          </p:nvSpPr>
          <p:spPr bwMode="auto">
            <a:xfrm>
              <a:off x="2879725" y="4470400"/>
              <a:ext cx="495300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800" i="0">
                  <a:latin typeface="Arial" pitchFamily="34" charset="0"/>
                  <a:cs typeface="Arial" pitchFamily="34" charset="0"/>
                </a:rPr>
                <a:t>w</a:t>
              </a:r>
              <a:r>
                <a:rPr lang="en-US" altLang="zh-TW" sz="1800" i="0" baseline="30000">
                  <a:latin typeface="Arial" pitchFamily="34" charset="0"/>
                  <a:cs typeface="Arial" pitchFamily="34" charset="0"/>
                </a:rPr>
                <a:t>*</a:t>
              </a:r>
              <a:r>
                <a:rPr lang="en-US" altLang="zh-TW" sz="1800" i="0" baseline="-25000">
                  <a:latin typeface="Arial" pitchFamily="34" charset="0"/>
                  <a:cs typeface="Arial" pitchFamily="34" charset="0"/>
                </a:rPr>
                <a:t>1</a:t>
              </a:r>
              <a:endParaRPr lang="en-US" altLang="zh-TW" sz="1800" i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AutoShape 160"/>
            <p:cNvSpPr>
              <a:spLocks noChangeArrowheads="1"/>
            </p:cNvSpPr>
            <p:nvPr/>
          </p:nvSpPr>
          <p:spPr bwMode="auto">
            <a:xfrm flipV="1">
              <a:off x="3408363" y="3049588"/>
              <a:ext cx="385762" cy="339725"/>
            </a:xfrm>
            <a:prstGeom prst="triangle">
              <a:avLst>
                <a:gd name="adj" fmla="val 50000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r>
                <a:rPr lang="en-US" altLang="zh-TW" sz="1400" i="0"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sp>
          <p:nvSpPr>
            <p:cNvPr id="27" name="Line 161"/>
            <p:cNvSpPr>
              <a:spLocks noChangeShapeType="1"/>
            </p:cNvSpPr>
            <p:nvPr/>
          </p:nvSpPr>
          <p:spPr bwMode="auto">
            <a:xfrm>
              <a:off x="3602038" y="3389313"/>
              <a:ext cx="0" cy="3381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28" name="Rectangle 162"/>
            <p:cNvSpPr>
              <a:spLocks noChangeArrowheads="1"/>
            </p:cNvSpPr>
            <p:nvPr/>
          </p:nvSpPr>
          <p:spPr bwMode="auto">
            <a:xfrm>
              <a:off x="3225800" y="3727450"/>
              <a:ext cx="741363" cy="47307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US" altLang="zh-TW" sz="900" i="0">
                  <a:latin typeface="Arial" pitchFamily="34" charset="0"/>
                  <a:cs typeface="Arial" pitchFamily="34" charset="0"/>
                </a:rPr>
                <a:t>I/Q Down-Convert and ADC</a:t>
              </a:r>
            </a:p>
          </p:txBody>
        </p:sp>
        <p:sp>
          <p:nvSpPr>
            <p:cNvPr id="29" name="Line 163"/>
            <p:cNvSpPr>
              <a:spLocks noChangeShapeType="1"/>
            </p:cNvSpPr>
            <p:nvPr/>
          </p:nvSpPr>
          <p:spPr bwMode="auto">
            <a:xfrm>
              <a:off x="3603625" y="4191000"/>
              <a:ext cx="0" cy="3381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0" name="Oval 164"/>
            <p:cNvSpPr>
              <a:spLocks noChangeArrowheads="1"/>
            </p:cNvSpPr>
            <p:nvPr/>
          </p:nvSpPr>
          <p:spPr bwMode="auto">
            <a:xfrm>
              <a:off x="3463925" y="4537075"/>
              <a:ext cx="258763" cy="271463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Line 165"/>
            <p:cNvSpPr>
              <a:spLocks noChangeShapeType="1"/>
            </p:cNvSpPr>
            <p:nvPr/>
          </p:nvSpPr>
          <p:spPr bwMode="auto">
            <a:xfrm>
              <a:off x="3494088" y="4568825"/>
              <a:ext cx="192087" cy="2047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2" name="Line 166"/>
            <p:cNvSpPr>
              <a:spLocks noChangeShapeType="1"/>
            </p:cNvSpPr>
            <p:nvPr/>
          </p:nvSpPr>
          <p:spPr bwMode="auto">
            <a:xfrm flipH="1">
              <a:off x="3505200" y="4568825"/>
              <a:ext cx="193675" cy="2047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3" name="Line 167"/>
            <p:cNvSpPr>
              <a:spLocks noChangeShapeType="1"/>
            </p:cNvSpPr>
            <p:nvPr/>
          </p:nvSpPr>
          <p:spPr bwMode="auto">
            <a:xfrm flipH="1">
              <a:off x="3709988" y="4673600"/>
              <a:ext cx="25717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4" name="Text Box 168"/>
            <p:cNvSpPr txBox="1">
              <a:spLocks noChangeArrowheads="1"/>
            </p:cNvSpPr>
            <p:nvPr/>
          </p:nvSpPr>
          <p:spPr bwMode="auto">
            <a:xfrm>
              <a:off x="3902075" y="4470400"/>
              <a:ext cx="495300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800" i="0">
                  <a:latin typeface="Arial" pitchFamily="34" charset="0"/>
                  <a:cs typeface="Arial" pitchFamily="34" charset="0"/>
                </a:rPr>
                <a:t>w</a:t>
              </a:r>
              <a:r>
                <a:rPr lang="en-US" altLang="zh-TW" sz="1800" i="0" baseline="30000">
                  <a:latin typeface="Arial" pitchFamily="34" charset="0"/>
                  <a:cs typeface="Arial" pitchFamily="34" charset="0"/>
                </a:rPr>
                <a:t>*</a:t>
              </a:r>
              <a:r>
                <a:rPr lang="en-US" altLang="zh-TW" sz="1800" i="0" baseline="-25000">
                  <a:latin typeface="Arial" pitchFamily="34" charset="0"/>
                  <a:cs typeface="Arial" pitchFamily="34" charset="0"/>
                </a:rPr>
                <a:t>0</a:t>
              </a:r>
              <a:endParaRPr lang="en-US" altLang="zh-TW" sz="1800" i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Oval 169"/>
            <p:cNvSpPr>
              <a:spLocks noChangeArrowheads="1"/>
            </p:cNvSpPr>
            <p:nvPr/>
          </p:nvSpPr>
          <p:spPr bwMode="auto">
            <a:xfrm>
              <a:off x="2051050" y="4984750"/>
              <a:ext cx="320675" cy="33813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i="0" dirty="0">
                  <a:latin typeface="Arial" pitchFamily="34" charset="0"/>
                  <a:cs typeface="Arial" pitchFamily="34" charset="0"/>
                </a:rPr>
                <a:t>+</a:t>
              </a:r>
            </a:p>
          </p:txBody>
        </p:sp>
        <p:sp>
          <p:nvSpPr>
            <p:cNvPr id="36" name="Line 170"/>
            <p:cNvSpPr>
              <a:spLocks noChangeShapeType="1"/>
            </p:cNvSpPr>
            <p:nvPr/>
          </p:nvSpPr>
          <p:spPr bwMode="auto">
            <a:xfrm>
              <a:off x="1035050" y="4813300"/>
              <a:ext cx="1027113" cy="2714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7" name="Line 171"/>
            <p:cNvSpPr>
              <a:spLocks noChangeShapeType="1"/>
            </p:cNvSpPr>
            <p:nvPr/>
          </p:nvSpPr>
          <p:spPr bwMode="auto">
            <a:xfrm flipH="1">
              <a:off x="2338388" y="4794250"/>
              <a:ext cx="192087" cy="2698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8" name="Line 172"/>
            <p:cNvSpPr>
              <a:spLocks noChangeShapeType="1"/>
            </p:cNvSpPr>
            <p:nvPr/>
          </p:nvSpPr>
          <p:spPr bwMode="auto">
            <a:xfrm flipH="1">
              <a:off x="2371725" y="4805363"/>
              <a:ext cx="1222375" cy="3381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9" name="Line 173"/>
            <p:cNvSpPr>
              <a:spLocks noChangeShapeType="1"/>
            </p:cNvSpPr>
            <p:nvPr/>
          </p:nvSpPr>
          <p:spPr bwMode="auto">
            <a:xfrm>
              <a:off x="2212975" y="5322888"/>
              <a:ext cx="0" cy="2698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40" name="Text Box 174"/>
            <p:cNvSpPr txBox="1">
              <a:spLocks noChangeArrowheads="1"/>
            </p:cNvSpPr>
            <p:nvPr/>
          </p:nvSpPr>
          <p:spPr bwMode="auto">
            <a:xfrm>
              <a:off x="1538288" y="3590925"/>
              <a:ext cx="595312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3200" i="0">
                  <a:latin typeface="Arial" pitchFamily="34" charset="0"/>
                  <a:cs typeface="Arial" pitchFamily="34" charset="0"/>
                </a:rPr>
                <a:t>…</a:t>
              </a:r>
            </a:p>
          </p:txBody>
        </p:sp>
        <p:sp>
          <p:nvSpPr>
            <p:cNvPr id="41" name="Line 175"/>
            <p:cNvSpPr>
              <a:spLocks noChangeShapeType="1"/>
            </p:cNvSpPr>
            <p:nvPr/>
          </p:nvSpPr>
          <p:spPr bwMode="auto">
            <a:xfrm flipH="1" flipV="1">
              <a:off x="1023938" y="1966913"/>
              <a:ext cx="2570162" cy="1082675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dash"/>
              <a:miter lim="800000"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42" name="Line 176"/>
            <p:cNvSpPr>
              <a:spLocks noChangeShapeType="1"/>
            </p:cNvSpPr>
            <p:nvPr/>
          </p:nvSpPr>
          <p:spPr bwMode="auto">
            <a:xfrm flipV="1">
              <a:off x="1023938" y="2103438"/>
              <a:ext cx="385762" cy="94615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43" name="Line 177"/>
            <p:cNvSpPr>
              <a:spLocks noChangeShapeType="1"/>
            </p:cNvSpPr>
            <p:nvPr/>
          </p:nvSpPr>
          <p:spPr bwMode="auto">
            <a:xfrm flipV="1">
              <a:off x="2565400" y="2644775"/>
              <a:ext cx="128588" cy="4048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44" name="Text Box 178"/>
            <p:cNvSpPr txBox="1">
              <a:spLocks noChangeArrowheads="1"/>
            </p:cNvSpPr>
            <p:nvPr/>
          </p:nvSpPr>
          <p:spPr bwMode="auto">
            <a:xfrm>
              <a:off x="1438275" y="1720850"/>
              <a:ext cx="1069975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i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Plane</a:t>
              </a:r>
            </a:p>
            <a:p>
              <a:r>
                <a:rPr lang="en-US" altLang="zh-TW" sz="1400" i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 wave-front</a:t>
              </a:r>
            </a:p>
          </p:txBody>
        </p:sp>
        <p:sp>
          <p:nvSpPr>
            <p:cNvPr id="45" name="Line 179"/>
            <p:cNvSpPr>
              <a:spLocks noChangeShapeType="1"/>
            </p:cNvSpPr>
            <p:nvPr/>
          </p:nvSpPr>
          <p:spPr bwMode="auto">
            <a:xfrm flipV="1">
              <a:off x="2693988" y="1763713"/>
              <a:ext cx="0" cy="88106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46" name="Line 180"/>
            <p:cNvSpPr>
              <a:spLocks noChangeShapeType="1"/>
            </p:cNvSpPr>
            <p:nvPr/>
          </p:nvSpPr>
          <p:spPr bwMode="auto">
            <a:xfrm flipH="1">
              <a:off x="2693988" y="1900238"/>
              <a:ext cx="320675" cy="7445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47" name="Text Box 181"/>
            <p:cNvSpPr txBox="1">
              <a:spLocks noChangeArrowheads="1"/>
            </p:cNvSpPr>
            <p:nvPr/>
          </p:nvSpPr>
          <p:spPr bwMode="auto">
            <a:xfrm>
              <a:off x="2657475" y="1873250"/>
              <a:ext cx="304800" cy="4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i="0">
                  <a:latin typeface="Symbol" pitchFamily="18" charset="2"/>
                </a:rPr>
                <a:t>q</a:t>
              </a:r>
            </a:p>
          </p:txBody>
        </p:sp>
        <p:graphicFrame>
          <p:nvGraphicFramePr>
            <p:cNvPr id="48" name="Object 182"/>
            <p:cNvGraphicFramePr>
              <a:graphicFrameLocks noChangeAspect="1"/>
            </p:cNvGraphicFramePr>
            <p:nvPr/>
          </p:nvGraphicFramePr>
          <p:xfrm>
            <a:off x="2251075" y="2711450"/>
            <a:ext cx="571500" cy="241300"/>
          </p:xfrm>
          <a:graphic>
            <a:graphicData uri="http://schemas.openxmlformats.org/presentationml/2006/ole">
              <p:oleObj spid="_x0000_s72707" name="方程式" r:id="rId4" imgW="444240" imgH="177480" progId="Equation.3">
                <p:embed/>
              </p:oleObj>
            </a:graphicData>
          </a:graphic>
        </p:graphicFrame>
        <p:graphicFrame>
          <p:nvGraphicFramePr>
            <p:cNvPr id="49" name="Object 183"/>
            <p:cNvGraphicFramePr>
              <a:graphicFrameLocks noChangeAspect="1"/>
            </p:cNvGraphicFramePr>
            <p:nvPr/>
          </p:nvGraphicFramePr>
          <p:xfrm>
            <a:off x="646113" y="2452688"/>
            <a:ext cx="1111250" cy="276225"/>
          </p:xfrm>
          <a:graphic>
            <a:graphicData uri="http://schemas.openxmlformats.org/presentationml/2006/ole">
              <p:oleObj spid="_x0000_s72708" name="方程式" r:id="rId5" imgW="863280" imgH="203040" progId="Equation.3">
                <p:embed/>
              </p:oleObj>
            </a:graphicData>
          </a:graphic>
        </p:graphicFrame>
        <p:graphicFrame>
          <p:nvGraphicFramePr>
            <p:cNvPr id="50" name="Object 184"/>
            <p:cNvGraphicFramePr>
              <a:graphicFrameLocks noChangeAspect="1"/>
            </p:cNvGraphicFramePr>
            <p:nvPr/>
          </p:nvGraphicFramePr>
          <p:xfrm>
            <a:off x="1992313" y="5605463"/>
            <a:ext cx="558800" cy="390525"/>
          </p:xfrm>
          <a:graphic>
            <a:graphicData uri="http://schemas.openxmlformats.org/presentationml/2006/ole">
              <p:oleObj spid="_x0000_s72709" name="方程式" r:id="rId6" imgW="342720" imgH="228600" progId="Equation.3">
                <p:embed/>
              </p:oleObj>
            </a:graphicData>
          </a:graphic>
        </p:graphicFrame>
      </p:grpSp>
      <p:graphicFrame>
        <p:nvGraphicFramePr>
          <p:cNvPr id="691209" name="Object 9"/>
          <p:cNvGraphicFramePr>
            <a:graphicFrameLocks noChangeAspect="1"/>
          </p:cNvGraphicFramePr>
          <p:nvPr/>
        </p:nvGraphicFramePr>
        <p:xfrm>
          <a:off x="5000628" y="1857364"/>
          <a:ext cx="2171691" cy="1412875"/>
        </p:xfrm>
        <a:graphic>
          <a:graphicData uri="http://schemas.openxmlformats.org/presentationml/2006/ole">
            <p:oleObj spid="_x0000_s72710" name="方程式" r:id="rId7" imgW="1130040" imgH="73656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Simulations: MVDR </a:t>
            </a:r>
            <a:r>
              <a:rPr lang="en-US" altLang="zh-TW" dirty="0" err="1" smtClean="0"/>
              <a:t>beamformer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F52AE4-AE58-433A-884D-C7697B2B879F}" type="slidenum">
              <a:rPr lang="en-US" altLang="ja-JP" smtClean="0"/>
              <a:pPr>
                <a:defRPr/>
              </a:pPr>
              <a:t>33</a:t>
            </a:fld>
            <a:endParaRPr lang="en-US" altLang="ja-JP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ISCAS 2008</a:t>
            </a:r>
            <a:endParaRPr lang="en-US" altLang="zh-TW">
              <a:solidFill>
                <a:schemeClr val="accent2"/>
              </a:solidFill>
            </a:endParaRPr>
          </a:p>
        </p:txBody>
      </p:sp>
      <p:grpSp>
        <p:nvGrpSpPr>
          <p:cNvPr id="3" name="群組 50"/>
          <p:cNvGrpSpPr/>
          <p:nvPr/>
        </p:nvGrpSpPr>
        <p:grpSpPr>
          <a:xfrm>
            <a:off x="357188" y="1428750"/>
            <a:ext cx="4143375" cy="4643438"/>
            <a:chOff x="357188" y="1428750"/>
            <a:chExt cx="4143375" cy="4643438"/>
          </a:xfrm>
        </p:grpSpPr>
        <p:sp>
          <p:nvSpPr>
            <p:cNvPr id="6" name="AutoShape 60"/>
            <p:cNvSpPr>
              <a:spLocks noChangeArrowheads="1"/>
            </p:cNvSpPr>
            <p:nvPr/>
          </p:nvSpPr>
          <p:spPr bwMode="auto">
            <a:xfrm>
              <a:off x="357188" y="1428750"/>
              <a:ext cx="4143375" cy="464343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rgbClr val="F78408"/>
              </a:solidFill>
              <a:round/>
              <a:headEnd/>
              <a:tailEnd/>
            </a:ln>
            <a:effectLst>
              <a:outerShdw dist="107763" dir="2700000" algn="ctr" rotWithShape="0">
                <a:srgbClr val="B3B3B3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TW" altLang="en-US" sz="11700" i="0">
                <a:latin typeface="Arial" pitchFamily="34" charset="0"/>
                <a:ea typeface="AppleMyungjo" charset="-127"/>
                <a:cs typeface="Arial" pitchFamily="34" charset="0"/>
              </a:endParaRPr>
            </a:p>
          </p:txBody>
        </p:sp>
        <p:graphicFrame>
          <p:nvGraphicFramePr>
            <p:cNvPr id="7" name="Object 141"/>
            <p:cNvGraphicFramePr>
              <a:graphicFrameLocks noChangeAspect="1"/>
            </p:cNvGraphicFramePr>
            <p:nvPr>
              <p:ph sz="quarter" idx="4294967295"/>
            </p:nvPr>
          </p:nvGraphicFramePr>
          <p:xfrm>
            <a:off x="3079750" y="1573213"/>
            <a:ext cx="1096963" cy="442912"/>
          </p:xfrm>
          <a:graphic>
            <a:graphicData uri="http://schemas.openxmlformats.org/presentationml/2006/ole">
              <p:oleObj spid="_x0000_s73730" name="方程式" r:id="rId3" imgW="596880" imgH="228600" progId="Equation.3">
                <p:embed/>
              </p:oleObj>
            </a:graphicData>
          </a:graphic>
        </p:graphicFrame>
        <p:sp>
          <p:nvSpPr>
            <p:cNvPr id="8" name="AutoShape 142"/>
            <p:cNvSpPr>
              <a:spLocks noChangeArrowheads="1"/>
            </p:cNvSpPr>
            <p:nvPr/>
          </p:nvSpPr>
          <p:spPr bwMode="auto">
            <a:xfrm flipV="1">
              <a:off x="836613" y="3049588"/>
              <a:ext cx="387350" cy="339725"/>
            </a:xfrm>
            <a:prstGeom prst="triangle">
              <a:avLst>
                <a:gd name="adj" fmla="val 50000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r>
                <a:rPr lang="en-US" altLang="zh-TW" sz="1000" i="0">
                  <a:latin typeface="Arial" pitchFamily="34" charset="0"/>
                  <a:cs typeface="Arial" pitchFamily="34" charset="0"/>
                </a:rPr>
                <a:t>N-1</a:t>
              </a:r>
            </a:p>
          </p:txBody>
        </p:sp>
        <p:sp>
          <p:nvSpPr>
            <p:cNvPr id="9" name="Line 143"/>
            <p:cNvSpPr>
              <a:spLocks noChangeShapeType="1"/>
            </p:cNvSpPr>
            <p:nvPr/>
          </p:nvSpPr>
          <p:spPr bwMode="auto">
            <a:xfrm>
              <a:off x="1030288" y="3389313"/>
              <a:ext cx="0" cy="3381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10" name="Rectangle 144"/>
            <p:cNvSpPr>
              <a:spLocks noChangeArrowheads="1"/>
            </p:cNvSpPr>
            <p:nvPr/>
          </p:nvSpPr>
          <p:spPr bwMode="auto">
            <a:xfrm>
              <a:off x="655638" y="3727450"/>
              <a:ext cx="741362" cy="47307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US" altLang="zh-TW" sz="900" i="0">
                  <a:latin typeface="Arial" pitchFamily="34" charset="0"/>
                  <a:cs typeface="Arial" pitchFamily="34" charset="0"/>
                </a:rPr>
                <a:t>I/Q Down-Convert and ADC</a:t>
              </a:r>
            </a:p>
          </p:txBody>
        </p:sp>
        <p:sp>
          <p:nvSpPr>
            <p:cNvPr id="11" name="Line 145"/>
            <p:cNvSpPr>
              <a:spLocks noChangeShapeType="1"/>
            </p:cNvSpPr>
            <p:nvPr/>
          </p:nvSpPr>
          <p:spPr bwMode="auto">
            <a:xfrm>
              <a:off x="1031875" y="4191000"/>
              <a:ext cx="0" cy="3381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12" name="Oval 146"/>
            <p:cNvSpPr>
              <a:spLocks noChangeArrowheads="1"/>
            </p:cNvSpPr>
            <p:nvPr/>
          </p:nvSpPr>
          <p:spPr bwMode="auto">
            <a:xfrm>
              <a:off x="893763" y="4537075"/>
              <a:ext cx="257175" cy="271463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Line 147"/>
            <p:cNvSpPr>
              <a:spLocks noChangeShapeType="1"/>
            </p:cNvSpPr>
            <p:nvPr/>
          </p:nvSpPr>
          <p:spPr bwMode="auto">
            <a:xfrm>
              <a:off x="923925" y="4568825"/>
              <a:ext cx="192088" cy="2047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14" name="Line 148"/>
            <p:cNvSpPr>
              <a:spLocks noChangeShapeType="1"/>
            </p:cNvSpPr>
            <p:nvPr/>
          </p:nvSpPr>
          <p:spPr bwMode="auto">
            <a:xfrm flipH="1">
              <a:off x="935038" y="4568825"/>
              <a:ext cx="192087" cy="2047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15" name="Line 149"/>
            <p:cNvSpPr>
              <a:spLocks noChangeShapeType="1"/>
            </p:cNvSpPr>
            <p:nvPr/>
          </p:nvSpPr>
          <p:spPr bwMode="auto">
            <a:xfrm flipH="1">
              <a:off x="1138238" y="4673600"/>
              <a:ext cx="25876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16" name="Text Box 150"/>
            <p:cNvSpPr txBox="1">
              <a:spLocks noChangeArrowheads="1"/>
            </p:cNvSpPr>
            <p:nvPr/>
          </p:nvSpPr>
          <p:spPr bwMode="auto">
            <a:xfrm>
              <a:off x="1331913" y="4470400"/>
              <a:ext cx="657225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800" i="0">
                  <a:latin typeface="Arial" pitchFamily="34" charset="0"/>
                  <a:cs typeface="Arial" pitchFamily="34" charset="0"/>
                </a:rPr>
                <a:t>w</a:t>
              </a:r>
              <a:r>
                <a:rPr lang="en-US" altLang="zh-TW" sz="1800" i="0" baseline="30000">
                  <a:latin typeface="Arial" pitchFamily="34" charset="0"/>
                  <a:cs typeface="Arial" pitchFamily="34" charset="0"/>
                </a:rPr>
                <a:t>*</a:t>
              </a:r>
              <a:r>
                <a:rPr lang="en-US" altLang="zh-TW" sz="1800" i="0" baseline="-25000">
                  <a:latin typeface="Arial" pitchFamily="34" charset="0"/>
                  <a:cs typeface="Arial" pitchFamily="34" charset="0"/>
                </a:rPr>
                <a:t>N-1</a:t>
              </a:r>
              <a:endParaRPr lang="en-US" altLang="zh-TW" sz="1800" i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AutoShape 151"/>
            <p:cNvSpPr>
              <a:spLocks noChangeArrowheads="1"/>
            </p:cNvSpPr>
            <p:nvPr/>
          </p:nvSpPr>
          <p:spPr bwMode="auto">
            <a:xfrm flipV="1">
              <a:off x="2384425" y="3049588"/>
              <a:ext cx="387350" cy="339725"/>
            </a:xfrm>
            <a:prstGeom prst="triangle">
              <a:avLst>
                <a:gd name="adj" fmla="val 50000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r>
                <a:rPr lang="en-US" altLang="zh-TW" sz="1200" i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18" name="Line 152"/>
            <p:cNvSpPr>
              <a:spLocks noChangeShapeType="1"/>
            </p:cNvSpPr>
            <p:nvPr/>
          </p:nvSpPr>
          <p:spPr bwMode="auto">
            <a:xfrm>
              <a:off x="2579688" y="3389313"/>
              <a:ext cx="0" cy="3381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19" name="Rectangle 153"/>
            <p:cNvSpPr>
              <a:spLocks noChangeArrowheads="1"/>
            </p:cNvSpPr>
            <p:nvPr/>
          </p:nvSpPr>
          <p:spPr bwMode="auto">
            <a:xfrm>
              <a:off x="2203450" y="3727450"/>
              <a:ext cx="741363" cy="47307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US" altLang="zh-TW" sz="900" i="0">
                  <a:latin typeface="Arial" pitchFamily="34" charset="0"/>
                  <a:cs typeface="Arial" pitchFamily="34" charset="0"/>
                </a:rPr>
                <a:t>I/Q Down-Convert and ADC</a:t>
              </a:r>
            </a:p>
          </p:txBody>
        </p:sp>
        <p:sp>
          <p:nvSpPr>
            <p:cNvPr id="20" name="Line 154"/>
            <p:cNvSpPr>
              <a:spLocks noChangeShapeType="1"/>
            </p:cNvSpPr>
            <p:nvPr/>
          </p:nvSpPr>
          <p:spPr bwMode="auto">
            <a:xfrm>
              <a:off x="2581275" y="4191000"/>
              <a:ext cx="0" cy="3381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21" name="Oval 155"/>
            <p:cNvSpPr>
              <a:spLocks noChangeArrowheads="1"/>
            </p:cNvSpPr>
            <p:nvPr/>
          </p:nvSpPr>
          <p:spPr bwMode="auto">
            <a:xfrm>
              <a:off x="2441575" y="4537075"/>
              <a:ext cx="257175" cy="271463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Line 156"/>
            <p:cNvSpPr>
              <a:spLocks noChangeShapeType="1"/>
            </p:cNvSpPr>
            <p:nvPr/>
          </p:nvSpPr>
          <p:spPr bwMode="auto">
            <a:xfrm>
              <a:off x="2471738" y="4568825"/>
              <a:ext cx="192087" cy="2047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23" name="Line 157"/>
            <p:cNvSpPr>
              <a:spLocks noChangeShapeType="1"/>
            </p:cNvSpPr>
            <p:nvPr/>
          </p:nvSpPr>
          <p:spPr bwMode="auto">
            <a:xfrm flipH="1">
              <a:off x="2482850" y="4568825"/>
              <a:ext cx="192088" cy="2047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24" name="Line 158"/>
            <p:cNvSpPr>
              <a:spLocks noChangeShapeType="1"/>
            </p:cNvSpPr>
            <p:nvPr/>
          </p:nvSpPr>
          <p:spPr bwMode="auto">
            <a:xfrm flipH="1">
              <a:off x="2686050" y="4673600"/>
              <a:ext cx="25876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25" name="Text Box 159"/>
            <p:cNvSpPr txBox="1">
              <a:spLocks noChangeArrowheads="1"/>
            </p:cNvSpPr>
            <p:nvPr/>
          </p:nvSpPr>
          <p:spPr bwMode="auto">
            <a:xfrm>
              <a:off x="2879725" y="4470400"/>
              <a:ext cx="495300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800" i="0">
                  <a:latin typeface="Arial" pitchFamily="34" charset="0"/>
                  <a:cs typeface="Arial" pitchFamily="34" charset="0"/>
                </a:rPr>
                <a:t>w</a:t>
              </a:r>
              <a:r>
                <a:rPr lang="en-US" altLang="zh-TW" sz="1800" i="0" baseline="30000">
                  <a:latin typeface="Arial" pitchFamily="34" charset="0"/>
                  <a:cs typeface="Arial" pitchFamily="34" charset="0"/>
                </a:rPr>
                <a:t>*</a:t>
              </a:r>
              <a:r>
                <a:rPr lang="en-US" altLang="zh-TW" sz="1800" i="0" baseline="-25000">
                  <a:latin typeface="Arial" pitchFamily="34" charset="0"/>
                  <a:cs typeface="Arial" pitchFamily="34" charset="0"/>
                </a:rPr>
                <a:t>1</a:t>
              </a:r>
              <a:endParaRPr lang="en-US" altLang="zh-TW" sz="1800" i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AutoShape 160"/>
            <p:cNvSpPr>
              <a:spLocks noChangeArrowheads="1"/>
            </p:cNvSpPr>
            <p:nvPr/>
          </p:nvSpPr>
          <p:spPr bwMode="auto">
            <a:xfrm flipV="1">
              <a:off x="3408363" y="3049588"/>
              <a:ext cx="385762" cy="339725"/>
            </a:xfrm>
            <a:prstGeom prst="triangle">
              <a:avLst>
                <a:gd name="adj" fmla="val 50000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r>
                <a:rPr lang="en-US" altLang="zh-TW" sz="1400" i="0"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sp>
          <p:nvSpPr>
            <p:cNvPr id="27" name="Line 161"/>
            <p:cNvSpPr>
              <a:spLocks noChangeShapeType="1"/>
            </p:cNvSpPr>
            <p:nvPr/>
          </p:nvSpPr>
          <p:spPr bwMode="auto">
            <a:xfrm>
              <a:off x="3602038" y="3389313"/>
              <a:ext cx="0" cy="3381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28" name="Rectangle 162"/>
            <p:cNvSpPr>
              <a:spLocks noChangeArrowheads="1"/>
            </p:cNvSpPr>
            <p:nvPr/>
          </p:nvSpPr>
          <p:spPr bwMode="auto">
            <a:xfrm>
              <a:off x="3225800" y="3727450"/>
              <a:ext cx="741363" cy="47307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US" altLang="zh-TW" sz="900" i="0">
                  <a:latin typeface="Arial" pitchFamily="34" charset="0"/>
                  <a:cs typeface="Arial" pitchFamily="34" charset="0"/>
                </a:rPr>
                <a:t>I/Q Down-Convert and ADC</a:t>
              </a:r>
            </a:p>
          </p:txBody>
        </p:sp>
        <p:sp>
          <p:nvSpPr>
            <p:cNvPr id="29" name="Line 163"/>
            <p:cNvSpPr>
              <a:spLocks noChangeShapeType="1"/>
            </p:cNvSpPr>
            <p:nvPr/>
          </p:nvSpPr>
          <p:spPr bwMode="auto">
            <a:xfrm>
              <a:off x="3603625" y="4191000"/>
              <a:ext cx="0" cy="3381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0" name="Oval 164"/>
            <p:cNvSpPr>
              <a:spLocks noChangeArrowheads="1"/>
            </p:cNvSpPr>
            <p:nvPr/>
          </p:nvSpPr>
          <p:spPr bwMode="auto">
            <a:xfrm>
              <a:off x="3463925" y="4537075"/>
              <a:ext cx="258763" cy="271463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Line 165"/>
            <p:cNvSpPr>
              <a:spLocks noChangeShapeType="1"/>
            </p:cNvSpPr>
            <p:nvPr/>
          </p:nvSpPr>
          <p:spPr bwMode="auto">
            <a:xfrm>
              <a:off x="3494088" y="4568825"/>
              <a:ext cx="192087" cy="2047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2" name="Line 166"/>
            <p:cNvSpPr>
              <a:spLocks noChangeShapeType="1"/>
            </p:cNvSpPr>
            <p:nvPr/>
          </p:nvSpPr>
          <p:spPr bwMode="auto">
            <a:xfrm flipH="1">
              <a:off x="3505200" y="4568825"/>
              <a:ext cx="193675" cy="2047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3" name="Line 167"/>
            <p:cNvSpPr>
              <a:spLocks noChangeShapeType="1"/>
            </p:cNvSpPr>
            <p:nvPr/>
          </p:nvSpPr>
          <p:spPr bwMode="auto">
            <a:xfrm flipH="1">
              <a:off x="3709988" y="4673600"/>
              <a:ext cx="25717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4" name="Text Box 168"/>
            <p:cNvSpPr txBox="1">
              <a:spLocks noChangeArrowheads="1"/>
            </p:cNvSpPr>
            <p:nvPr/>
          </p:nvSpPr>
          <p:spPr bwMode="auto">
            <a:xfrm>
              <a:off x="3902075" y="4470400"/>
              <a:ext cx="495300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800" i="0">
                  <a:latin typeface="Arial" pitchFamily="34" charset="0"/>
                  <a:cs typeface="Arial" pitchFamily="34" charset="0"/>
                </a:rPr>
                <a:t>w</a:t>
              </a:r>
              <a:r>
                <a:rPr lang="en-US" altLang="zh-TW" sz="1800" i="0" baseline="30000">
                  <a:latin typeface="Arial" pitchFamily="34" charset="0"/>
                  <a:cs typeface="Arial" pitchFamily="34" charset="0"/>
                </a:rPr>
                <a:t>*</a:t>
              </a:r>
              <a:r>
                <a:rPr lang="en-US" altLang="zh-TW" sz="1800" i="0" baseline="-25000">
                  <a:latin typeface="Arial" pitchFamily="34" charset="0"/>
                  <a:cs typeface="Arial" pitchFamily="34" charset="0"/>
                </a:rPr>
                <a:t>0</a:t>
              </a:r>
              <a:endParaRPr lang="en-US" altLang="zh-TW" sz="1800" i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Oval 169"/>
            <p:cNvSpPr>
              <a:spLocks noChangeArrowheads="1"/>
            </p:cNvSpPr>
            <p:nvPr/>
          </p:nvSpPr>
          <p:spPr bwMode="auto">
            <a:xfrm>
              <a:off x="2051050" y="4984750"/>
              <a:ext cx="320675" cy="33813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i="0" dirty="0">
                  <a:latin typeface="Arial" pitchFamily="34" charset="0"/>
                  <a:cs typeface="Arial" pitchFamily="34" charset="0"/>
                </a:rPr>
                <a:t>+</a:t>
              </a:r>
            </a:p>
          </p:txBody>
        </p:sp>
        <p:sp>
          <p:nvSpPr>
            <p:cNvPr id="36" name="Line 170"/>
            <p:cNvSpPr>
              <a:spLocks noChangeShapeType="1"/>
            </p:cNvSpPr>
            <p:nvPr/>
          </p:nvSpPr>
          <p:spPr bwMode="auto">
            <a:xfrm>
              <a:off x="1035050" y="4813300"/>
              <a:ext cx="1027113" cy="2714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7" name="Line 171"/>
            <p:cNvSpPr>
              <a:spLocks noChangeShapeType="1"/>
            </p:cNvSpPr>
            <p:nvPr/>
          </p:nvSpPr>
          <p:spPr bwMode="auto">
            <a:xfrm flipH="1">
              <a:off x="2338388" y="4794250"/>
              <a:ext cx="192087" cy="2698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8" name="Line 172"/>
            <p:cNvSpPr>
              <a:spLocks noChangeShapeType="1"/>
            </p:cNvSpPr>
            <p:nvPr/>
          </p:nvSpPr>
          <p:spPr bwMode="auto">
            <a:xfrm flipH="1">
              <a:off x="2371725" y="4805363"/>
              <a:ext cx="1222375" cy="3381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9" name="Line 173"/>
            <p:cNvSpPr>
              <a:spLocks noChangeShapeType="1"/>
            </p:cNvSpPr>
            <p:nvPr/>
          </p:nvSpPr>
          <p:spPr bwMode="auto">
            <a:xfrm>
              <a:off x="2212975" y="5322888"/>
              <a:ext cx="0" cy="2698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40" name="Text Box 174"/>
            <p:cNvSpPr txBox="1">
              <a:spLocks noChangeArrowheads="1"/>
            </p:cNvSpPr>
            <p:nvPr/>
          </p:nvSpPr>
          <p:spPr bwMode="auto">
            <a:xfrm>
              <a:off x="1538288" y="3590925"/>
              <a:ext cx="595312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3200" i="0">
                  <a:latin typeface="Arial" pitchFamily="34" charset="0"/>
                  <a:cs typeface="Arial" pitchFamily="34" charset="0"/>
                </a:rPr>
                <a:t>…</a:t>
              </a:r>
            </a:p>
          </p:txBody>
        </p:sp>
        <p:sp>
          <p:nvSpPr>
            <p:cNvPr id="41" name="Line 175"/>
            <p:cNvSpPr>
              <a:spLocks noChangeShapeType="1"/>
            </p:cNvSpPr>
            <p:nvPr/>
          </p:nvSpPr>
          <p:spPr bwMode="auto">
            <a:xfrm flipH="1" flipV="1">
              <a:off x="1023938" y="1966913"/>
              <a:ext cx="2570162" cy="1082675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dash"/>
              <a:miter lim="800000"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42" name="Line 176"/>
            <p:cNvSpPr>
              <a:spLocks noChangeShapeType="1"/>
            </p:cNvSpPr>
            <p:nvPr/>
          </p:nvSpPr>
          <p:spPr bwMode="auto">
            <a:xfrm flipV="1">
              <a:off x="1023938" y="2103438"/>
              <a:ext cx="385762" cy="94615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43" name="Line 177"/>
            <p:cNvSpPr>
              <a:spLocks noChangeShapeType="1"/>
            </p:cNvSpPr>
            <p:nvPr/>
          </p:nvSpPr>
          <p:spPr bwMode="auto">
            <a:xfrm flipV="1">
              <a:off x="2565400" y="2644775"/>
              <a:ext cx="128588" cy="4048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44" name="Text Box 178"/>
            <p:cNvSpPr txBox="1">
              <a:spLocks noChangeArrowheads="1"/>
            </p:cNvSpPr>
            <p:nvPr/>
          </p:nvSpPr>
          <p:spPr bwMode="auto">
            <a:xfrm>
              <a:off x="1438275" y="1720850"/>
              <a:ext cx="1069975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i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Plane</a:t>
              </a:r>
            </a:p>
            <a:p>
              <a:r>
                <a:rPr lang="en-US" altLang="zh-TW" sz="1400" i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 wave-front</a:t>
              </a:r>
            </a:p>
          </p:txBody>
        </p:sp>
        <p:sp>
          <p:nvSpPr>
            <p:cNvPr id="45" name="Line 179"/>
            <p:cNvSpPr>
              <a:spLocks noChangeShapeType="1"/>
            </p:cNvSpPr>
            <p:nvPr/>
          </p:nvSpPr>
          <p:spPr bwMode="auto">
            <a:xfrm flipV="1">
              <a:off x="2693988" y="1763713"/>
              <a:ext cx="0" cy="88106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46" name="Line 180"/>
            <p:cNvSpPr>
              <a:spLocks noChangeShapeType="1"/>
            </p:cNvSpPr>
            <p:nvPr/>
          </p:nvSpPr>
          <p:spPr bwMode="auto">
            <a:xfrm flipH="1">
              <a:off x="2693988" y="1900238"/>
              <a:ext cx="320675" cy="7445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47" name="Text Box 181"/>
            <p:cNvSpPr txBox="1">
              <a:spLocks noChangeArrowheads="1"/>
            </p:cNvSpPr>
            <p:nvPr/>
          </p:nvSpPr>
          <p:spPr bwMode="auto">
            <a:xfrm>
              <a:off x="2657475" y="1873250"/>
              <a:ext cx="304800" cy="4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i="0">
                  <a:latin typeface="Symbol" pitchFamily="18" charset="2"/>
                </a:rPr>
                <a:t>q</a:t>
              </a:r>
            </a:p>
          </p:txBody>
        </p:sp>
        <p:graphicFrame>
          <p:nvGraphicFramePr>
            <p:cNvPr id="48" name="Object 182"/>
            <p:cNvGraphicFramePr>
              <a:graphicFrameLocks noChangeAspect="1"/>
            </p:cNvGraphicFramePr>
            <p:nvPr/>
          </p:nvGraphicFramePr>
          <p:xfrm>
            <a:off x="2251075" y="2711450"/>
            <a:ext cx="571500" cy="241300"/>
          </p:xfrm>
          <a:graphic>
            <a:graphicData uri="http://schemas.openxmlformats.org/presentationml/2006/ole">
              <p:oleObj spid="_x0000_s73731" name="方程式" r:id="rId4" imgW="444240" imgH="177480" progId="Equation.3">
                <p:embed/>
              </p:oleObj>
            </a:graphicData>
          </a:graphic>
        </p:graphicFrame>
        <p:graphicFrame>
          <p:nvGraphicFramePr>
            <p:cNvPr id="49" name="Object 183"/>
            <p:cNvGraphicFramePr>
              <a:graphicFrameLocks noChangeAspect="1"/>
            </p:cNvGraphicFramePr>
            <p:nvPr/>
          </p:nvGraphicFramePr>
          <p:xfrm>
            <a:off x="646113" y="2452688"/>
            <a:ext cx="1111250" cy="276225"/>
          </p:xfrm>
          <a:graphic>
            <a:graphicData uri="http://schemas.openxmlformats.org/presentationml/2006/ole">
              <p:oleObj spid="_x0000_s73732" name="方程式" r:id="rId5" imgW="863280" imgH="203040" progId="Equation.3">
                <p:embed/>
              </p:oleObj>
            </a:graphicData>
          </a:graphic>
        </p:graphicFrame>
        <p:graphicFrame>
          <p:nvGraphicFramePr>
            <p:cNvPr id="50" name="Object 184"/>
            <p:cNvGraphicFramePr>
              <a:graphicFrameLocks noChangeAspect="1"/>
            </p:cNvGraphicFramePr>
            <p:nvPr/>
          </p:nvGraphicFramePr>
          <p:xfrm>
            <a:off x="1992313" y="5605463"/>
            <a:ext cx="558800" cy="390525"/>
          </p:xfrm>
          <a:graphic>
            <a:graphicData uri="http://schemas.openxmlformats.org/presentationml/2006/ole">
              <p:oleObj spid="_x0000_s73733" name="方程式" r:id="rId6" imgW="342720" imgH="228600" progId="Equation.3">
                <p:embed/>
              </p:oleObj>
            </a:graphicData>
          </a:graphic>
        </p:graphicFrame>
      </p:grpSp>
      <p:graphicFrame>
        <p:nvGraphicFramePr>
          <p:cNvPr id="691209" name="Object 9"/>
          <p:cNvGraphicFramePr>
            <a:graphicFrameLocks noChangeAspect="1"/>
          </p:cNvGraphicFramePr>
          <p:nvPr/>
        </p:nvGraphicFramePr>
        <p:xfrm>
          <a:off x="5000628" y="1857364"/>
          <a:ext cx="2171691" cy="1412875"/>
        </p:xfrm>
        <a:graphic>
          <a:graphicData uri="http://schemas.openxmlformats.org/presentationml/2006/ole">
            <p:oleObj spid="_x0000_s73734" name="方程式" r:id="rId7" imgW="1130040" imgH="736560" progId="Equation.3">
              <p:embed/>
            </p:oleObj>
          </a:graphicData>
        </a:graphic>
      </p:graphicFrame>
      <p:graphicFrame>
        <p:nvGraphicFramePr>
          <p:cNvPr id="53" name="Object 12"/>
          <p:cNvGraphicFramePr>
            <a:graphicFrameLocks noChangeAspect="1"/>
          </p:cNvGraphicFramePr>
          <p:nvPr/>
        </p:nvGraphicFramePr>
        <p:xfrm>
          <a:off x="5857884" y="3236915"/>
          <a:ext cx="1582737" cy="477837"/>
        </p:xfrm>
        <a:graphic>
          <a:graphicData uri="http://schemas.openxmlformats.org/presentationml/2006/ole">
            <p:oleObj spid="_x0000_s73735" name="方程式" r:id="rId8" imgW="672840" imgH="203040" progId="Equation.3">
              <p:embed/>
            </p:oleObj>
          </a:graphicData>
        </a:graphic>
      </p:graphicFrame>
      <p:sp>
        <p:nvSpPr>
          <p:cNvPr id="54" name="Text Box 16"/>
          <p:cNvSpPr txBox="1">
            <a:spLocks noChangeArrowheads="1"/>
          </p:cNvSpPr>
          <p:nvPr/>
        </p:nvSpPr>
        <p:spPr bwMode="auto">
          <a:xfrm>
            <a:off x="5145100" y="3786190"/>
            <a:ext cx="371318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TW" sz="2000" b="1" i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MVDR</a:t>
            </a:r>
            <a:r>
              <a:rPr lang="en-US" altLang="zh-TW" sz="2000" b="1" i="0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zh-TW" sz="2000" i="0" dirty="0" err="1">
                <a:latin typeface="Arial" pitchFamily="34" charset="0"/>
                <a:cs typeface="Arial" pitchFamily="34" charset="0"/>
              </a:rPr>
              <a:t>beamformer</a:t>
            </a:r>
            <a:endParaRPr lang="en-US" altLang="zh-TW" sz="2000" i="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TW" sz="2000" i="0" dirty="0">
                <a:latin typeface="Arial" pitchFamily="34" charset="0"/>
                <a:cs typeface="Arial" pitchFamily="34" charset="0"/>
              </a:rPr>
              <a:t>(</a:t>
            </a:r>
            <a:r>
              <a:rPr lang="en-US" altLang="zh-TW" sz="2000" i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altLang="zh-TW" sz="2000" i="0" dirty="0">
                <a:latin typeface="Arial" pitchFamily="34" charset="0"/>
                <a:cs typeface="Arial" pitchFamily="34" charset="0"/>
              </a:rPr>
              <a:t>inimum </a:t>
            </a:r>
            <a:r>
              <a:rPr lang="en-US" altLang="zh-TW" sz="2000" i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en-US" altLang="zh-TW" sz="2000" i="0" dirty="0">
                <a:latin typeface="Arial" pitchFamily="34" charset="0"/>
                <a:cs typeface="Arial" pitchFamily="34" charset="0"/>
              </a:rPr>
              <a:t>ariance </a:t>
            </a:r>
            <a:r>
              <a:rPr lang="en-US" altLang="zh-TW" sz="2000" i="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n-US" altLang="zh-TW" sz="2000" i="0" dirty="0" err="1">
                <a:latin typeface="Arial" pitchFamily="34" charset="0"/>
                <a:cs typeface="Arial" pitchFamily="34" charset="0"/>
              </a:rPr>
              <a:t>istortionless</a:t>
            </a:r>
            <a:r>
              <a:rPr lang="en-US" altLang="zh-TW" sz="2000" i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TW" sz="2000" i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altLang="zh-TW" sz="2000" i="0" dirty="0">
                <a:latin typeface="Arial" pitchFamily="34" charset="0"/>
                <a:cs typeface="Arial" pitchFamily="34" charset="0"/>
              </a:rPr>
              <a:t>esponse)</a:t>
            </a:r>
          </a:p>
          <a:p>
            <a:endParaRPr lang="en-US" altLang="zh-TW" sz="2000" i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AutoShape 81"/>
          <p:cNvSpPr>
            <a:spLocks noChangeArrowheads="1"/>
          </p:cNvSpPr>
          <p:nvPr/>
        </p:nvSpPr>
        <p:spPr bwMode="auto">
          <a:xfrm>
            <a:off x="4997459" y="3303590"/>
            <a:ext cx="719137" cy="360362"/>
          </a:xfrm>
          <a:prstGeom prst="rightArrow">
            <a:avLst>
              <a:gd name="adj1" fmla="val 50000"/>
              <a:gd name="adj2" fmla="val 4989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56328" name="Object 10"/>
          <p:cNvGraphicFramePr>
            <a:graphicFrameLocks noChangeAspect="1"/>
          </p:cNvGraphicFramePr>
          <p:nvPr/>
        </p:nvGraphicFramePr>
        <p:xfrm>
          <a:off x="5116541" y="4929198"/>
          <a:ext cx="3527425" cy="1231900"/>
        </p:xfrm>
        <a:graphic>
          <a:graphicData uri="http://schemas.openxmlformats.org/presentationml/2006/ole">
            <p:oleObj spid="_x0000_s73736" name="方程式" r:id="rId9" imgW="1892160" imgH="6602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/>
          <p:cNvSpPr/>
          <p:nvPr/>
        </p:nvSpPr>
        <p:spPr bwMode="auto">
          <a:xfrm>
            <a:off x="785786" y="5072074"/>
            <a:ext cx="5572164" cy="428628"/>
          </a:xfrm>
          <a:prstGeom prst="rect">
            <a:avLst/>
          </a:prstGeom>
          <a:solidFill>
            <a:srgbClr val="FFFF00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ppleMyungjo" charset="-127"/>
            </a:endParaRPr>
          </a:p>
        </p:txBody>
      </p:sp>
      <p:sp>
        <p:nvSpPr>
          <p:cNvPr id="24" name="Content Placeholder 2"/>
          <p:cNvSpPr txBox="1">
            <a:spLocks/>
          </p:cNvSpPr>
          <p:nvPr/>
        </p:nvSpPr>
        <p:spPr bwMode="auto">
          <a:xfrm>
            <a:off x="304800" y="4643438"/>
            <a:ext cx="8624888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en-US" i="0" kern="0" dirty="0">
                <a:latin typeface="Arial" pitchFamily="34" charset="0"/>
                <a:ea typeface="+mn-ea"/>
                <a:cs typeface="Arial" pitchFamily="34" charset="0"/>
              </a:rPr>
              <a:t>Advantages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sz="2000" i="0" kern="0" dirty="0">
                <a:latin typeface="Arial" pitchFamily="34" charset="0"/>
                <a:ea typeface="+mn-ea"/>
                <a:cs typeface="Arial" pitchFamily="34" charset="0"/>
              </a:rPr>
              <a:t>Better spatial resolution [Bliss &amp; Forsythe 03]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sz="2000" i="0" kern="0" dirty="0">
                <a:latin typeface="Arial" pitchFamily="34" charset="0"/>
                <a:ea typeface="+mn-ea"/>
                <a:cs typeface="Arial" pitchFamily="34" charset="0"/>
              </a:rPr>
              <a:t>Flexible transmit </a:t>
            </a:r>
            <a:r>
              <a:rPr lang="en-US" sz="2000" i="0" kern="0" dirty="0" err="1">
                <a:latin typeface="Arial" pitchFamily="34" charset="0"/>
                <a:ea typeface="+mn-ea"/>
                <a:cs typeface="Arial" pitchFamily="34" charset="0"/>
              </a:rPr>
              <a:t>beampattern</a:t>
            </a:r>
            <a:r>
              <a:rPr lang="en-US" sz="2000" i="0" kern="0" dirty="0">
                <a:latin typeface="Arial" pitchFamily="34" charset="0"/>
                <a:ea typeface="+mn-ea"/>
                <a:cs typeface="Arial" pitchFamily="34" charset="0"/>
              </a:rPr>
              <a:t> design [</a:t>
            </a:r>
            <a:r>
              <a:rPr lang="en-US" sz="2000" i="0" kern="0" dirty="0" err="1">
                <a:latin typeface="Arial" pitchFamily="34" charset="0"/>
                <a:ea typeface="+mn-ea"/>
                <a:cs typeface="Arial" pitchFamily="34" charset="0"/>
              </a:rPr>
              <a:t>Fuhrmann</a:t>
            </a:r>
            <a:r>
              <a:rPr lang="en-US" sz="2000" i="0" kern="0" dirty="0">
                <a:latin typeface="Arial" pitchFamily="34" charset="0"/>
                <a:ea typeface="+mn-ea"/>
                <a:cs typeface="Arial" pitchFamily="34" charset="0"/>
              </a:rPr>
              <a:t> &amp; San Antonio 04]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sz="2000" i="0" kern="0" dirty="0">
                <a:latin typeface="Arial" pitchFamily="34" charset="0"/>
                <a:ea typeface="+mn-ea"/>
                <a:cs typeface="Arial" pitchFamily="34" charset="0"/>
              </a:rPr>
              <a:t>Improved parameter </a:t>
            </a:r>
            <a:r>
              <a:rPr lang="en-US" sz="2000" i="0" kern="0" dirty="0" err="1">
                <a:latin typeface="Arial" pitchFamily="34" charset="0"/>
                <a:ea typeface="+mn-ea"/>
                <a:cs typeface="Arial" pitchFamily="34" charset="0"/>
              </a:rPr>
              <a:t>identifiability</a:t>
            </a:r>
            <a:r>
              <a:rPr lang="en-US" sz="2000" i="0" kern="0" dirty="0">
                <a:latin typeface="Arial" pitchFamily="34" charset="0"/>
                <a:ea typeface="+mn-ea"/>
                <a:cs typeface="Arial" pitchFamily="34" charset="0"/>
              </a:rPr>
              <a:t> [Li et al. 07]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  <a:defRPr/>
            </a:pPr>
            <a:endParaRPr lang="en-US" i="0" kern="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0A9D85-5503-4AB9-A915-31F674F8F6C8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  <p:sp>
        <p:nvSpPr>
          <p:cNvPr id="16387" name="頁尾版面配置區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ISCAS 2008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MIMO Radar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250825" y="2349500"/>
            <a:ext cx="3960813" cy="2159000"/>
            <a:chOff x="250825" y="2349500"/>
            <a:chExt cx="3960813" cy="2159000"/>
          </a:xfrm>
        </p:grpSpPr>
        <p:sp>
          <p:nvSpPr>
            <p:cNvPr id="27" name="AutoShape 60"/>
            <p:cNvSpPr>
              <a:spLocks noChangeArrowheads="1"/>
            </p:cNvSpPr>
            <p:nvPr/>
          </p:nvSpPr>
          <p:spPr bwMode="auto">
            <a:xfrm>
              <a:off x="265113" y="2724150"/>
              <a:ext cx="3946525" cy="178435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rgbClr val="F78408"/>
              </a:solidFill>
              <a:round/>
              <a:headEnd/>
              <a:tailEnd/>
            </a:ln>
            <a:effectLst>
              <a:outerShdw dist="107763" dir="2700000" algn="ctr" rotWithShape="0">
                <a:srgbClr val="B3B3B3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TW" altLang="en-US" sz="11700" i="0">
                <a:latin typeface="Arial" charset="0"/>
                <a:ea typeface="AppleMyungjo" charset="-127"/>
                <a:cs typeface="+mn-cs"/>
              </a:endParaRPr>
            </a:p>
          </p:txBody>
        </p:sp>
        <p:pic>
          <p:nvPicPr>
            <p:cNvPr id="16401" name="Picture 1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896938" y="2803525"/>
              <a:ext cx="3184525" cy="157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402" name="Text Box 12"/>
            <p:cNvSpPr txBox="1">
              <a:spLocks noChangeArrowheads="1"/>
            </p:cNvSpPr>
            <p:nvPr/>
          </p:nvSpPr>
          <p:spPr bwMode="auto">
            <a:xfrm>
              <a:off x="1373188" y="2349500"/>
              <a:ext cx="1548822" cy="40011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 i="0">
                  <a:latin typeface="Arial" pitchFamily="34" charset="0"/>
                  <a:cs typeface="Arial" pitchFamily="34" charset="0"/>
                </a:rPr>
                <a:t>MIMO radar</a:t>
              </a:r>
            </a:p>
          </p:txBody>
        </p:sp>
        <p:sp>
          <p:nvSpPr>
            <p:cNvPr id="16403" name="Text Box 96"/>
            <p:cNvSpPr txBox="1">
              <a:spLocks noChangeArrowheads="1"/>
            </p:cNvSpPr>
            <p:nvPr/>
          </p:nvSpPr>
          <p:spPr bwMode="auto">
            <a:xfrm>
              <a:off x="250825" y="3462338"/>
              <a:ext cx="7810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b="1" i="0">
                  <a:solidFill>
                    <a:srgbClr val="FF0000"/>
                  </a:solidFill>
                  <a:latin typeface="Symbol" pitchFamily="18" charset="2"/>
                  <a:ea typeface="新細明體" pitchFamily="18" charset="-120"/>
                </a:rPr>
                <a:t>f</a:t>
              </a:r>
              <a:r>
                <a:rPr kumimoji="0" lang="en-US" altLang="zh-TW" b="1" i="0" baseline="-25000">
                  <a:solidFill>
                    <a:srgbClr val="FF0000"/>
                  </a:solidFill>
                  <a:latin typeface="Symbol" pitchFamily="18" charset="2"/>
                  <a:ea typeface="新細明體" pitchFamily="18" charset="-120"/>
                </a:rPr>
                <a:t>2</a:t>
              </a:r>
              <a:r>
                <a:rPr kumimoji="0" lang="en-US" altLang="zh-TW" b="1" i="0">
                  <a:solidFill>
                    <a:srgbClr val="FF0000"/>
                  </a:solidFill>
                  <a:latin typeface="Symbol" pitchFamily="18" charset="2"/>
                  <a:ea typeface="新細明體" pitchFamily="18" charset="-120"/>
                </a:rPr>
                <a:t>(t)</a:t>
              </a:r>
            </a:p>
          </p:txBody>
        </p:sp>
        <p:sp>
          <p:nvSpPr>
            <p:cNvPr id="16404" name="Text Box 98"/>
            <p:cNvSpPr txBox="1">
              <a:spLocks noChangeArrowheads="1"/>
            </p:cNvSpPr>
            <p:nvPr/>
          </p:nvSpPr>
          <p:spPr bwMode="auto">
            <a:xfrm>
              <a:off x="495300" y="3763963"/>
              <a:ext cx="7810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b="1" i="0">
                  <a:solidFill>
                    <a:schemeClr val="accent2"/>
                  </a:solidFill>
                  <a:latin typeface="Symbol" pitchFamily="18" charset="2"/>
                  <a:ea typeface="新細明體" pitchFamily="18" charset="-120"/>
                </a:rPr>
                <a:t>f</a:t>
              </a:r>
              <a:r>
                <a:rPr kumimoji="0" lang="en-US" altLang="zh-TW" b="1" i="0" baseline="-25000">
                  <a:solidFill>
                    <a:schemeClr val="accent2"/>
                  </a:solidFill>
                  <a:latin typeface="Symbol" pitchFamily="18" charset="2"/>
                  <a:ea typeface="新細明體" pitchFamily="18" charset="-120"/>
                </a:rPr>
                <a:t>1</a:t>
              </a:r>
              <a:r>
                <a:rPr kumimoji="0" lang="en-US" altLang="zh-TW" b="1" i="0">
                  <a:solidFill>
                    <a:schemeClr val="accent2"/>
                  </a:solidFill>
                  <a:latin typeface="Symbol" pitchFamily="18" charset="2"/>
                  <a:ea typeface="新細明體" pitchFamily="18" charset="-120"/>
                </a:rPr>
                <a:t>(t)</a:t>
              </a:r>
            </a:p>
          </p:txBody>
        </p:sp>
        <p:sp>
          <p:nvSpPr>
            <p:cNvPr id="16405" name="Text Box 100"/>
            <p:cNvSpPr txBox="1">
              <a:spLocks noChangeArrowheads="1"/>
            </p:cNvSpPr>
            <p:nvPr/>
          </p:nvSpPr>
          <p:spPr bwMode="auto">
            <a:xfrm>
              <a:off x="768350" y="4037013"/>
              <a:ext cx="7810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b="1" i="0">
                  <a:solidFill>
                    <a:srgbClr val="33CC33"/>
                  </a:solidFill>
                  <a:latin typeface="Symbol" pitchFamily="18" charset="2"/>
                  <a:ea typeface="新細明體" pitchFamily="18" charset="-120"/>
                </a:rPr>
                <a:t>f</a:t>
              </a:r>
              <a:r>
                <a:rPr kumimoji="0" lang="en-US" altLang="zh-TW" b="1" i="0" baseline="-25000">
                  <a:solidFill>
                    <a:srgbClr val="33CC33"/>
                  </a:solidFill>
                  <a:latin typeface="Symbol" pitchFamily="18" charset="2"/>
                  <a:ea typeface="新細明體" pitchFamily="18" charset="-120"/>
                </a:rPr>
                <a:t>0</a:t>
              </a:r>
              <a:r>
                <a:rPr kumimoji="0" lang="en-US" altLang="zh-TW" b="1" i="0">
                  <a:solidFill>
                    <a:srgbClr val="33CC33"/>
                  </a:solidFill>
                  <a:latin typeface="Symbol" pitchFamily="18" charset="2"/>
                  <a:ea typeface="新細明體" pitchFamily="18" charset="-120"/>
                </a:rPr>
                <a:t>(t)</a:t>
              </a:r>
            </a:p>
          </p:txBody>
        </p:sp>
      </p:grpSp>
      <p:sp>
        <p:nvSpPr>
          <p:cNvPr id="33" name="AutoShape 60"/>
          <p:cNvSpPr>
            <a:spLocks noChangeArrowheads="1"/>
          </p:cNvSpPr>
          <p:nvPr/>
        </p:nvSpPr>
        <p:spPr bwMode="auto">
          <a:xfrm>
            <a:off x="4808538" y="2724150"/>
            <a:ext cx="4179887" cy="17843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rgbClr val="F78408"/>
            </a:solidFill>
            <a:round/>
            <a:headEnd/>
            <a:tailEnd/>
          </a:ln>
          <a:effectLst>
            <a:outerShdw dist="107763" dir="2700000" algn="ctr" rotWithShape="0">
              <a:srgbClr val="B3B3B3"/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TW" altLang="en-US" sz="9600" i="0">
              <a:latin typeface="Arial" charset="0"/>
              <a:ea typeface="AppleMyungjo" charset="-127"/>
              <a:cs typeface="+mn-cs"/>
            </a:endParaRPr>
          </a:p>
        </p:txBody>
      </p:sp>
      <p:pic>
        <p:nvPicPr>
          <p:cNvPr id="16392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724525" y="2803525"/>
            <a:ext cx="3168650" cy="1600200"/>
          </a:xfrm>
          <a:noFill/>
        </p:spPr>
      </p:pic>
      <p:sp>
        <p:nvSpPr>
          <p:cNvPr id="16393" name="Text Box 13"/>
          <p:cNvSpPr txBox="1">
            <a:spLocks noChangeArrowheads="1"/>
          </p:cNvSpPr>
          <p:nvPr/>
        </p:nvSpPr>
        <p:spPr bwMode="auto">
          <a:xfrm>
            <a:off x="5133975" y="2349500"/>
            <a:ext cx="2936875" cy="4000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0">
                <a:latin typeface="Arial" pitchFamily="34" charset="0"/>
                <a:cs typeface="Arial" pitchFamily="34" charset="0"/>
              </a:rPr>
              <a:t>SIMO radar (Traditional)</a:t>
            </a:r>
          </a:p>
        </p:txBody>
      </p:sp>
      <p:grpSp>
        <p:nvGrpSpPr>
          <p:cNvPr id="16394" name="Group 78"/>
          <p:cNvGrpSpPr>
            <a:grpSpLocks/>
          </p:cNvGrpSpPr>
          <p:nvPr/>
        </p:nvGrpSpPr>
        <p:grpSpPr bwMode="auto">
          <a:xfrm>
            <a:off x="179388" y="1412875"/>
            <a:ext cx="8677275" cy="782638"/>
            <a:chOff x="480" y="2976"/>
            <a:chExt cx="4608" cy="816"/>
          </a:xfrm>
        </p:grpSpPr>
        <p:sp>
          <p:nvSpPr>
            <p:cNvPr id="37" name="AutoShape 79"/>
            <p:cNvSpPr>
              <a:spLocks noChangeArrowheads="1"/>
            </p:cNvSpPr>
            <p:nvPr/>
          </p:nvSpPr>
          <p:spPr bwMode="auto">
            <a:xfrm>
              <a:off x="480" y="2976"/>
              <a:ext cx="4608" cy="816"/>
            </a:xfrm>
            <a:prstGeom prst="roundRect">
              <a:avLst>
                <a:gd name="adj" fmla="val 21116"/>
              </a:avLst>
            </a:prstGeom>
            <a:gradFill rotWithShape="0">
              <a:gsLst>
                <a:gs pos="0">
                  <a:srgbClr val="BEFF88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448604"/>
              </a:solidFill>
              <a:round/>
              <a:headEnd/>
              <a:tailEnd/>
            </a:ln>
            <a:effectLst>
              <a:outerShdw dist="81320" dir="2319588" algn="ctr" rotWithShape="0">
                <a:srgbClr val="B3B3B3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TW" altLang="en-US" sz="2000" i="0">
                <a:solidFill>
                  <a:srgbClr val="1A1A30"/>
                </a:solidFill>
                <a:latin typeface="Arial" charset="0"/>
                <a:ea typeface="AppleMyungjo" charset="-127"/>
                <a:cs typeface="+mn-cs"/>
              </a:endParaRPr>
            </a:p>
          </p:txBody>
        </p:sp>
        <p:sp>
          <p:nvSpPr>
            <p:cNvPr id="16399" name="Text Box 80"/>
            <p:cNvSpPr txBox="1">
              <a:spLocks noChangeArrowheads="1"/>
            </p:cNvSpPr>
            <p:nvPr/>
          </p:nvSpPr>
          <p:spPr bwMode="auto">
            <a:xfrm>
              <a:off x="720" y="3006"/>
              <a:ext cx="4368" cy="7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/>
              <a:r>
                <a:rPr kumimoji="0" lang="en-US" altLang="zh-TW" sz="2000" i="0">
                  <a:latin typeface="Arial" pitchFamily="34" charset="0"/>
                </a:rPr>
                <a:t>The radar systems which emits </a:t>
              </a:r>
              <a:r>
                <a:rPr kumimoji="0" lang="en-US" altLang="zh-TW" sz="2000" b="1" i="0">
                  <a:solidFill>
                    <a:schemeClr val="accent2"/>
                  </a:solidFill>
                  <a:latin typeface="Arial" pitchFamily="34" charset="0"/>
                </a:rPr>
                <a:t>orthogonal</a:t>
              </a:r>
              <a:r>
                <a:rPr kumimoji="0" lang="en-US" altLang="zh-TW" sz="2000" i="0">
                  <a:latin typeface="Arial" pitchFamily="34" charset="0"/>
                </a:rPr>
                <a:t> (or noncoherent) waveforms in each transmitting antennas are called </a:t>
              </a:r>
              <a:r>
                <a:rPr kumimoji="0" lang="en-US" altLang="zh-TW" sz="2000" b="1" i="0">
                  <a:solidFill>
                    <a:srgbClr val="FF0000"/>
                  </a:solidFill>
                  <a:latin typeface="Arial" pitchFamily="34" charset="0"/>
                </a:rPr>
                <a:t>MIMO radar</a:t>
              </a:r>
              <a:r>
                <a:rPr kumimoji="0" lang="en-US" altLang="zh-TW" sz="2000" i="0">
                  <a:latin typeface="Arial" pitchFamily="34" charset="0"/>
                </a:rPr>
                <a:t>.</a:t>
              </a:r>
            </a:p>
          </p:txBody>
        </p:sp>
      </p:grpSp>
      <p:sp>
        <p:nvSpPr>
          <p:cNvPr id="16395" name="Text Box 96"/>
          <p:cNvSpPr txBox="1">
            <a:spLocks noChangeArrowheads="1"/>
          </p:cNvSpPr>
          <p:nvPr/>
        </p:nvSpPr>
        <p:spPr bwMode="auto">
          <a:xfrm>
            <a:off x="4787900" y="3452813"/>
            <a:ext cx="1028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b="1" i="0">
                <a:latin typeface="Arial" pitchFamily="34" charset="0"/>
                <a:ea typeface="新細明體" pitchFamily="18" charset="-120"/>
              </a:rPr>
              <a:t>w</a:t>
            </a:r>
            <a:r>
              <a:rPr kumimoji="0" lang="en-US" altLang="zh-TW" b="1" i="0" baseline="-25000">
                <a:latin typeface="Arial" pitchFamily="34" charset="0"/>
                <a:ea typeface="新細明體" pitchFamily="18" charset="-120"/>
              </a:rPr>
              <a:t>2</a:t>
            </a:r>
            <a:r>
              <a:rPr kumimoji="0" lang="en-US" altLang="zh-TW" b="1" i="0">
                <a:solidFill>
                  <a:srgbClr val="FF0000"/>
                </a:solidFill>
                <a:latin typeface="Symbol" pitchFamily="18" charset="2"/>
                <a:ea typeface="新細明體" pitchFamily="18" charset="-120"/>
              </a:rPr>
              <a:t>f(t)</a:t>
            </a:r>
          </a:p>
        </p:txBody>
      </p:sp>
      <p:sp>
        <p:nvSpPr>
          <p:cNvPr id="16396" name="Text Box 98"/>
          <p:cNvSpPr txBox="1">
            <a:spLocks noChangeArrowheads="1"/>
          </p:cNvSpPr>
          <p:nvPr/>
        </p:nvSpPr>
        <p:spPr bwMode="auto">
          <a:xfrm>
            <a:off x="5032375" y="3754438"/>
            <a:ext cx="1028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b="1" i="0">
                <a:latin typeface="Arial" pitchFamily="34" charset="0"/>
              </a:rPr>
              <a:t>w</a:t>
            </a:r>
            <a:r>
              <a:rPr kumimoji="0" lang="en-US" altLang="zh-TW" b="1" i="0" baseline="-25000">
                <a:latin typeface="Arial" pitchFamily="34" charset="0"/>
              </a:rPr>
              <a:t>1</a:t>
            </a:r>
            <a:r>
              <a:rPr kumimoji="0" lang="en-US" altLang="zh-TW" b="1" i="0">
                <a:solidFill>
                  <a:srgbClr val="FF0000"/>
                </a:solidFill>
                <a:latin typeface="Symbol" pitchFamily="18" charset="2"/>
                <a:ea typeface="新細明體" pitchFamily="18" charset="-120"/>
              </a:rPr>
              <a:t>f(t)</a:t>
            </a:r>
          </a:p>
        </p:txBody>
      </p:sp>
      <p:sp>
        <p:nvSpPr>
          <p:cNvPr id="16397" name="Text Box 100"/>
          <p:cNvSpPr txBox="1">
            <a:spLocks noChangeArrowheads="1"/>
          </p:cNvSpPr>
          <p:nvPr/>
        </p:nvSpPr>
        <p:spPr bwMode="auto">
          <a:xfrm>
            <a:off x="5305425" y="4027488"/>
            <a:ext cx="1028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b="1" i="0">
                <a:latin typeface="Arial" pitchFamily="34" charset="0"/>
              </a:rPr>
              <a:t>w</a:t>
            </a:r>
            <a:r>
              <a:rPr kumimoji="0" lang="en-US" altLang="zh-TW" b="1" i="0" baseline="-25000">
                <a:latin typeface="Arial" pitchFamily="34" charset="0"/>
              </a:rPr>
              <a:t>0</a:t>
            </a:r>
            <a:r>
              <a:rPr kumimoji="0" lang="en-US" altLang="zh-TW" b="1" i="0">
                <a:solidFill>
                  <a:srgbClr val="FF0000"/>
                </a:solidFill>
                <a:latin typeface="Symbol" pitchFamily="18" charset="2"/>
                <a:ea typeface="新細明體" pitchFamily="18" charset="-120"/>
              </a:rPr>
              <a:t>f(t)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05C49E-36D0-41D4-BC5A-219D6E7280DF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  <p:sp>
        <p:nvSpPr>
          <p:cNvPr id="17411" name="頁尾版面配置區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ISCAS 2008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sp>
        <p:nvSpPr>
          <p:cNvPr id="7" name="AutoShape 60"/>
          <p:cNvSpPr>
            <a:spLocks noChangeArrowheads="1"/>
          </p:cNvSpPr>
          <p:nvPr/>
        </p:nvSpPr>
        <p:spPr bwMode="auto">
          <a:xfrm>
            <a:off x="828675" y="2062163"/>
            <a:ext cx="3168650" cy="25193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rgbClr val="F78408"/>
            </a:solidFill>
            <a:round/>
            <a:headEnd/>
            <a:tailEnd/>
          </a:ln>
          <a:effectLst>
            <a:outerShdw dist="107763" dir="2700000" algn="ctr" rotWithShape="0">
              <a:srgbClr val="B3B3B3"/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TW" altLang="en-US" i="0">
              <a:latin typeface="Arial" charset="0"/>
              <a:ea typeface="AppleMyungjo" charset="-127"/>
              <a:cs typeface="+mn-cs"/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SIMO Radar (Traditional)</a:t>
            </a:r>
            <a:endParaRPr lang="zh-TW" altLang="en-US" smtClean="0"/>
          </a:p>
        </p:txBody>
      </p:sp>
      <p:sp>
        <p:nvSpPr>
          <p:cNvPr id="17414" name="Text Box 4"/>
          <p:cNvSpPr txBox="1">
            <a:spLocks noChangeArrowheads="1"/>
          </p:cNvSpPr>
          <p:nvPr/>
        </p:nvSpPr>
        <p:spPr bwMode="auto">
          <a:xfrm>
            <a:off x="438150" y="1506538"/>
            <a:ext cx="401955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0">
                <a:latin typeface="Arial" pitchFamily="34" charset="0"/>
                <a:ea typeface="新細明體" pitchFamily="18" charset="-120"/>
              </a:rPr>
              <a:t>Transmitter: </a:t>
            </a:r>
            <a:r>
              <a:rPr lang="en-US" altLang="zh-TW" sz="2800" i="0">
                <a:solidFill>
                  <a:srgbClr val="FF0000"/>
                </a:solidFill>
                <a:latin typeface="Arial" pitchFamily="34" charset="0"/>
                <a:ea typeface="新細明體" pitchFamily="18" charset="-120"/>
              </a:rPr>
              <a:t>M</a:t>
            </a:r>
            <a:r>
              <a:rPr lang="en-US" altLang="zh-TW" sz="2000" i="0">
                <a:latin typeface="Arial" pitchFamily="34" charset="0"/>
                <a:ea typeface="新細明體" pitchFamily="18" charset="-120"/>
              </a:rPr>
              <a:t> antenna elements</a:t>
            </a:r>
          </a:p>
          <a:p>
            <a:endParaRPr lang="en-US" altLang="zh-TW" sz="2000" i="0"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7415" name="AutoShape 6"/>
          <p:cNvSpPr>
            <a:spLocks noChangeArrowheads="1"/>
          </p:cNvSpPr>
          <p:nvPr/>
        </p:nvSpPr>
        <p:spPr bwMode="auto">
          <a:xfrm rot="10800000">
            <a:off x="2195513" y="3209925"/>
            <a:ext cx="228600" cy="152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17416" name="Oval 7"/>
          <p:cNvSpPr>
            <a:spLocks noChangeArrowheads="1"/>
          </p:cNvSpPr>
          <p:nvPr/>
        </p:nvSpPr>
        <p:spPr bwMode="auto">
          <a:xfrm>
            <a:off x="2271713" y="3590925"/>
            <a:ext cx="76200" cy="76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17417" name="Line 8"/>
          <p:cNvSpPr>
            <a:spLocks noChangeShapeType="1"/>
          </p:cNvSpPr>
          <p:nvPr/>
        </p:nvSpPr>
        <p:spPr bwMode="auto">
          <a:xfrm>
            <a:off x="2303463" y="334962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7418" name="AutoShape 9"/>
          <p:cNvSpPr>
            <a:spLocks noChangeArrowheads="1"/>
          </p:cNvSpPr>
          <p:nvPr/>
        </p:nvSpPr>
        <p:spPr bwMode="auto">
          <a:xfrm rot="10800000">
            <a:off x="2784475" y="3219450"/>
            <a:ext cx="228600" cy="152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17419" name="Oval 10"/>
          <p:cNvSpPr>
            <a:spLocks noChangeArrowheads="1"/>
          </p:cNvSpPr>
          <p:nvPr/>
        </p:nvSpPr>
        <p:spPr bwMode="auto">
          <a:xfrm>
            <a:off x="2860675" y="3600450"/>
            <a:ext cx="76200" cy="76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17420" name="Line 11"/>
          <p:cNvSpPr>
            <a:spLocks noChangeShapeType="1"/>
          </p:cNvSpPr>
          <p:nvPr/>
        </p:nvSpPr>
        <p:spPr bwMode="auto">
          <a:xfrm>
            <a:off x="2892425" y="3359150"/>
            <a:ext cx="0" cy="2428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7421" name="AutoShape 12"/>
          <p:cNvSpPr>
            <a:spLocks noChangeArrowheads="1"/>
          </p:cNvSpPr>
          <p:nvPr/>
        </p:nvSpPr>
        <p:spPr bwMode="auto">
          <a:xfrm rot="10800000">
            <a:off x="1590675" y="3209925"/>
            <a:ext cx="228600" cy="152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17422" name="Oval 13"/>
          <p:cNvSpPr>
            <a:spLocks noChangeArrowheads="1"/>
          </p:cNvSpPr>
          <p:nvPr/>
        </p:nvSpPr>
        <p:spPr bwMode="auto">
          <a:xfrm>
            <a:off x="1666875" y="3590925"/>
            <a:ext cx="76200" cy="76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17423" name="Line 14"/>
          <p:cNvSpPr>
            <a:spLocks noChangeShapeType="1"/>
          </p:cNvSpPr>
          <p:nvPr/>
        </p:nvSpPr>
        <p:spPr bwMode="auto">
          <a:xfrm>
            <a:off x="1698625" y="334962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7424" name="Line 15"/>
          <p:cNvSpPr>
            <a:spLocks noChangeShapeType="1"/>
          </p:cNvSpPr>
          <p:nvPr/>
        </p:nvSpPr>
        <p:spPr bwMode="auto">
          <a:xfrm flipH="1">
            <a:off x="1692275" y="2573338"/>
            <a:ext cx="431800" cy="6334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 flipH="1" flipV="1">
            <a:off x="1925638" y="2492375"/>
            <a:ext cx="990600" cy="6858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 flipH="1">
            <a:off x="2328863" y="2573338"/>
            <a:ext cx="431800" cy="6334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 flipH="1">
            <a:off x="2916238" y="2581275"/>
            <a:ext cx="431800" cy="63341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2379663" y="2166938"/>
            <a:ext cx="125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b="1" i="0">
                <a:latin typeface="Arial" pitchFamily="34" charset="0"/>
                <a:ea typeface="新細明體" pitchFamily="18" charset="-120"/>
              </a:rPr>
              <a:t>e</a:t>
            </a:r>
            <a:r>
              <a:rPr kumimoji="0" lang="en-US" altLang="zh-TW" b="1" i="0" baseline="30000">
                <a:latin typeface="Arial" pitchFamily="34" charset="0"/>
                <a:ea typeface="新細明體" pitchFamily="18" charset="-120"/>
              </a:rPr>
              <a:t>j2</a:t>
            </a:r>
            <a:r>
              <a:rPr kumimoji="0" lang="en-US" altLang="zh-TW" b="1" i="0" baseline="30000">
                <a:latin typeface="Symbol" pitchFamily="18" charset="2"/>
                <a:ea typeface="新細明體" pitchFamily="18" charset="-120"/>
              </a:rPr>
              <a:t>p</a:t>
            </a:r>
            <a:r>
              <a:rPr kumimoji="0" lang="en-US" altLang="zh-TW" b="1" i="0" baseline="30000">
                <a:latin typeface="Arial" pitchFamily="34" charset="0"/>
                <a:ea typeface="新細明體" pitchFamily="18" charset="-120"/>
              </a:rPr>
              <a:t>(ft-x/</a:t>
            </a:r>
            <a:r>
              <a:rPr kumimoji="0" lang="en-US" altLang="zh-TW" b="1" i="0" baseline="30000">
                <a:latin typeface="Symbol" pitchFamily="18" charset="2"/>
                <a:ea typeface="新細明體" pitchFamily="18" charset="-120"/>
              </a:rPr>
              <a:t>l</a:t>
            </a:r>
            <a:r>
              <a:rPr kumimoji="0" lang="en-US" altLang="zh-TW" b="1" i="0" baseline="30000">
                <a:latin typeface="Arial" pitchFamily="34" charset="0"/>
                <a:ea typeface="新細明體" pitchFamily="18" charset="-120"/>
              </a:rPr>
              <a:t>)</a:t>
            </a:r>
            <a:endParaRPr kumimoji="0" lang="en-US" altLang="zh-TW" b="1" i="0">
              <a:latin typeface="Symbol" pitchFamily="18" charset="2"/>
              <a:ea typeface="新細明體" pitchFamily="18" charset="-120"/>
            </a:endParaRPr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 flipV="1">
            <a:off x="1695450" y="3687763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1090613" y="3948113"/>
            <a:ext cx="884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sz="2000" b="1" i="0">
                <a:latin typeface="Arial" pitchFamily="34" charset="0"/>
                <a:ea typeface="新細明體" pitchFamily="18" charset="-120"/>
              </a:rPr>
              <a:t>w</a:t>
            </a:r>
            <a:r>
              <a:rPr kumimoji="0" lang="en-US" altLang="zh-TW" sz="2000" b="1" i="0" baseline="-25000">
                <a:latin typeface="Arial" pitchFamily="34" charset="0"/>
                <a:ea typeface="新細明體" pitchFamily="18" charset="-120"/>
              </a:rPr>
              <a:t>2</a:t>
            </a:r>
            <a:r>
              <a:rPr kumimoji="0" lang="en-US" altLang="zh-TW" sz="2000" b="1" i="0">
                <a:solidFill>
                  <a:srgbClr val="FF0000"/>
                </a:solidFill>
                <a:latin typeface="Symbol" pitchFamily="18" charset="2"/>
                <a:ea typeface="新細明體" pitchFamily="18" charset="-120"/>
              </a:rPr>
              <a:t>f(t)</a:t>
            </a:r>
          </a:p>
        </p:txBody>
      </p:sp>
      <p:sp>
        <p:nvSpPr>
          <p:cNvPr id="17431" name="Line 23"/>
          <p:cNvSpPr>
            <a:spLocks noChangeShapeType="1"/>
          </p:cNvSpPr>
          <p:nvPr/>
        </p:nvSpPr>
        <p:spPr bwMode="auto">
          <a:xfrm flipV="1">
            <a:off x="2309813" y="36830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1943100" y="3933825"/>
            <a:ext cx="884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sz="2000" b="1" i="0">
                <a:latin typeface="Arial" pitchFamily="34" charset="0"/>
                <a:ea typeface="新細明體" pitchFamily="18" charset="-120"/>
              </a:rPr>
              <a:t>w</a:t>
            </a:r>
            <a:r>
              <a:rPr kumimoji="0" lang="en-US" altLang="zh-TW" sz="2000" b="1" i="0" baseline="-25000">
                <a:latin typeface="Arial" pitchFamily="34" charset="0"/>
                <a:ea typeface="新細明體" pitchFamily="18" charset="-120"/>
              </a:rPr>
              <a:t>1</a:t>
            </a:r>
            <a:r>
              <a:rPr kumimoji="0" lang="en-US" altLang="zh-TW" sz="2000" b="1" i="0">
                <a:solidFill>
                  <a:srgbClr val="FF0000"/>
                </a:solidFill>
                <a:latin typeface="Symbol" pitchFamily="18" charset="2"/>
                <a:ea typeface="新細明體" pitchFamily="18" charset="-120"/>
              </a:rPr>
              <a:t>f(t)</a:t>
            </a:r>
          </a:p>
        </p:txBody>
      </p:sp>
      <p:sp>
        <p:nvSpPr>
          <p:cNvPr id="17433" name="Line 25"/>
          <p:cNvSpPr>
            <a:spLocks noChangeShapeType="1"/>
          </p:cNvSpPr>
          <p:nvPr/>
        </p:nvSpPr>
        <p:spPr bwMode="auto">
          <a:xfrm flipV="1">
            <a:off x="2897188" y="367665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7434" name="Text Box 26"/>
          <p:cNvSpPr txBox="1">
            <a:spLocks noChangeArrowheads="1"/>
          </p:cNvSpPr>
          <p:nvPr/>
        </p:nvSpPr>
        <p:spPr bwMode="auto">
          <a:xfrm>
            <a:off x="2746375" y="3927475"/>
            <a:ext cx="884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sz="2000" b="1" i="0">
                <a:latin typeface="Arial" pitchFamily="34" charset="0"/>
                <a:ea typeface="新細明體" pitchFamily="18" charset="-120"/>
              </a:rPr>
              <a:t>w</a:t>
            </a:r>
            <a:r>
              <a:rPr kumimoji="0" lang="en-US" altLang="zh-TW" sz="2000" b="1" i="0" baseline="-25000">
                <a:latin typeface="Arial" pitchFamily="34" charset="0"/>
                <a:ea typeface="新細明體" pitchFamily="18" charset="-120"/>
              </a:rPr>
              <a:t>0</a:t>
            </a:r>
            <a:r>
              <a:rPr kumimoji="0" lang="en-US" altLang="zh-TW" sz="2000" b="1" i="0">
                <a:solidFill>
                  <a:srgbClr val="FF0000"/>
                </a:solidFill>
                <a:latin typeface="Symbol" pitchFamily="18" charset="2"/>
                <a:ea typeface="新細明體" pitchFamily="18" charset="-120"/>
              </a:rPr>
              <a:t>f(t)</a:t>
            </a:r>
          </a:p>
        </p:txBody>
      </p:sp>
      <p:sp>
        <p:nvSpPr>
          <p:cNvPr id="32" name="Oval 29"/>
          <p:cNvSpPr>
            <a:spLocks noChangeArrowheads="1"/>
          </p:cNvSpPr>
          <p:nvPr/>
        </p:nvSpPr>
        <p:spPr bwMode="auto">
          <a:xfrm>
            <a:off x="1008063" y="3860800"/>
            <a:ext cx="2844800" cy="592138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58" name="AutoShape 58"/>
          <p:cNvSpPr>
            <a:spLocks noChangeArrowheads="1"/>
          </p:cNvSpPr>
          <p:nvPr/>
        </p:nvSpPr>
        <p:spPr bwMode="auto">
          <a:xfrm>
            <a:off x="684213" y="4870450"/>
            <a:ext cx="3529012" cy="863600"/>
          </a:xfrm>
          <a:prstGeom prst="roundRect">
            <a:avLst>
              <a:gd name="adj" fmla="val 28569"/>
            </a:avLst>
          </a:prstGeom>
          <a:gradFill rotWithShape="0">
            <a:gsLst>
              <a:gs pos="0">
                <a:srgbClr val="F8D7CF"/>
              </a:gs>
              <a:gs pos="100000">
                <a:srgbClr val="FFFFFF"/>
              </a:gs>
            </a:gsLst>
            <a:lin ang="0" scaled="1"/>
          </a:gradFill>
          <a:ln w="19050">
            <a:solidFill>
              <a:srgbClr val="9C313B"/>
            </a:solidFill>
            <a:round/>
            <a:headEnd/>
            <a:tailEnd/>
          </a:ln>
          <a:effectLst>
            <a:outerShdw dist="91581" dir="2021404" algn="ctr" rotWithShape="0">
              <a:srgbClr val="B3B3B3"/>
            </a:outerShdw>
          </a:effectLst>
        </p:spPr>
        <p:txBody>
          <a:bodyPr wrap="none" anchor="ctr"/>
          <a:lstStyle/>
          <a:p>
            <a:pPr algn="ctr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  <a:defRPr/>
            </a:pPr>
            <a:r>
              <a:rPr lang="en-US" altLang="zh-TW" sz="2000" i="0" dirty="0">
                <a:latin typeface="Arial" charset="0"/>
                <a:ea typeface="AppleMyungjo" charset="-127"/>
                <a:cs typeface="+mn-cs"/>
              </a:rPr>
              <a:t>Transmitter emits </a:t>
            </a:r>
          </a:p>
          <a:p>
            <a:pPr algn="ctr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  <a:defRPr/>
            </a:pPr>
            <a:r>
              <a:rPr lang="en-US" altLang="zh-TW" sz="2000" b="1" i="0" dirty="0">
                <a:solidFill>
                  <a:srgbClr val="3333FF"/>
                </a:solidFill>
                <a:latin typeface="Arial" charset="0"/>
                <a:ea typeface="AppleMyungjo" charset="-127"/>
                <a:cs typeface="+mn-cs"/>
              </a:rPr>
              <a:t>coherent waveforms.</a:t>
            </a:r>
            <a:endParaRPr lang="en-US" altLang="zh-TW" sz="2000" i="0" dirty="0">
              <a:latin typeface="Arial" charset="0"/>
              <a:ea typeface="AppleMyungjo" charset="-127"/>
              <a:cs typeface="+mn-cs"/>
            </a:endParaRPr>
          </a:p>
        </p:txBody>
      </p:sp>
      <p:grpSp>
        <p:nvGrpSpPr>
          <p:cNvPr id="2" name="群組 60"/>
          <p:cNvGrpSpPr>
            <a:grpSpLocks/>
          </p:cNvGrpSpPr>
          <p:nvPr/>
        </p:nvGrpSpPr>
        <p:grpSpPr bwMode="auto">
          <a:xfrm>
            <a:off x="4829175" y="1506538"/>
            <a:ext cx="3671888" cy="4227512"/>
            <a:chOff x="4829175" y="1506538"/>
            <a:chExt cx="3671888" cy="4227512"/>
          </a:xfrm>
        </p:grpSpPr>
        <p:sp>
          <p:nvSpPr>
            <p:cNvPr id="6" name="AutoShape 61"/>
            <p:cNvSpPr>
              <a:spLocks noChangeArrowheads="1"/>
            </p:cNvSpPr>
            <p:nvPr/>
          </p:nvSpPr>
          <p:spPr bwMode="auto">
            <a:xfrm>
              <a:off x="5003800" y="2060575"/>
              <a:ext cx="3168650" cy="251936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rgbClr val="F78408"/>
              </a:solidFill>
              <a:round/>
              <a:headEnd/>
              <a:tailEnd/>
            </a:ln>
            <a:effectLst>
              <a:outerShdw dist="107763" dir="2700000" algn="ctr" rotWithShape="0">
                <a:srgbClr val="B3B3B3"/>
              </a:outerShdw>
            </a:effec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zh-TW" altLang="en-US" i="0">
                <a:latin typeface="Arial" charset="0"/>
                <a:ea typeface="AppleMyungjo" charset="-127"/>
                <a:cs typeface="+mn-cs"/>
              </a:endParaRPr>
            </a:p>
          </p:txBody>
        </p:sp>
        <p:sp>
          <p:nvSpPr>
            <p:cNvPr id="17439" name="Text Box 5"/>
            <p:cNvSpPr txBox="1">
              <a:spLocks noChangeArrowheads="1"/>
            </p:cNvSpPr>
            <p:nvPr/>
          </p:nvSpPr>
          <p:spPr bwMode="auto">
            <a:xfrm>
              <a:off x="4829175" y="1506538"/>
              <a:ext cx="3671888" cy="519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 i="0">
                  <a:latin typeface="Arial" pitchFamily="34" charset="0"/>
                  <a:ea typeface="新細明體" pitchFamily="18" charset="-120"/>
                </a:rPr>
                <a:t>Receiver: </a:t>
              </a:r>
              <a:r>
                <a:rPr lang="en-US" altLang="zh-TW" sz="2800" i="0">
                  <a:solidFill>
                    <a:srgbClr val="FF0000"/>
                  </a:solidFill>
                  <a:latin typeface="Arial" pitchFamily="34" charset="0"/>
                  <a:ea typeface="新細明體" pitchFamily="18" charset="-120"/>
                </a:rPr>
                <a:t>N</a:t>
              </a:r>
              <a:r>
                <a:rPr lang="en-US" altLang="zh-TW" sz="2000" i="0">
                  <a:latin typeface="Arial" pitchFamily="34" charset="0"/>
                  <a:ea typeface="新細明體" pitchFamily="18" charset="-120"/>
                </a:rPr>
                <a:t> antenna elements</a:t>
              </a:r>
            </a:p>
          </p:txBody>
        </p:sp>
        <p:sp>
          <p:nvSpPr>
            <p:cNvPr id="17440" name="AutoShape 32"/>
            <p:cNvSpPr>
              <a:spLocks noChangeArrowheads="1"/>
            </p:cNvSpPr>
            <p:nvPr/>
          </p:nvSpPr>
          <p:spPr bwMode="auto">
            <a:xfrm rot="10800000">
              <a:off x="6621463" y="3260725"/>
              <a:ext cx="228600" cy="152400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zh-TW" altLang="en-US" i="0">
                <a:latin typeface="Arial" pitchFamily="34" charset="0"/>
              </a:endParaRPr>
            </a:p>
          </p:txBody>
        </p:sp>
        <p:sp>
          <p:nvSpPr>
            <p:cNvPr id="17441" name="Oval 33"/>
            <p:cNvSpPr>
              <a:spLocks noChangeArrowheads="1"/>
            </p:cNvSpPr>
            <p:nvPr/>
          </p:nvSpPr>
          <p:spPr bwMode="auto">
            <a:xfrm>
              <a:off x="6697663" y="3627438"/>
              <a:ext cx="76200" cy="762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i="0">
                <a:latin typeface="Arial" pitchFamily="34" charset="0"/>
              </a:endParaRPr>
            </a:p>
          </p:txBody>
        </p:sp>
        <p:sp>
          <p:nvSpPr>
            <p:cNvPr id="17442" name="Line 34"/>
            <p:cNvSpPr>
              <a:spLocks noChangeShapeType="1"/>
            </p:cNvSpPr>
            <p:nvPr/>
          </p:nvSpPr>
          <p:spPr bwMode="auto">
            <a:xfrm>
              <a:off x="6729413" y="3400425"/>
              <a:ext cx="0" cy="228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443" name="AutoShape 35"/>
            <p:cNvSpPr>
              <a:spLocks noChangeArrowheads="1"/>
            </p:cNvSpPr>
            <p:nvPr/>
          </p:nvSpPr>
          <p:spPr bwMode="auto">
            <a:xfrm rot="10800000">
              <a:off x="7004050" y="3270250"/>
              <a:ext cx="228600" cy="152400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zh-TW" altLang="en-US" i="0">
                <a:latin typeface="Arial" pitchFamily="34" charset="0"/>
              </a:endParaRPr>
            </a:p>
          </p:txBody>
        </p:sp>
        <p:sp>
          <p:nvSpPr>
            <p:cNvPr id="17444" name="Oval 36"/>
            <p:cNvSpPr>
              <a:spLocks noChangeArrowheads="1"/>
            </p:cNvSpPr>
            <p:nvPr/>
          </p:nvSpPr>
          <p:spPr bwMode="auto">
            <a:xfrm>
              <a:off x="7080250" y="3636963"/>
              <a:ext cx="76200" cy="762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i="0">
                <a:latin typeface="Arial" pitchFamily="34" charset="0"/>
              </a:endParaRPr>
            </a:p>
          </p:txBody>
        </p:sp>
        <p:sp>
          <p:nvSpPr>
            <p:cNvPr id="17445" name="Line 37"/>
            <p:cNvSpPr>
              <a:spLocks noChangeShapeType="1"/>
            </p:cNvSpPr>
            <p:nvPr/>
          </p:nvSpPr>
          <p:spPr bwMode="auto">
            <a:xfrm>
              <a:off x="7112000" y="3409950"/>
              <a:ext cx="0" cy="2428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446" name="AutoShape 38"/>
            <p:cNvSpPr>
              <a:spLocks noChangeArrowheads="1"/>
            </p:cNvSpPr>
            <p:nvPr/>
          </p:nvSpPr>
          <p:spPr bwMode="auto">
            <a:xfrm rot="10800000">
              <a:off x="6216650" y="3260725"/>
              <a:ext cx="228600" cy="152400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zh-TW" altLang="en-US" i="0">
                <a:latin typeface="Arial" pitchFamily="34" charset="0"/>
              </a:endParaRPr>
            </a:p>
          </p:txBody>
        </p:sp>
        <p:sp>
          <p:nvSpPr>
            <p:cNvPr id="17447" name="Oval 39"/>
            <p:cNvSpPr>
              <a:spLocks noChangeArrowheads="1"/>
            </p:cNvSpPr>
            <p:nvPr/>
          </p:nvSpPr>
          <p:spPr bwMode="auto">
            <a:xfrm>
              <a:off x="6292850" y="3627438"/>
              <a:ext cx="76200" cy="762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i="0">
                <a:latin typeface="Arial" pitchFamily="34" charset="0"/>
              </a:endParaRPr>
            </a:p>
          </p:txBody>
        </p:sp>
        <p:sp>
          <p:nvSpPr>
            <p:cNvPr id="17448" name="Line 40"/>
            <p:cNvSpPr>
              <a:spLocks noChangeShapeType="1"/>
            </p:cNvSpPr>
            <p:nvPr/>
          </p:nvSpPr>
          <p:spPr bwMode="auto">
            <a:xfrm>
              <a:off x="6324600" y="3400425"/>
              <a:ext cx="0" cy="2174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449" name="Line 41"/>
            <p:cNvSpPr>
              <a:spLocks noChangeShapeType="1"/>
            </p:cNvSpPr>
            <p:nvPr/>
          </p:nvSpPr>
          <p:spPr bwMode="auto">
            <a:xfrm flipH="1">
              <a:off x="6318250" y="2624138"/>
              <a:ext cx="431800" cy="63341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450" name="Line 43"/>
            <p:cNvSpPr>
              <a:spLocks noChangeShapeType="1"/>
            </p:cNvSpPr>
            <p:nvPr/>
          </p:nvSpPr>
          <p:spPr bwMode="auto">
            <a:xfrm flipH="1" flipV="1">
              <a:off x="6224588" y="2660650"/>
              <a:ext cx="990600" cy="685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451" name="Line 44"/>
            <p:cNvSpPr>
              <a:spLocks noChangeShapeType="1"/>
            </p:cNvSpPr>
            <p:nvPr/>
          </p:nvSpPr>
          <p:spPr bwMode="auto">
            <a:xfrm flipH="1">
              <a:off x="6754813" y="2624138"/>
              <a:ext cx="431800" cy="63341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452" name="Line 45"/>
            <p:cNvSpPr>
              <a:spLocks noChangeShapeType="1"/>
            </p:cNvSpPr>
            <p:nvPr/>
          </p:nvSpPr>
          <p:spPr bwMode="auto">
            <a:xfrm flipH="1">
              <a:off x="7135813" y="2632075"/>
              <a:ext cx="431800" cy="63341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453" name="Line 46"/>
            <p:cNvSpPr>
              <a:spLocks noChangeShapeType="1"/>
            </p:cNvSpPr>
            <p:nvPr/>
          </p:nvSpPr>
          <p:spPr bwMode="auto">
            <a:xfrm flipV="1">
              <a:off x="6321425" y="3724275"/>
              <a:ext cx="0" cy="3048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454" name="Line 47"/>
            <p:cNvSpPr>
              <a:spLocks noChangeShapeType="1"/>
            </p:cNvSpPr>
            <p:nvPr/>
          </p:nvSpPr>
          <p:spPr bwMode="auto">
            <a:xfrm flipV="1">
              <a:off x="6735763" y="3719513"/>
              <a:ext cx="0" cy="3048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455" name="Line 48"/>
            <p:cNvSpPr>
              <a:spLocks noChangeShapeType="1"/>
            </p:cNvSpPr>
            <p:nvPr/>
          </p:nvSpPr>
          <p:spPr bwMode="auto">
            <a:xfrm flipV="1">
              <a:off x="7116763" y="3713163"/>
              <a:ext cx="0" cy="3048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456" name="AutoShape 50"/>
            <p:cNvSpPr>
              <a:spLocks noChangeArrowheads="1"/>
            </p:cNvSpPr>
            <p:nvPr/>
          </p:nvSpPr>
          <p:spPr bwMode="auto">
            <a:xfrm rot="10800000">
              <a:off x="5791200" y="3263900"/>
              <a:ext cx="228600" cy="152400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zh-TW" altLang="en-US" i="0">
                <a:latin typeface="Arial" pitchFamily="34" charset="0"/>
              </a:endParaRPr>
            </a:p>
          </p:txBody>
        </p:sp>
        <p:sp>
          <p:nvSpPr>
            <p:cNvPr id="17457" name="Oval 51"/>
            <p:cNvSpPr>
              <a:spLocks noChangeArrowheads="1"/>
            </p:cNvSpPr>
            <p:nvPr/>
          </p:nvSpPr>
          <p:spPr bwMode="auto">
            <a:xfrm>
              <a:off x="5867400" y="3630613"/>
              <a:ext cx="76200" cy="762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i="0">
                <a:latin typeface="Arial" pitchFamily="34" charset="0"/>
              </a:endParaRPr>
            </a:p>
          </p:txBody>
        </p:sp>
        <p:sp>
          <p:nvSpPr>
            <p:cNvPr id="17458" name="Line 52"/>
            <p:cNvSpPr>
              <a:spLocks noChangeShapeType="1"/>
            </p:cNvSpPr>
            <p:nvPr/>
          </p:nvSpPr>
          <p:spPr bwMode="auto">
            <a:xfrm>
              <a:off x="5899150" y="3403600"/>
              <a:ext cx="0" cy="2174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459" name="Line 53"/>
            <p:cNvSpPr>
              <a:spLocks noChangeShapeType="1"/>
            </p:cNvSpPr>
            <p:nvPr/>
          </p:nvSpPr>
          <p:spPr bwMode="auto">
            <a:xfrm flipH="1">
              <a:off x="5892800" y="2627313"/>
              <a:ext cx="431800" cy="63341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460" name="Line 54"/>
            <p:cNvSpPr>
              <a:spLocks noChangeShapeType="1"/>
            </p:cNvSpPr>
            <p:nvPr/>
          </p:nvSpPr>
          <p:spPr bwMode="auto">
            <a:xfrm flipV="1">
              <a:off x="5895975" y="3727450"/>
              <a:ext cx="0" cy="3048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461" name="Oval 56"/>
            <p:cNvSpPr>
              <a:spLocks noChangeArrowheads="1"/>
            </p:cNvSpPr>
            <p:nvPr/>
          </p:nvSpPr>
          <p:spPr bwMode="auto">
            <a:xfrm>
              <a:off x="5357813" y="3781425"/>
              <a:ext cx="2490787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i="0">
                <a:latin typeface="Arial" pitchFamily="34" charset="0"/>
              </a:endParaRPr>
            </a:p>
          </p:txBody>
        </p:sp>
        <p:sp>
          <p:nvSpPr>
            <p:cNvPr id="17462" name="Text Box 57"/>
            <p:cNvSpPr txBox="1">
              <a:spLocks noChangeArrowheads="1"/>
            </p:cNvSpPr>
            <p:nvPr/>
          </p:nvSpPr>
          <p:spPr bwMode="auto">
            <a:xfrm>
              <a:off x="6667500" y="2166938"/>
              <a:ext cx="12573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b="1" i="0">
                  <a:latin typeface="Arial" pitchFamily="34" charset="0"/>
                  <a:ea typeface="新細明體" pitchFamily="18" charset="-120"/>
                </a:rPr>
                <a:t>e</a:t>
              </a:r>
              <a:r>
                <a:rPr kumimoji="0" lang="en-US" altLang="zh-TW" b="1" i="0" baseline="30000">
                  <a:latin typeface="Arial" pitchFamily="34" charset="0"/>
                  <a:ea typeface="新細明體" pitchFamily="18" charset="-120"/>
                </a:rPr>
                <a:t>j2</a:t>
              </a:r>
              <a:r>
                <a:rPr kumimoji="0" lang="en-US" altLang="zh-TW" b="1" i="0" baseline="30000">
                  <a:latin typeface="Symbol" pitchFamily="18" charset="2"/>
                  <a:ea typeface="新細明體" pitchFamily="18" charset="-120"/>
                </a:rPr>
                <a:t>p</a:t>
              </a:r>
              <a:r>
                <a:rPr kumimoji="0" lang="en-US" altLang="zh-TW" b="1" i="0" baseline="30000">
                  <a:latin typeface="Arial" pitchFamily="34" charset="0"/>
                  <a:ea typeface="新細明體" pitchFamily="18" charset="-120"/>
                </a:rPr>
                <a:t>(ft-x/</a:t>
              </a:r>
              <a:r>
                <a:rPr kumimoji="0" lang="en-US" altLang="zh-TW" b="1" i="0" baseline="30000">
                  <a:latin typeface="Symbol" pitchFamily="18" charset="2"/>
                  <a:ea typeface="新細明體" pitchFamily="18" charset="-120"/>
                </a:rPr>
                <a:t>l</a:t>
              </a:r>
              <a:r>
                <a:rPr kumimoji="0" lang="en-US" altLang="zh-TW" b="1" i="0" baseline="30000">
                  <a:latin typeface="Arial" pitchFamily="34" charset="0"/>
                  <a:ea typeface="新細明體" pitchFamily="18" charset="-120"/>
                </a:rPr>
                <a:t>)</a:t>
              </a:r>
              <a:endParaRPr kumimoji="0" lang="en-US" altLang="zh-TW" b="1" i="0">
                <a:latin typeface="Symbol" pitchFamily="18" charset="2"/>
                <a:ea typeface="新細明體" pitchFamily="18" charset="-120"/>
              </a:endParaRPr>
            </a:p>
          </p:txBody>
        </p:sp>
        <p:sp>
          <p:nvSpPr>
            <p:cNvPr id="59" name="AutoShape 59"/>
            <p:cNvSpPr>
              <a:spLocks noChangeArrowheads="1"/>
            </p:cNvSpPr>
            <p:nvPr/>
          </p:nvSpPr>
          <p:spPr bwMode="auto">
            <a:xfrm>
              <a:off x="5003800" y="4870450"/>
              <a:ext cx="3384550" cy="863600"/>
            </a:xfrm>
            <a:prstGeom prst="roundRect">
              <a:avLst>
                <a:gd name="adj" fmla="val 28569"/>
              </a:avLst>
            </a:prstGeom>
            <a:gradFill rotWithShape="0">
              <a:gsLst>
                <a:gs pos="0">
                  <a:srgbClr val="F8D7C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9C313B"/>
              </a:solidFill>
              <a:round/>
              <a:headEnd/>
              <a:tailEnd/>
            </a:ln>
            <a:effectLst>
              <a:outerShdw dist="91581" dir="2021404" algn="ctr" rotWithShape="0">
                <a:srgbClr val="B3B3B3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en-US" altLang="zh-TW" sz="2000" i="0" dirty="0">
                  <a:latin typeface="Arial" charset="0"/>
                  <a:ea typeface="AppleMyungjo" charset="-127"/>
                  <a:cs typeface="+mn-cs"/>
                </a:rPr>
                <a:t>Number of received signals:</a:t>
              </a:r>
              <a:r>
                <a:rPr lang="en-US" altLang="zh-TW" sz="2000" b="1" i="0" dirty="0">
                  <a:solidFill>
                    <a:srgbClr val="FF0000"/>
                  </a:solidFill>
                  <a:latin typeface="Arial" charset="0"/>
                  <a:ea typeface="AppleMyungjo" charset="-127"/>
                  <a:cs typeface="+mn-cs"/>
                </a:rPr>
                <a:t> </a:t>
              </a:r>
            </a:p>
            <a:p>
              <a:pPr algn="ctr">
                <a:defRPr/>
              </a:pPr>
              <a:r>
                <a:rPr lang="en-US" altLang="zh-TW" sz="2000" b="1" i="0" dirty="0">
                  <a:solidFill>
                    <a:srgbClr val="FF0000"/>
                  </a:solidFill>
                  <a:latin typeface="Arial" charset="0"/>
                  <a:ea typeface="AppleMyungjo" charset="-127"/>
                  <a:cs typeface="+mn-cs"/>
                </a:rPr>
                <a:t>N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4EBC45-EA56-474E-B61D-BD352C175A3A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  <p:sp>
        <p:nvSpPr>
          <p:cNvPr id="18435" name="頁尾版面配置區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ISCAS 2008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sp>
        <p:nvSpPr>
          <p:cNvPr id="6" name="AutoShape 70"/>
          <p:cNvSpPr>
            <a:spLocks noChangeArrowheads="1"/>
          </p:cNvSpPr>
          <p:nvPr/>
        </p:nvSpPr>
        <p:spPr bwMode="auto">
          <a:xfrm>
            <a:off x="611188" y="2017713"/>
            <a:ext cx="4032250" cy="25209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rgbClr val="F78408"/>
            </a:solidFill>
            <a:round/>
            <a:headEnd/>
            <a:tailEnd/>
          </a:ln>
          <a:effectLst>
            <a:outerShdw dist="107763" dir="2700000" algn="ctr" rotWithShape="0">
              <a:srgbClr val="B3B3B3"/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TW" altLang="en-US" i="0">
              <a:latin typeface="Arial" charset="0"/>
              <a:ea typeface="AppleMyungjo" charset="-127"/>
              <a:cs typeface="+mn-cs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MIMO Radar</a:t>
            </a:r>
          </a:p>
        </p:txBody>
      </p:sp>
      <p:sp>
        <p:nvSpPr>
          <p:cNvPr id="18438" name="AutoShape 6"/>
          <p:cNvSpPr>
            <a:spLocks noChangeArrowheads="1"/>
          </p:cNvSpPr>
          <p:nvPr/>
        </p:nvSpPr>
        <p:spPr bwMode="auto">
          <a:xfrm rot="10800000">
            <a:off x="2338388" y="3060700"/>
            <a:ext cx="228600" cy="152400"/>
          </a:xfrm>
          <a:prstGeom prst="triangle">
            <a:avLst>
              <a:gd name="adj" fmla="val 50000"/>
            </a:avLst>
          </a:prstGeom>
          <a:solidFill>
            <a:srgbClr val="3333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18439" name="Oval 7"/>
          <p:cNvSpPr>
            <a:spLocks noChangeArrowheads="1"/>
          </p:cNvSpPr>
          <p:nvPr/>
        </p:nvSpPr>
        <p:spPr bwMode="auto">
          <a:xfrm>
            <a:off x="2414588" y="3441700"/>
            <a:ext cx="76200" cy="76200"/>
          </a:xfrm>
          <a:prstGeom prst="ellipse">
            <a:avLst/>
          </a:prstGeom>
          <a:solidFill>
            <a:srgbClr val="3333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2446338" y="32004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8441" name="AutoShape 9"/>
          <p:cNvSpPr>
            <a:spLocks noChangeArrowheads="1"/>
          </p:cNvSpPr>
          <p:nvPr/>
        </p:nvSpPr>
        <p:spPr bwMode="auto">
          <a:xfrm rot="10800000">
            <a:off x="3635375" y="3062288"/>
            <a:ext cx="228600" cy="152400"/>
          </a:xfrm>
          <a:prstGeom prst="triangle">
            <a:avLst>
              <a:gd name="adj" fmla="val 50000"/>
            </a:avLst>
          </a:prstGeom>
          <a:solidFill>
            <a:srgbClr val="33CC3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18442" name="Oval 10"/>
          <p:cNvSpPr>
            <a:spLocks noChangeArrowheads="1"/>
          </p:cNvSpPr>
          <p:nvPr/>
        </p:nvSpPr>
        <p:spPr bwMode="auto">
          <a:xfrm>
            <a:off x="3711575" y="3443288"/>
            <a:ext cx="76200" cy="76200"/>
          </a:xfrm>
          <a:prstGeom prst="ellipse">
            <a:avLst/>
          </a:prstGeom>
          <a:solidFill>
            <a:srgbClr val="33CC33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>
            <a:off x="3743325" y="3201988"/>
            <a:ext cx="0" cy="242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8444" name="AutoShape 12"/>
          <p:cNvSpPr>
            <a:spLocks noChangeArrowheads="1"/>
          </p:cNvSpPr>
          <p:nvPr/>
        </p:nvSpPr>
        <p:spPr bwMode="auto">
          <a:xfrm rot="10800000">
            <a:off x="1074738" y="3060700"/>
            <a:ext cx="228600" cy="1524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18445" name="Oval 13"/>
          <p:cNvSpPr>
            <a:spLocks noChangeArrowheads="1"/>
          </p:cNvSpPr>
          <p:nvPr/>
        </p:nvSpPr>
        <p:spPr bwMode="auto">
          <a:xfrm>
            <a:off x="1150938" y="3441700"/>
            <a:ext cx="76200" cy="762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>
            <a:off x="1182688" y="32004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 flipH="1">
            <a:off x="1176338" y="2424113"/>
            <a:ext cx="431800" cy="6334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8448" name="Line 18"/>
          <p:cNvSpPr>
            <a:spLocks noChangeShapeType="1"/>
          </p:cNvSpPr>
          <p:nvPr/>
        </p:nvSpPr>
        <p:spPr bwMode="auto">
          <a:xfrm flipH="1" flipV="1">
            <a:off x="1455738" y="2347913"/>
            <a:ext cx="990600" cy="6858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8449" name="Line 19"/>
          <p:cNvSpPr>
            <a:spLocks noChangeShapeType="1"/>
          </p:cNvSpPr>
          <p:nvPr/>
        </p:nvSpPr>
        <p:spPr bwMode="auto">
          <a:xfrm flipH="1">
            <a:off x="2471738" y="2424113"/>
            <a:ext cx="431800" cy="63341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8450" name="Line 20"/>
          <p:cNvSpPr>
            <a:spLocks noChangeShapeType="1"/>
          </p:cNvSpPr>
          <p:nvPr/>
        </p:nvSpPr>
        <p:spPr bwMode="auto">
          <a:xfrm flipH="1" flipV="1">
            <a:off x="2751138" y="2347913"/>
            <a:ext cx="990600" cy="6858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8451" name="Line 21"/>
          <p:cNvSpPr>
            <a:spLocks noChangeShapeType="1"/>
          </p:cNvSpPr>
          <p:nvPr/>
        </p:nvSpPr>
        <p:spPr bwMode="auto">
          <a:xfrm flipH="1">
            <a:off x="3767138" y="2424113"/>
            <a:ext cx="431800" cy="633412"/>
          </a:xfrm>
          <a:prstGeom prst="line">
            <a:avLst/>
          </a:prstGeom>
          <a:noFill/>
          <a:ln w="28575">
            <a:solidFill>
              <a:srgbClr val="33CC33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8452" name="Text Box 22"/>
          <p:cNvSpPr txBox="1">
            <a:spLocks noChangeArrowheads="1"/>
          </p:cNvSpPr>
          <p:nvPr/>
        </p:nvSpPr>
        <p:spPr bwMode="auto">
          <a:xfrm>
            <a:off x="2998788" y="2017713"/>
            <a:ext cx="125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b="1" i="0">
                <a:latin typeface="Arial" pitchFamily="34" charset="0"/>
                <a:ea typeface="新細明體" pitchFamily="18" charset="-120"/>
              </a:rPr>
              <a:t>e</a:t>
            </a:r>
            <a:r>
              <a:rPr kumimoji="0" lang="en-US" altLang="zh-TW" b="1" i="0" baseline="30000">
                <a:latin typeface="Arial" pitchFamily="34" charset="0"/>
                <a:ea typeface="新細明體" pitchFamily="18" charset="-120"/>
              </a:rPr>
              <a:t>j2</a:t>
            </a:r>
            <a:r>
              <a:rPr kumimoji="0" lang="en-US" altLang="zh-TW" b="1" i="0" baseline="30000">
                <a:latin typeface="Symbol" pitchFamily="18" charset="2"/>
                <a:ea typeface="新細明體" pitchFamily="18" charset="-120"/>
              </a:rPr>
              <a:t>p</a:t>
            </a:r>
            <a:r>
              <a:rPr kumimoji="0" lang="en-US" altLang="zh-TW" b="1" i="0" baseline="30000">
                <a:latin typeface="Arial" pitchFamily="34" charset="0"/>
                <a:ea typeface="新細明體" pitchFamily="18" charset="-120"/>
              </a:rPr>
              <a:t>(ft-x/</a:t>
            </a:r>
            <a:r>
              <a:rPr kumimoji="0" lang="en-US" altLang="zh-TW" b="1" i="0" baseline="30000">
                <a:latin typeface="Symbol" pitchFamily="18" charset="2"/>
                <a:ea typeface="新細明體" pitchFamily="18" charset="-120"/>
              </a:rPr>
              <a:t>l</a:t>
            </a:r>
            <a:r>
              <a:rPr kumimoji="0" lang="en-US" altLang="zh-TW" b="1" i="0" baseline="30000">
                <a:latin typeface="Arial" pitchFamily="34" charset="0"/>
                <a:ea typeface="新細明體" pitchFamily="18" charset="-120"/>
              </a:rPr>
              <a:t>)</a:t>
            </a:r>
            <a:endParaRPr kumimoji="0" lang="en-US" altLang="zh-TW" b="1" i="0">
              <a:latin typeface="Symbol" pitchFamily="18" charset="2"/>
              <a:ea typeface="新細明體" pitchFamily="18" charset="-120"/>
            </a:endParaRPr>
          </a:p>
        </p:txBody>
      </p:sp>
      <p:sp>
        <p:nvSpPr>
          <p:cNvPr id="18453" name="Line 23"/>
          <p:cNvSpPr>
            <a:spLocks noChangeShapeType="1"/>
          </p:cNvSpPr>
          <p:nvPr/>
        </p:nvSpPr>
        <p:spPr bwMode="auto">
          <a:xfrm flipV="1">
            <a:off x="1179513" y="3538538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8454" name="Text Box 24"/>
          <p:cNvSpPr txBox="1">
            <a:spLocks noChangeArrowheads="1"/>
          </p:cNvSpPr>
          <p:nvPr/>
        </p:nvSpPr>
        <p:spPr bwMode="auto">
          <a:xfrm>
            <a:off x="922338" y="3721100"/>
            <a:ext cx="781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b="1" i="0">
                <a:solidFill>
                  <a:srgbClr val="FF0000"/>
                </a:solidFill>
                <a:latin typeface="Symbol" pitchFamily="18" charset="2"/>
                <a:ea typeface="新細明體" pitchFamily="18" charset="-120"/>
              </a:rPr>
              <a:t>f</a:t>
            </a:r>
            <a:r>
              <a:rPr kumimoji="0" lang="en-US" altLang="zh-TW" b="1" i="0" baseline="-25000">
                <a:solidFill>
                  <a:srgbClr val="FF0000"/>
                </a:solidFill>
                <a:latin typeface="Symbol" pitchFamily="18" charset="2"/>
                <a:ea typeface="新細明體" pitchFamily="18" charset="-120"/>
              </a:rPr>
              <a:t>2</a:t>
            </a:r>
            <a:r>
              <a:rPr kumimoji="0" lang="en-US" altLang="zh-TW" b="1" i="0">
                <a:solidFill>
                  <a:srgbClr val="FF0000"/>
                </a:solidFill>
                <a:latin typeface="Symbol" pitchFamily="18" charset="2"/>
                <a:ea typeface="新細明體" pitchFamily="18" charset="-120"/>
              </a:rPr>
              <a:t>(t)</a:t>
            </a:r>
          </a:p>
        </p:txBody>
      </p:sp>
      <p:sp>
        <p:nvSpPr>
          <p:cNvPr id="18455" name="Line 25"/>
          <p:cNvSpPr>
            <a:spLocks noChangeShapeType="1"/>
          </p:cNvSpPr>
          <p:nvPr/>
        </p:nvSpPr>
        <p:spPr bwMode="auto">
          <a:xfrm flipV="1">
            <a:off x="2452688" y="3519488"/>
            <a:ext cx="0" cy="3048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8456" name="Text Box 26"/>
          <p:cNvSpPr txBox="1">
            <a:spLocks noChangeArrowheads="1"/>
          </p:cNvSpPr>
          <p:nvPr/>
        </p:nvSpPr>
        <p:spPr bwMode="auto">
          <a:xfrm>
            <a:off x="2195513" y="3721100"/>
            <a:ext cx="781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b="1" i="0">
                <a:solidFill>
                  <a:schemeClr val="accent2"/>
                </a:solidFill>
                <a:latin typeface="Symbol" pitchFamily="18" charset="2"/>
                <a:ea typeface="新細明體" pitchFamily="18" charset="-120"/>
              </a:rPr>
              <a:t>f</a:t>
            </a:r>
            <a:r>
              <a:rPr kumimoji="0" lang="en-US" altLang="zh-TW" b="1" i="0" baseline="-25000">
                <a:solidFill>
                  <a:schemeClr val="accent2"/>
                </a:solidFill>
                <a:latin typeface="Symbol" pitchFamily="18" charset="2"/>
                <a:ea typeface="新細明體" pitchFamily="18" charset="-120"/>
              </a:rPr>
              <a:t>1</a:t>
            </a:r>
            <a:r>
              <a:rPr kumimoji="0" lang="en-US" altLang="zh-TW" b="1" i="0">
                <a:solidFill>
                  <a:schemeClr val="accent2"/>
                </a:solidFill>
                <a:latin typeface="Symbol" pitchFamily="18" charset="2"/>
                <a:ea typeface="新細明體" pitchFamily="18" charset="-120"/>
              </a:rPr>
              <a:t>(t)</a:t>
            </a:r>
          </a:p>
        </p:txBody>
      </p:sp>
      <p:sp>
        <p:nvSpPr>
          <p:cNvPr id="18457" name="Line 27"/>
          <p:cNvSpPr>
            <a:spLocks noChangeShapeType="1"/>
          </p:cNvSpPr>
          <p:nvPr/>
        </p:nvSpPr>
        <p:spPr bwMode="auto">
          <a:xfrm flipV="1">
            <a:off x="3752850" y="3533775"/>
            <a:ext cx="0" cy="304800"/>
          </a:xfrm>
          <a:prstGeom prst="line">
            <a:avLst/>
          </a:prstGeom>
          <a:noFill/>
          <a:ln w="28575">
            <a:solidFill>
              <a:srgbClr val="33CC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8458" name="Text Box 28"/>
          <p:cNvSpPr txBox="1">
            <a:spLocks noChangeArrowheads="1"/>
          </p:cNvSpPr>
          <p:nvPr/>
        </p:nvSpPr>
        <p:spPr bwMode="auto">
          <a:xfrm>
            <a:off x="3505200" y="3716338"/>
            <a:ext cx="781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b="1" i="0">
                <a:solidFill>
                  <a:srgbClr val="33CC33"/>
                </a:solidFill>
                <a:latin typeface="Symbol" pitchFamily="18" charset="2"/>
                <a:ea typeface="新細明體" pitchFamily="18" charset="-120"/>
              </a:rPr>
              <a:t>f</a:t>
            </a:r>
            <a:r>
              <a:rPr kumimoji="0" lang="en-US" altLang="zh-TW" b="1" i="0" baseline="-25000">
                <a:solidFill>
                  <a:srgbClr val="33CC33"/>
                </a:solidFill>
                <a:latin typeface="Symbol" pitchFamily="18" charset="2"/>
                <a:ea typeface="新細明體" pitchFamily="18" charset="-120"/>
              </a:rPr>
              <a:t>0</a:t>
            </a:r>
            <a:r>
              <a:rPr kumimoji="0" lang="en-US" altLang="zh-TW" b="1" i="0">
                <a:solidFill>
                  <a:srgbClr val="33CC33"/>
                </a:solidFill>
                <a:latin typeface="Symbol" pitchFamily="18" charset="2"/>
                <a:ea typeface="新細明體" pitchFamily="18" charset="-120"/>
              </a:rPr>
              <a:t>(t)</a:t>
            </a:r>
          </a:p>
        </p:txBody>
      </p:sp>
      <p:sp>
        <p:nvSpPr>
          <p:cNvPr id="58" name="Oval 60"/>
          <p:cNvSpPr>
            <a:spLocks noChangeArrowheads="1"/>
          </p:cNvSpPr>
          <p:nvPr/>
        </p:nvSpPr>
        <p:spPr bwMode="auto">
          <a:xfrm>
            <a:off x="693738" y="3770313"/>
            <a:ext cx="3886200" cy="533400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65" name="AutoShape 67"/>
          <p:cNvSpPr>
            <a:spLocks noChangeArrowheads="1"/>
          </p:cNvSpPr>
          <p:nvPr/>
        </p:nvSpPr>
        <p:spPr bwMode="auto">
          <a:xfrm>
            <a:off x="928688" y="4857750"/>
            <a:ext cx="3529012" cy="863600"/>
          </a:xfrm>
          <a:prstGeom prst="roundRect">
            <a:avLst>
              <a:gd name="adj" fmla="val 28569"/>
            </a:avLst>
          </a:prstGeom>
          <a:gradFill rotWithShape="0">
            <a:gsLst>
              <a:gs pos="0">
                <a:srgbClr val="F8D7CF"/>
              </a:gs>
              <a:gs pos="100000">
                <a:srgbClr val="FFFFFF"/>
              </a:gs>
            </a:gsLst>
            <a:lin ang="0" scaled="1"/>
          </a:gradFill>
          <a:ln w="19050">
            <a:solidFill>
              <a:srgbClr val="9C313B"/>
            </a:solidFill>
            <a:round/>
            <a:headEnd/>
            <a:tailEnd/>
          </a:ln>
          <a:effectLst>
            <a:outerShdw dist="91581" dir="2021404" algn="ctr" rotWithShape="0">
              <a:srgbClr val="B3B3B3"/>
            </a:outerShdw>
          </a:effectLst>
        </p:spPr>
        <p:txBody>
          <a:bodyPr wrap="none" anchor="ctr"/>
          <a:lstStyle/>
          <a:p>
            <a:pPr algn="ctr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  <a:defRPr/>
            </a:pPr>
            <a:r>
              <a:rPr lang="en-US" altLang="zh-TW" sz="2000" i="0" dirty="0">
                <a:latin typeface="Arial" charset="0"/>
                <a:ea typeface="AppleMyungjo" charset="-127"/>
                <a:cs typeface="+mn-cs"/>
              </a:rPr>
              <a:t>Transmitter emits </a:t>
            </a:r>
          </a:p>
          <a:p>
            <a:pPr algn="ctr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  <a:defRPr/>
            </a:pPr>
            <a:r>
              <a:rPr lang="en-US" altLang="zh-TW" sz="2000" b="1" i="0" dirty="0">
                <a:solidFill>
                  <a:srgbClr val="3333FF"/>
                </a:solidFill>
                <a:latin typeface="Arial" charset="0"/>
                <a:ea typeface="AppleMyungjo" charset="-127"/>
                <a:cs typeface="+mn-cs"/>
              </a:rPr>
              <a:t>orthogonal waveforms.</a:t>
            </a:r>
            <a:endParaRPr lang="en-US" altLang="zh-TW" sz="2000" i="0" dirty="0">
              <a:latin typeface="Arial" charset="0"/>
              <a:ea typeface="AppleMyungjo" charset="-127"/>
              <a:cs typeface="+mn-cs"/>
            </a:endParaRPr>
          </a:p>
        </p:txBody>
      </p:sp>
      <p:sp>
        <p:nvSpPr>
          <p:cNvPr id="18461" name="Text Box 73"/>
          <p:cNvSpPr txBox="1">
            <a:spLocks noChangeArrowheads="1"/>
          </p:cNvSpPr>
          <p:nvPr/>
        </p:nvSpPr>
        <p:spPr bwMode="auto">
          <a:xfrm>
            <a:off x="654050" y="1506538"/>
            <a:ext cx="39909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0">
                <a:latin typeface="Arial" pitchFamily="34" charset="0"/>
                <a:ea typeface="新細明體" pitchFamily="18" charset="-120"/>
              </a:rPr>
              <a:t>Transmitter: </a:t>
            </a:r>
            <a:r>
              <a:rPr lang="en-US" altLang="zh-TW" sz="2800" i="0">
                <a:solidFill>
                  <a:srgbClr val="FF0000"/>
                </a:solidFill>
                <a:latin typeface="Arial" pitchFamily="34" charset="0"/>
                <a:ea typeface="新細明體" pitchFamily="18" charset="-120"/>
              </a:rPr>
              <a:t>M</a:t>
            </a:r>
            <a:r>
              <a:rPr lang="en-US" altLang="zh-TW" sz="2000" i="0">
                <a:latin typeface="Arial" pitchFamily="34" charset="0"/>
                <a:ea typeface="新細明體" pitchFamily="18" charset="-120"/>
              </a:rPr>
              <a:t> antenna elements</a:t>
            </a:r>
          </a:p>
        </p:txBody>
      </p:sp>
      <p:grpSp>
        <p:nvGrpSpPr>
          <p:cNvPr id="2" name="群組 81"/>
          <p:cNvGrpSpPr>
            <a:grpSpLocks/>
          </p:cNvGrpSpPr>
          <p:nvPr/>
        </p:nvGrpSpPr>
        <p:grpSpPr bwMode="auto">
          <a:xfrm>
            <a:off x="4859338" y="1506538"/>
            <a:ext cx="3960812" cy="4514850"/>
            <a:chOff x="4859338" y="1506538"/>
            <a:chExt cx="3960812" cy="4514850"/>
          </a:xfrm>
        </p:grpSpPr>
        <p:sp>
          <p:nvSpPr>
            <p:cNvPr id="7" name="AutoShape 69"/>
            <p:cNvSpPr>
              <a:spLocks noChangeArrowheads="1"/>
            </p:cNvSpPr>
            <p:nvPr/>
          </p:nvSpPr>
          <p:spPr bwMode="auto">
            <a:xfrm>
              <a:off x="5219700" y="2017713"/>
              <a:ext cx="3240088" cy="251936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rgbClr val="F78408"/>
              </a:solidFill>
              <a:round/>
              <a:headEnd/>
              <a:tailEnd/>
            </a:ln>
            <a:effectLst>
              <a:outerShdw dist="107763" dir="2700000" algn="ctr" rotWithShape="0">
                <a:srgbClr val="B3B3B3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TW" altLang="en-US" i="0">
                <a:latin typeface="Arial" charset="0"/>
                <a:ea typeface="AppleMyungjo" charset="-127"/>
                <a:cs typeface="+mn-cs"/>
              </a:endParaRPr>
            </a:p>
          </p:txBody>
        </p:sp>
        <p:sp>
          <p:nvSpPr>
            <p:cNvPr id="18464" name="AutoShape 30"/>
            <p:cNvSpPr>
              <a:spLocks noChangeArrowheads="1"/>
            </p:cNvSpPr>
            <p:nvPr/>
          </p:nvSpPr>
          <p:spPr bwMode="auto">
            <a:xfrm rot="10800000">
              <a:off x="6140450" y="2879725"/>
              <a:ext cx="228600" cy="152400"/>
            </a:xfrm>
            <a:prstGeom prst="triangle">
              <a:avLst>
                <a:gd name="adj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zh-TW" altLang="en-US" i="0">
                <a:latin typeface="Arial" pitchFamily="34" charset="0"/>
              </a:endParaRPr>
            </a:p>
          </p:txBody>
        </p:sp>
        <p:sp>
          <p:nvSpPr>
            <p:cNvPr id="18465" name="Oval 31"/>
            <p:cNvSpPr>
              <a:spLocks noChangeArrowheads="1"/>
            </p:cNvSpPr>
            <p:nvPr/>
          </p:nvSpPr>
          <p:spPr bwMode="auto">
            <a:xfrm>
              <a:off x="6216650" y="3260725"/>
              <a:ext cx="76200" cy="762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i="0">
                <a:latin typeface="Arial" pitchFamily="34" charset="0"/>
              </a:endParaRPr>
            </a:p>
          </p:txBody>
        </p:sp>
        <p:sp>
          <p:nvSpPr>
            <p:cNvPr id="18466" name="Line 32"/>
            <p:cNvSpPr>
              <a:spLocks noChangeShapeType="1"/>
            </p:cNvSpPr>
            <p:nvPr/>
          </p:nvSpPr>
          <p:spPr bwMode="auto">
            <a:xfrm>
              <a:off x="6248400" y="3019425"/>
              <a:ext cx="0" cy="228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67" name="AutoShape 33"/>
            <p:cNvSpPr>
              <a:spLocks noChangeArrowheads="1"/>
            </p:cNvSpPr>
            <p:nvPr/>
          </p:nvSpPr>
          <p:spPr bwMode="auto">
            <a:xfrm rot="10800000">
              <a:off x="6462713" y="2879725"/>
              <a:ext cx="228600" cy="152400"/>
            </a:xfrm>
            <a:prstGeom prst="triangle">
              <a:avLst>
                <a:gd name="adj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zh-TW" altLang="en-US" i="0">
                <a:latin typeface="Arial" pitchFamily="34" charset="0"/>
              </a:endParaRPr>
            </a:p>
          </p:txBody>
        </p:sp>
        <p:sp>
          <p:nvSpPr>
            <p:cNvPr id="18468" name="Oval 34"/>
            <p:cNvSpPr>
              <a:spLocks noChangeArrowheads="1"/>
            </p:cNvSpPr>
            <p:nvPr/>
          </p:nvSpPr>
          <p:spPr bwMode="auto">
            <a:xfrm>
              <a:off x="6538913" y="3260725"/>
              <a:ext cx="76200" cy="762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i="0">
                <a:latin typeface="Arial" pitchFamily="34" charset="0"/>
              </a:endParaRPr>
            </a:p>
          </p:txBody>
        </p:sp>
        <p:sp>
          <p:nvSpPr>
            <p:cNvPr id="18469" name="Line 35"/>
            <p:cNvSpPr>
              <a:spLocks noChangeShapeType="1"/>
            </p:cNvSpPr>
            <p:nvPr/>
          </p:nvSpPr>
          <p:spPr bwMode="auto">
            <a:xfrm>
              <a:off x="6570663" y="3019425"/>
              <a:ext cx="0" cy="228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70" name="AutoShape 36"/>
            <p:cNvSpPr>
              <a:spLocks noChangeArrowheads="1"/>
            </p:cNvSpPr>
            <p:nvPr/>
          </p:nvSpPr>
          <p:spPr bwMode="auto">
            <a:xfrm rot="10800000">
              <a:off x="6788150" y="2879725"/>
              <a:ext cx="228600" cy="152400"/>
            </a:xfrm>
            <a:prstGeom prst="triangle">
              <a:avLst>
                <a:gd name="adj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zh-TW" altLang="en-US" i="0">
                <a:latin typeface="Arial" pitchFamily="34" charset="0"/>
              </a:endParaRPr>
            </a:p>
          </p:txBody>
        </p:sp>
        <p:sp>
          <p:nvSpPr>
            <p:cNvPr id="18471" name="Oval 37"/>
            <p:cNvSpPr>
              <a:spLocks noChangeArrowheads="1"/>
            </p:cNvSpPr>
            <p:nvPr/>
          </p:nvSpPr>
          <p:spPr bwMode="auto">
            <a:xfrm>
              <a:off x="6864350" y="3260725"/>
              <a:ext cx="76200" cy="762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i="0">
                <a:latin typeface="Arial" pitchFamily="34" charset="0"/>
              </a:endParaRPr>
            </a:p>
          </p:txBody>
        </p:sp>
        <p:sp>
          <p:nvSpPr>
            <p:cNvPr id="18472" name="Line 38"/>
            <p:cNvSpPr>
              <a:spLocks noChangeShapeType="1"/>
            </p:cNvSpPr>
            <p:nvPr/>
          </p:nvSpPr>
          <p:spPr bwMode="auto">
            <a:xfrm>
              <a:off x="6896100" y="3019425"/>
              <a:ext cx="0" cy="228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73" name="Line 39"/>
            <p:cNvSpPr>
              <a:spLocks noChangeShapeType="1"/>
            </p:cNvSpPr>
            <p:nvPr/>
          </p:nvSpPr>
          <p:spPr bwMode="auto">
            <a:xfrm flipH="1">
              <a:off x="6237288" y="2474913"/>
              <a:ext cx="263525" cy="404812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74" name="Line 40"/>
            <p:cNvSpPr>
              <a:spLocks noChangeShapeType="1"/>
            </p:cNvSpPr>
            <p:nvPr/>
          </p:nvSpPr>
          <p:spPr bwMode="auto">
            <a:xfrm flipH="1">
              <a:off x="6572250" y="2474913"/>
              <a:ext cx="263525" cy="404812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75" name="Line 41"/>
            <p:cNvSpPr>
              <a:spLocks noChangeShapeType="1"/>
            </p:cNvSpPr>
            <p:nvPr/>
          </p:nvSpPr>
          <p:spPr bwMode="auto">
            <a:xfrm flipH="1">
              <a:off x="6884988" y="2474913"/>
              <a:ext cx="263525" cy="404812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76" name="AutoShape 42"/>
            <p:cNvSpPr>
              <a:spLocks noChangeArrowheads="1"/>
            </p:cNvSpPr>
            <p:nvPr/>
          </p:nvSpPr>
          <p:spPr bwMode="auto">
            <a:xfrm rot="10800000">
              <a:off x="7083425" y="2879725"/>
              <a:ext cx="228600" cy="152400"/>
            </a:xfrm>
            <a:prstGeom prst="triangle">
              <a:avLst>
                <a:gd name="adj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zh-TW" altLang="en-US" i="0">
                <a:latin typeface="Arial" pitchFamily="34" charset="0"/>
              </a:endParaRPr>
            </a:p>
          </p:txBody>
        </p:sp>
        <p:sp>
          <p:nvSpPr>
            <p:cNvPr id="18477" name="Oval 43"/>
            <p:cNvSpPr>
              <a:spLocks noChangeArrowheads="1"/>
            </p:cNvSpPr>
            <p:nvPr/>
          </p:nvSpPr>
          <p:spPr bwMode="auto">
            <a:xfrm>
              <a:off x="7159625" y="3260725"/>
              <a:ext cx="76200" cy="762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i="0">
                <a:latin typeface="Arial" pitchFamily="34" charset="0"/>
              </a:endParaRPr>
            </a:p>
          </p:txBody>
        </p:sp>
        <p:sp>
          <p:nvSpPr>
            <p:cNvPr id="18478" name="Line 44"/>
            <p:cNvSpPr>
              <a:spLocks noChangeShapeType="1"/>
            </p:cNvSpPr>
            <p:nvPr/>
          </p:nvSpPr>
          <p:spPr bwMode="auto">
            <a:xfrm>
              <a:off x="7191375" y="3019425"/>
              <a:ext cx="0" cy="228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79" name="Line 45"/>
            <p:cNvSpPr>
              <a:spLocks noChangeShapeType="1"/>
            </p:cNvSpPr>
            <p:nvPr/>
          </p:nvSpPr>
          <p:spPr bwMode="auto">
            <a:xfrm flipH="1">
              <a:off x="7180263" y="2474913"/>
              <a:ext cx="263525" cy="404812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80" name="Line 48"/>
            <p:cNvSpPr>
              <a:spLocks noChangeShapeType="1"/>
            </p:cNvSpPr>
            <p:nvPr/>
          </p:nvSpPr>
          <p:spPr bwMode="auto">
            <a:xfrm flipH="1" flipV="1">
              <a:off x="6359525" y="2370138"/>
              <a:ext cx="990600" cy="609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81" name="Text Box 49"/>
            <p:cNvSpPr txBox="1">
              <a:spLocks noChangeArrowheads="1"/>
            </p:cNvSpPr>
            <p:nvPr/>
          </p:nvSpPr>
          <p:spPr bwMode="auto">
            <a:xfrm>
              <a:off x="6616700" y="2032000"/>
              <a:ext cx="12573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b="1" i="0">
                  <a:latin typeface="Arial" pitchFamily="34" charset="0"/>
                  <a:ea typeface="新細明體" pitchFamily="18" charset="-120"/>
                </a:rPr>
                <a:t>e</a:t>
              </a:r>
              <a:r>
                <a:rPr kumimoji="0" lang="en-US" altLang="zh-TW" b="1" i="0" baseline="30000">
                  <a:latin typeface="Arial" pitchFamily="34" charset="0"/>
                  <a:ea typeface="新細明體" pitchFamily="18" charset="-120"/>
                </a:rPr>
                <a:t>j2</a:t>
              </a:r>
              <a:r>
                <a:rPr kumimoji="0" lang="en-US" altLang="zh-TW" b="1" i="0" baseline="30000">
                  <a:latin typeface="Symbol" pitchFamily="18" charset="2"/>
                  <a:ea typeface="新細明體" pitchFamily="18" charset="-120"/>
                </a:rPr>
                <a:t>p</a:t>
              </a:r>
              <a:r>
                <a:rPr kumimoji="0" lang="en-US" altLang="zh-TW" b="1" i="0" baseline="30000">
                  <a:latin typeface="Arial" pitchFamily="34" charset="0"/>
                  <a:ea typeface="新細明體" pitchFamily="18" charset="-120"/>
                </a:rPr>
                <a:t>(ft-x/</a:t>
              </a:r>
              <a:r>
                <a:rPr kumimoji="0" lang="en-US" altLang="zh-TW" b="1" i="0" baseline="30000">
                  <a:latin typeface="Symbol" pitchFamily="18" charset="2"/>
                  <a:ea typeface="新細明體" pitchFamily="18" charset="-120"/>
                </a:rPr>
                <a:t>l</a:t>
              </a:r>
              <a:r>
                <a:rPr kumimoji="0" lang="en-US" altLang="zh-TW" b="1" i="0" baseline="30000">
                  <a:latin typeface="Arial" pitchFamily="34" charset="0"/>
                  <a:ea typeface="新細明體" pitchFamily="18" charset="-120"/>
                </a:rPr>
                <a:t>)</a:t>
              </a:r>
              <a:endParaRPr kumimoji="0" lang="en-US" altLang="zh-TW" b="1" i="0">
                <a:latin typeface="Symbol" pitchFamily="18" charset="2"/>
                <a:ea typeface="新細明體" pitchFamily="18" charset="-120"/>
              </a:endParaRPr>
            </a:p>
          </p:txBody>
        </p:sp>
        <p:sp>
          <p:nvSpPr>
            <p:cNvPr id="18482" name="Rectangle 50"/>
            <p:cNvSpPr>
              <a:spLocks noChangeArrowheads="1"/>
            </p:cNvSpPr>
            <p:nvPr/>
          </p:nvSpPr>
          <p:spPr bwMode="auto">
            <a:xfrm>
              <a:off x="6057900" y="3670300"/>
              <a:ext cx="457200" cy="3048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kumimoji="0" lang="en-US" altLang="zh-TW" sz="1800" b="1" i="0">
                  <a:latin typeface="Arial" pitchFamily="34" charset="0"/>
                  <a:ea typeface="新細明體" pitchFamily="18" charset="-120"/>
                </a:rPr>
                <a:t>MF</a:t>
              </a:r>
            </a:p>
          </p:txBody>
        </p:sp>
        <p:sp>
          <p:nvSpPr>
            <p:cNvPr id="18483" name="Line 51"/>
            <p:cNvSpPr>
              <a:spLocks noChangeShapeType="1"/>
            </p:cNvSpPr>
            <p:nvPr/>
          </p:nvSpPr>
          <p:spPr bwMode="auto">
            <a:xfrm>
              <a:off x="6254750" y="3343275"/>
              <a:ext cx="0" cy="30480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84" name="Line 52"/>
            <p:cNvSpPr>
              <a:spLocks noChangeShapeType="1"/>
            </p:cNvSpPr>
            <p:nvPr/>
          </p:nvSpPr>
          <p:spPr bwMode="auto">
            <a:xfrm>
              <a:off x="6119813" y="3975100"/>
              <a:ext cx="0" cy="3048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85" name="Rectangle 53"/>
            <p:cNvSpPr>
              <a:spLocks noChangeArrowheads="1"/>
            </p:cNvSpPr>
            <p:nvPr/>
          </p:nvSpPr>
          <p:spPr bwMode="auto">
            <a:xfrm>
              <a:off x="6986588" y="3656013"/>
              <a:ext cx="457200" cy="3048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kumimoji="0" lang="en-US" altLang="zh-TW" sz="1800" b="1" i="0">
                  <a:latin typeface="Arial" pitchFamily="34" charset="0"/>
                  <a:ea typeface="新細明體" pitchFamily="18" charset="-120"/>
                </a:rPr>
                <a:t>MF</a:t>
              </a:r>
            </a:p>
          </p:txBody>
        </p:sp>
        <p:sp>
          <p:nvSpPr>
            <p:cNvPr id="18486" name="Line 54"/>
            <p:cNvSpPr>
              <a:spLocks noChangeShapeType="1"/>
            </p:cNvSpPr>
            <p:nvPr/>
          </p:nvSpPr>
          <p:spPr bwMode="auto">
            <a:xfrm>
              <a:off x="7196138" y="3341688"/>
              <a:ext cx="0" cy="30480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87" name="Text Box 55"/>
            <p:cNvSpPr txBox="1">
              <a:spLocks noChangeArrowheads="1"/>
            </p:cNvSpPr>
            <p:nvPr/>
          </p:nvSpPr>
          <p:spPr bwMode="auto">
            <a:xfrm>
              <a:off x="6562725" y="3617913"/>
              <a:ext cx="4127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1800" b="1" i="0">
                  <a:latin typeface="Arial" pitchFamily="34" charset="0"/>
                  <a:ea typeface="新細明體" pitchFamily="18" charset="-120"/>
                </a:rPr>
                <a:t>…</a:t>
              </a:r>
            </a:p>
          </p:txBody>
        </p:sp>
        <p:sp>
          <p:nvSpPr>
            <p:cNvPr id="18488" name="Text Box 56"/>
            <p:cNvSpPr txBox="1">
              <a:spLocks noChangeArrowheads="1"/>
            </p:cNvSpPr>
            <p:nvPr/>
          </p:nvSpPr>
          <p:spPr bwMode="auto">
            <a:xfrm>
              <a:off x="6562725" y="3937000"/>
              <a:ext cx="4127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1800" b="1" i="0">
                  <a:latin typeface="Arial" pitchFamily="34" charset="0"/>
                  <a:ea typeface="新細明體" pitchFamily="18" charset="-120"/>
                </a:rPr>
                <a:t>…</a:t>
              </a:r>
            </a:p>
          </p:txBody>
        </p:sp>
        <p:sp>
          <p:nvSpPr>
            <p:cNvPr id="18489" name="Oval 61"/>
            <p:cNvSpPr>
              <a:spLocks noChangeArrowheads="1"/>
            </p:cNvSpPr>
            <p:nvPr/>
          </p:nvSpPr>
          <p:spPr bwMode="auto">
            <a:xfrm>
              <a:off x="5778500" y="3998913"/>
              <a:ext cx="19812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i="0">
                <a:latin typeface="Arial" pitchFamily="34" charset="0"/>
              </a:endParaRPr>
            </a:p>
          </p:txBody>
        </p:sp>
        <p:sp>
          <p:nvSpPr>
            <p:cNvPr id="18490" name="Line 62"/>
            <p:cNvSpPr>
              <a:spLocks noChangeShapeType="1"/>
            </p:cNvSpPr>
            <p:nvPr/>
          </p:nvSpPr>
          <p:spPr bwMode="auto">
            <a:xfrm>
              <a:off x="6283325" y="3970338"/>
              <a:ext cx="0" cy="304800"/>
            </a:xfrm>
            <a:prstGeom prst="line">
              <a:avLst/>
            </a:prstGeom>
            <a:noFill/>
            <a:ln w="38100">
              <a:solidFill>
                <a:srgbClr val="3333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91" name="Line 63"/>
            <p:cNvSpPr>
              <a:spLocks noChangeShapeType="1"/>
            </p:cNvSpPr>
            <p:nvPr/>
          </p:nvSpPr>
          <p:spPr bwMode="auto">
            <a:xfrm>
              <a:off x="6450013" y="3970338"/>
              <a:ext cx="0" cy="30480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92" name="Line 64"/>
            <p:cNvSpPr>
              <a:spLocks noChangeShapeType="1"/>
            </p:cNvSpPr>
            <p:nvPr/>
          </p:nvSpPr>
          <p:spPr bwMode="auto">
            <a:xfrm>
              <a:off x="7048500" y="3975100"/>
              <a:ext cx="0" cy="3048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93" name="Line 65"/>
            <p:cNvSpPr>
              <a:spLocks noChangeShapeType="1"/>
            </p:cNvSpPr>
            <p:nvPr/>
          </p:nvSpPr>
          <p:spPr bwMode="auto">
            <a:xfrm>
              <a:off x="7212013" y="3970338"/>
              <a:ext cx="0" cy="304800"/>
            </a:xfrm>
            <a:prstGeom prst="line">
              <a:avLst/>
            </a:prstGeom>
            <a:noFill/>
            <a:ln w="38100">
              <a:solidFill>
                <a:srgbClr val="3333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94" name="Line 66"/>
            <p:cNvSpPr>
              <a:spLocks noChangeShapeType="1"/>
            </p:cNvSpPr>
            <p:nvPr/>
          </p:nvSpPr>
          <p:spPr bwMode="auto">
            <a:xfrm>
              <a:off x="7378700" y="3970338"/>
              <a:ext cx="0" cy="30480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6" name="AutoShape 68"/>
            <p:cNvSpPr>
              <a:spLocks noChangeArrowheads="1"/>
            </p:cNvSpPr>
            <p:nvPr/>
          </p:nvSpPr>
          <p:spPr bwMode="auto">
            <a:xfrm>
              <a:off x="4859338" y="4725988"/>
              <a:ext cx="3960812" cy="1295400"/>
            </a:xfrm>
            <a:prstGeom prst="roundRect">
              <a:avLst>
                <a:gd name="adj" fmla="val 28569"/>
              </a:avLst>
            </a:prstGeom>
            <a:gradFill rotWithShape="0">
              <a:gsLst>
                <a:gs pos="0">
                  <a:srgbClr val="F8D7C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9C313B"/>
              </a:solidFill>
              <a:round/>
              <a:headEnd/>
              <a:tailEnd/>
            </a:ln>
            <a:effectLst>
              <a:outerShdw dist="91581" dir="2021404" algn="ctr" rotWithShape="0">
                <a:srgbClr val="B3B3B3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TW" sz="2000" b="1" i="0" dirty="0">
                  <a:solidFill>
                    <a:srgbClr val="3333FF"/>
                  </a:solidFill>
                  <a:latin typeface="Arial" charset="0"/>
                  <a:ea typeface="AppleMyungjo" charset="-127"/>
                  <a:cs typeface="+mn-cs"/>
                </a:rPr>
                <a:t>Matched filters</a:t>
              </a:r>
              <a:r>
                <a:rPr lang="en-US" altLang="zh-TW" sz="2000" i="0" dirty="0">
                  <a:latin typeface="Arial" charset="0"/>
                  <a:ea typeface="AppleMyungjo" charset="-127"/>
                  <a:cs typeface="+mn-cs"/>
                </a:rPr>
                <a:t> extract </a:t>
              </a:r>
            </a:p>
            <a:p>
              <a:pPr algn="ctr">
                <a:defRPr/>
              </a:pPr>
              <a:r>
                <a:rPr lang="en-US" altLang="zh-TW" sz="2000" i="0" dirty="0">
                  <a:latin typeface="Arial" charset="0"/>
                  <a:ea typeface="AppleMyungjo" charset="-127"/>
                  <a:cs typeface="+mn-cs"/>
                </a:rPr>
                <a:t>the</a:t>
              </a:r>
              <a:r>
                <a:rPr lang="en-US" altLang="zh-TW" sz="2000" b="1" i="0" dirty="0">
                  <a:solidFill>
                    <a:srgbClr val="FF0000"/>
                  </a:solidFill>
                  <a:latin typeface="Arial" charset="0"/>
                  <a:ea typeface="AppleMyungjo" charset="-127"/>
                  <a:cs typeface="+mn-cs"/>
                </a:rPr>
                <a:t> </a:t>
              </a:r>
              <a:r>
                <a:rPr lang="en-US" altLang="zh-TW" sz="2000" b="1" i="0" dirty="0">
                  <a:solidFill>
                    <a:srgbClr val="3333FF"/>
                  </a:solidFill>
                  <a:latin typeface="Arial" charset="0"/>
                  <a:ea typeface="AppleMyungjo" charset="-127"/>
                  <a:cs typeface="+mn-cs"/>
                </a:rPr>
                <a:t>M</a:t>
              </a:r>
              <a:r>
                <a:rPr lang="en-US" altLang="zh-TW" sz="2000" i="0" dirty="0">
                  <a:solidFill>
                    <a:srgbClr val="3333FF"/>
                  </a:solidFill>
                  <a:latin typeface="Arial" charset="0"/>
                  <a:ea typeface="AppleMyungjo" charset="-127"/>
                  <a:cs typeface="+mn-cs"/>
                </a:rPr>
                <a:t> </a:t>
              </a:r>
              <a:r>
                <a:rPr lang="en-US" altLang="zh-TW" sz="2000" i="0" dirty="0">
                  <a:latin typeface="Arial" charset="0"/>
                  <a:ea typeface="AppleMyungjo" charset="-127"/>
                  <a:cs typeface="+mn-cs"/>
                </a:rPr>
                <a:t>orthogonal waveforms.</a:t>
              </a:r>
            </a:p>
            <a:p>
              <a:pPr algn="ctr">
                <a:defRPr/>
              </a:pPr>
              <a:r>
                <a:rPr lang="en-US" altLang="zh-TW" sz="2000" i="0" dirty="0">
                  <a:latin typeface="Arial" charset="0"/>
                  <a:ea typeface="AppleMyungjo" charset="-127"/>
                  <a:cs typeface="+mn-cs"/>
                </a:rPr>
                <a:t>Overall number of signals: </a:t>
              </a:r>
            </a:p>
            <a:p>
              <a:pPr algn="ctr">
                <a:defRPr/>
              </a:pPr>
              <a:r>
                <a:rPr lang="en-US" altLang="zh-TW" sz="2000" b="1" i="0" dirty="0">
                  <a:solidFill>
                    <a:srgbClr val="FF0000"/>
                  </a:solidFill>
                  <a:latin typeface="Arial" charset="0"/>
                  <a:ea typeface="AppleMyungjo" charset="-127"/>
                  <a:cs typeface="+mn-cs"/>
                </a:rPr>
                <a:t>NM</a:t>
              </a:r>
            </a:p>
          </p:txBody>
        </p:sp>
        <p:sp>
          <p:nvSpPr>
            <p:cNvPr id="18496" name="Text Box 74"/>
            <p:cNvSpPr txBox="1">
              <a:spLocks noChangeArrowheads="1"/>
            </p:cNvSpPr>
            <p:nvPr/>
          </p:nvSpPr>
          <p:spPr bwMode="auto">
            <a:xfrm>
              <a:off x="5003800" y="1506538"/>
              <a:ext cx="3671888" cy="519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 i="0">
                  <a:latin typeface="Arial" pitchFamily="34" charset="0"/>
                  <a:ea typeface="新細明體" pitchFamily="18" charset="-120"/>
                </a:rPr>
                <a:t>Receiver: </a:t>
              </a:r>
              <a:r>
                <a:rPr lang="en-US" altLang="zh-TW" sz="2800" i="0">
                  <a:solidFill>
                    <a:srgbClr val="FF0000"/>
                  </a:solidFill>
                  <a:latin typeface="Arial" pitchFamily="34" charset="0"/>
                  <a:ea typeface="新細明體" pitchFamily="18" charset="-120"/>
                </a:rPr>
                <a:t>N</a:t>
              </a:r>
              <a:r>
                <a:rPr lang="en-US" altLang="zh-TW" sz="2000" i="0">
                  <a:latin typeface="Arial" pitchFamily="34" charset="0"/>
                  <a:ea typeface="新細明體" pitchFamily="18" charset="-120"/>
                </a:rPr>
                <a:t> antenna elements</a:t>
              </a:r>
            </a:p>
          </p:txBody>
        </p:sp>
        <p:sp>
          <p:nvSpPr>
            <p:cNvPr id="18497" name="Line 39"/>
            <p:cNvSpPr>
              <a:spLocks noChangeShapeType="1"/>
            </p:cNvSpPr>
            <p:nvPr/>
          </p:nvSpPr>
          <p:spPr bwMode="auto">
            <a:xfrm flipH="1">
              <a:off x="6173788" y="2473325"/>
              <a:ext cx="263525" cy="404813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98" name="Line 40"/>
            <p:cNvSpPr>
              <a:spLocks noChangeShapeType="1"/>
            </p:cNvSpPr>
            <p:nvPr/>
          </p:nvSpPr>
          <p:spPr bwMode="auto">
            <a:xfrm flipH="1">
              <a:off x="6508750" y="2473325"/>
              <a:ext cx="263525" cy="404813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99" name="Line 41"/>
            <p:cNvSpPr>
              <a:spLocks noChangeShapeType="1"/>
            </p:cNvSpPr>
            <p:nvPr/>
          </p:nvSpPr>
          <p:spPr bwMode="auto">
            <a:xfrm flipH="1">
              <a:off x="6821488" y="2473325"/>
              <a:ext cx="263525" cy="404813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500" name="Line 45"/>
            <p:cNvSpPr>
              <a:spLocks noChangeShapeType="1"/>
            </p:cNvSpPr>
            <p:nvPr/>
          </p:nvSpPr>
          <p:spPr bwMode="auto">
            <a:xfrm flipH="1">
              <a:off x="7116763" y="2473325"/>
              <a:ext cx="263525" cy="404813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501" name="Line 39"/>
            <p:cNvSpPr>
              <a:spLocks noChangeShapeType="1"/>
            </p:cNvSpPr>
            <p:nvPr/>
          </p:nvSpPr>
          <p:spPr bwMode="auto">
            <a:xfrm flipH="1">
              <a:off x="6291263" y="2478088"/>
              <a:ext cx="263525" cy="404812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502" name="Line 40"/>
            <p:cNvSpPr>
              <a:spLocks noChangeShapeType="1"/>
            </p:cNvSpPr>
            <p:nvPr/>
          </p:nvSpPr>
          <p:spPr bwMode="auto">
            <a:xfrm flipH="1">
              <a:off x="6626225" y="2478088"/>
              <a:ext cx="263525" cy="404812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503" name="Line 41"/>
            <p:cNvSpPr>
              <a:spLocks noChangeShapeType="1"/>
            </p:cNvSpPr>
            <p:nvPr/>
          </p:nvSpPr>
          <p:spPr bwMode="auto">
            <a:xfrm flipH="1">
              <a:off x="6938963" y="2478088"/>
              <a:ext cx="263525" cy="404812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504" name="Line 45"/>
            <p:cNvSpPr>
              <a:spLocks noChangeShapeType="1"/>
            </p:cNvSpPr>
            <p:nvPr/>
          </p:nvSpPr>
          <p:spPr bwMode="auto">
            <a:xfrm flipH="1">
              <a:off x="7234238" y="2478088"/>
              <a:ext cx="263525" cy="404812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505" name="Line 51"/>
            <p:cNvSpPr>
              <a:spLocks noChangeShapeType="1"/>
            </p:cNvSpPr>
            <p:nvPr/>
          </p:nvSpPr>
          <p:spPr bwMode="auto">
            <a:xfrm>
              <a:off x="6218238" y="3340100"/>
              <a:ext cx="0" cy="30480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506" name="Line 54"/>
            <p:cNvSpPr>
              <a:spLocks noChangeShapeType="1"/>
            </p:cNvSpPr>
            <p:nvPr/>
          </p:nvSpPr>
          <p:spPr bwMode="auto">
            <a:xfrm>
              <a:off x="7159625" y="3338513"/>
              <a:ext cx="0" cy="30480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507" name="Line 51"/>
            <p:cNvSpPr>
              <a:spLocks noChangeShapeType="1"/>
            </p:cNvSpPr>
            <p:nvPr/>
          </p:nvSpPr>
          <p:spPr bwMode="auto">
            <a:xfrm>
              <a:off x="6291263" y="3344863"/>
              <a:ext cx="0" cy="304800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508" name="Line 54"/>
            <p:cNvSpPr>
              <a:spLocks noChangeShapeType="1"/>
            </p:cNvSpPr>
            <p:nvPr/>
          </p:nvSpPr>
          <p:spPr bwMode="auto">
            <a:xfrm>
              <a:off x="7232650" y="3343275"/>
              <a:ext cx="0" cy="304800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AutoShape 69"/>
          <p:cNvSpPr>
            <a:spLocks noChangeArrowheads="1"/>
          </p:cNvSpPr>
          <p:nvPr/>
        </p:nvSpPr>
        <p:spPr bwMode="auto">
          <a:xfrm>
            <a:off x="5364163" y="1414463"/>
            <a:ext cx="2952750" cy="2374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rgbClr val="F78408"/>
            </a:solidFill>
            <a:round/>
            <a:headEnd/>
            <a:tailEnd/>
          </a:ln>
          <a:effectLst>
            <a:outerShdw dist="107763" dir="2700000" algn="ctr" rotWithShape="0">
              <a:srgbClr val="B3B3B3"/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TW" altLang="en-US" i="0">
              <a:latin typeface="Arial" charset="0"/>
              <a:ea typeface="AppleMyungjo" charset="-127"/>
              <a:cs typeface="+mn-cs"/>
            </a:endParaRPr>
          </a:p>
        </p:txBody>
      </p:sp>
      <p:sp>
        <p:nvSpPr>
          <p:cNvPr id="19459" name="Line 40"/>
          <p:cNvSpPr>
            <a:spLocks noChangeShapeType="1"/>
          </p:cNvSpPr>
          <p:nvPr/>
        </p:nvSpPr>
        <p:spPr bwMode="auto">
          <a:xfrm flipH="1">
            <a:off x="6700838" y="2132013"/>
            <a:ext cx="263525" cy="404812"/>
          </a:xfrm>
          <a:prstGeom prst="line">
            <a:avLst/>
          </a:prstGeom>
          <a:noFill/>
          <a:ln w="19050">
            <a:solidFill>
              <a:srgbClr val="33CC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9460" name="Line 40"/>
          <p:cNvSpPr>
            <a:spLocks noChangeShapeType="1"/>
          </p:cNvSpPr>
          <p:nvPr/>
        </p:nvSpPr>
        <p:spPr bwMode="auto">
          <a:xfrm flipH="1">
            <a:off x="6583363" y="2127250"/>
            <a:ext cx="263525" cy="40481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9461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Virtual Array Concept</a:t>
            </a:r>
            <a:endParaRPr lang="zh-TW" altLang="en-US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F64FBB-0088-47A0-B818-0CDE5166769C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  <p:sp>
        <p:nvSpPr>
          <p:cNvPr id="19463" name="頁尾版面配置區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ISCAS 2008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sp>
        <p:nvSpPr>
          <p:cNvPr id="6" name="AutoShape 70"/>
          <p:cNvSpPr>
            <a:spLocks noChangeArrowheads="1"/>
          </p:cNvSpPr>
          <p:nvPr/>
        </p:nvSpPr>
        <p:spPr bwMode="auto">
          <a:xfrm>
            <a:off x="755650" y="1484313"/>
            <a:ext cx="4032250" cy="23034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rgbClr val="F78408"/>
            </a:solidFill>
            <a:round/>
            <a:headEnd/>
            <a:tailEnd/>
          </a:ln>
          <a:effectLst>
            <a:outerShdw dist="107763" dir="2700000" algn="ctr" rotWithShape="0">
              <a:srgbClr val="B3B3B3"/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TW" altLang="en-US" i="0">
              <a:latin typeface="Arial" charset="0"/>
              <a:ea typeface="AppleMyungjo" charset="-127"/>
              <a:cs typeface="+mn-cs"/>
            </a:endParaRPr>
          </a:p>
        </p:txBody>
      </p:sp>
      <p:sp>
        <p:nvSpPr>
          <p:cNvPr id="19465" name="AutoShape 6"/>
          <p:cNvSpPr>
            <a:spLocks noChangeArrowheads="1"/>
          </p:cNvSpPr>
          <p:nvPr/>
        </p:nvSpPr>
        <p:spPr bwMode="auto">
          <a:xfrm rot="10800000">
            <a:off x="2482850" y="2527300"/>
            <a:ext cx="228600" cy="152400"/>
          </a:xfrm>
          <a:prstGeom prst="triangle">
            <a:avLst>
              <a:gd name="adj" fmla="val 50000"/>
            </a:avLst>
          </a:prstGeom>
          <a:solidFill>
            <a:srgbClr val="3333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19466" name="Oval 7"/>
          <p:cNvSpPr>
            <a:spLocks noChangeArrowheads="1"/>
          </p:cNvSpPr>
          <p:nvPr/>
        </p:nvSpPr>
        <p:spPr bwMode="auto">
          <a:xfrm>
            <a:off x="2559050" y="2908300"/>
            <a:ext cx="76200" cy="76200"/>
          </a:xfrm>
          <a:prstGeom prst="ellipse">
            <a:avLst/>
          </a:prstGeom>
          <a:solidFill>
            <a:srgbClr val="3333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19467" name="Line 8"/>
          <p:cNvSpPr>
            <a:spLocks noChangeShapeType="1"/>
          </p:cNvSpPr>
          <p:nvPr/>
        </p:nvSpPr>
        <p:spPr bwMode="auto">
          <a:xfrm>
            <a:off x="2590800" y="2667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9468" name="AutoShape 9"/>
          <p:cNvSpPr>
            <a:spLocks noChangeArrowheads="1"/>
          </p:cNvSpPr>
          <p:nvPr/>
        </p:nvSpPr>
        <p:spPr bwMode="auto">
          <a:xfrm rot="10800000">
            <a:off x="3779838" y="2528888"/>
            <a:ext cx="228600" cy="152400"/>
          </a:xfrm>
          <a:prstGeom prst="triangle">
            <a:avLst>
              <a:gd name="adj" fmla="val 50000"/>
            </a:avLst>
          </a:prstGeom>
          <a:solidFill>
            <a:srgbClr val="33CC3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19469" name="Oval 10"/>
          <p:cNvSpPr>
            <a:spLocks noChangeArrowheads="1"/>
          </p:cNvSpPr>
          <p:nvPr/>
        </p:nvSpPr>
        <p:spPr bwMode="auto">
          <a:xfrm>
            <a:off x="3856038" y="2909888"/>
            <a:ext cx="76200" cy="76200"/>
          </a:xfrm>
          <a:prstGeom prst="ellipse">
            <a:avLst/>
          </a:prstGeom>
          <a:solidFill>
            <a:srgbClr val="33CC33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19470" name="Line 11"/>
          <p:cNvSpPr>
            <a:spLocks noChangeShapeType="1"/>
          </p:cNvSpPr>
          <p:nvPr/>
        </p:nvSpPr>
        <p:spPr bwMode="auto">
          <a:xfrm>
            <a:off x="3887788" y="2668588"/>
            <a:ext cx="0" cy="242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9471" name="Line 19"/>
          <p:cNvSpPr>
            <a:spLocks noChangeShapeType="1"/>
          </p:cNvSpPr>
          <p:nvPr/>
        </p:nvSpPr>
        <p:spPr bwMode="auto">
          <a:xfrm flipH="1">
            <a:off x="2616200" y="1890713"/>
            <a:ext cx="431800" cy="63341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9472" name="Line 20"/>
          <p:cNvSpPr>
            <a:spLocks noChangeShapeType="1"/>
          </p:cNvSpPr>
          <p:nvPr/>
        </p:nvSpPr>
        <p:spPr bwMode="auto">
          <a:xfrm flipH="1" flipV="1">
            <a:off x="2895600" y="1814513"/>
            <a:ext cx="990600" cy="6858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9473" name="Line 21"/>
          <p:cNvSpPr>
            <a:spLocks noChangeShapeType="1"/>
          </p:cNvSpPr>
          <p:nvPr/>
        </p:nvSpPr>
        <p:spPr bwMode="auto">
          <a:xfrm flipH="1">
            <a:off x="3911600" y="1890713"/>
            <a:ext cx="431800" cy="633412"/>
          </a:xfrm>
          <a:prstGeom prst="line">
            <a:avLst/>
          </a:prstGeom>
          <a:noFill/>
          <a:ln w="28575">
            <a:solidFill>
              <a:srgbClr val="33CC33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9474" name="Text Box 22"/>
          <p:cNvSpPr txBox="1">
            <a:spLocks noChangeArrowheads="1"/>
          </p:cNvSpPr>
          <p:nvPr/>
        </p:nvSpPr>
        <p:spPr bwMode="auto">
          <a:xfrm>
            <a:off x="3143250" y="1484313"/>
            <a:ext cx="125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b="1" i="0">
                <a:latin typeface="Arial" pitchFamily="34" charset="0"/>
                <a:ea typeface="新細明體" pitchFamily="18" charset="-120"/>
              </a:rPr>
              <a:t>e</a:t>
            </a:r>
            <a:r>
              <a:rPr kumimoji="0" lang="en-US" altLang="zh-TW" b="1" i="0" baseline="30000">
                <a:latin typeface="Arial" pitchFamily="34" charset="0"/>
                <a:ea typeface="新細明體" pitchFamily="18" charset="-120"/>
              </a:rPr>
              <a:t>j2</a:t>
            </a:r>
            <a:r>
              <a:rPr kumimoji="0" lang="en-US" altLang="zh-TW" b="1" i="0" baseline="30000">
                <a:latin typeface="Symbol" pitchFamily="18" charset="2"/>
                <a:ea typeface="新細明體" pitchFamily="18" charset="-120"/>
              </a:rPr>
              <a:t>p</a:t>
            </a:r>
            <a:r>
              <a:rPr kumimoji="0" lang="en-US" altLang="zh-TW" b="1" i="0" baseline="30000">
                <a:latin typeface="Arial" pitchFamily="34" charset="0"/>
                <a:ea typeface="新細明體" pitchFamily="18" charset="-120"/>
              </a:rPr>
              <a:t>(ft-x/</a:t>
            </a:r>
            <a:r>
              <a:rPr kumimoji="0" lang="en-US" altLang="zh-TW" b="1" i="0" baseline="30000">
                <a:latin typeface="Symbol" pitchFamily="18" charset="2"/>
                <a:ea typeface="新細明體" pitchFamily="18" charset="-120"/>
              </a:rPr>
              <a:t>l</a:t>
            </a:r>
            <a:r>
              <a:rPr kumimoji="0" lang="en-US" altLang="zh-TW" b="1" i="0" baseline="30000">
                <a:latin typeface="Arial" pitchFamily="34" charset="0"/>
                <a:ea typeface="新細明體" pitchFamily="18" charset="-120"/>
              </a:rPr>
              <a:t>)</a:t>
            </a:r>
            <a:endParaRPr kumimoji="0" lang="en-US" altLang="zh-TW" b="1" i="0">
              <a:latin typeface="Symbol" pitchFamily="18" charset="2"/>
              <a:ea typeface="新細明體" pitchFamily="18" charset="-120"/>
            </a:endParaRPr>
          </a:p>
        </p:txBody>
      </p:sp>
      <p:sp>
        <p:nvSpPr>
          <p:cNvPr id="19475" name="AutoShape 12"/>
          <p:cNvSpPr>
            <a:spLocks noChangeArrowheads="1"/>
          </p:cNvSpPr>
          <p:nvPr/>
        </p:nvSpPr>
        <p:spPr bwMode="auto">
          <a:xfrm rot="10800000">
            <a:off x="1219200" y="2527300"/>
            <a:ext cx="228600" cy="1524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19476" name="Oval 13"/>
          <p:cNvSpPr>
            <a:spLocks noChangeArrowheads="1"/>
          </p:cNvSpPr>
          <p:nvPr/>
        </p:nvSpPr>
        <p:spPr bwMode="auto">
          <a:xfrm>
            <a:off x="1295400" y="2908300"/>
            <a:ext cx="76200" cy="762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19477" name="Line 14"/>
          <p:cNvSpPr>
            <a:spLocks noChangeShapeType="1"/>
          </p:cNvSpPr>
          <p:nvPr/>
        </p:nvSpPr>
        <p:spPr bwMode="auto">
          <a:xfrm>
            <a:off x="1327150" y="2667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9478" name="Line 15"/>
          <p:cNvSpPr>
            <a:spLocks noChangeShapeType="1"/>
          </p:cNvSpPr>
          <p:nvPr/>
        </p:nvSpPr>
        <p:spPr bwMode="auto">
          <a:xfrm flipH="1">
            <a:off x="1320800" y="1890713"/>
            <a:ext cx="431800" cy="6334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9479" name="Line 18"/>
          <p:cNvSpPr>
            <a:spLocks noChangeShapeType="1"/>
          </p:cNvSpPr>
          <p:nvPr/>
        </p:nvSpPr>
        <p:spPr bwMode="auto">
          <a:xfrm flipH="1" flipV="1">
            <a:off x="1600200" y="1814513"/>
            <a:ext cx="990600" cy="6858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9480" name="Line 114"/>
          <p:cNvSpPr>
            <a:spLocks noChangeShapeType="1"/>
          </p:cNvSpPr>
          <p:nvPr/>
        </p:nvSpPr>
        <p:spPr bwMode="auto">
          <a:xfrm>
            <a:off x="3894138" y="1985963"/>
            <a:ext cx="0" cy="8382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9481" name="Text Box 115"/>
          <p:cNvSpPr txBox="1">
            <a:spLocks noChangeArrowheads="1"/>
          </p:cNvSpPr>
          <p:nvPr/>
        </p:nvSpPr>
        <p:spPr bwMode="auto">
          <a:xfrm>
            <a:off x="3851275" y="1971675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sz="1800" b="1" i="0">
                <a:latin typeface="Symbol" pitchFamily="18" charset="2"/>
                <a:ea typeface="新細明體" pitchFamily="18" charset="-120"/>
              </a:rPr>
              <a:t>q</a:t>
            </a:r>
          </a:p>
        </p:txBody>
      </p:sp>
      <p:sp>
        <p:nvSpPr>
          <p:cNvPr id="19482" name="文字方塊 80"/>
          <p:cNvSpPr txBox="1">
            <a:spLocks noChangeArrowheads="1"/>
          </p:cNvSpPr>
          <p:nvPr/>
        </p:nvSpPr>
        <p:spPr bwMode="auto">
          <a:xfrm>
            <a:off x="3643313" y="2967038"/>
            <a:ext cx="98937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0">
                <a:latin typeface="Georgia" pitchFamily="18" charset="0"/>
                <a:ea typeface="新細明體" pitchFamily="18" charset="-120"/>
              </a:rPr>
              <a:t>x</a:t>
            </a:r>
            <a:r>
              <a:rPr lang="en-US" altLang="zh-TW" sz="2000" b="1" i="0" baseline="-25000">
                <a:latin typeface="Georgia" pitchFamily="18" charset="0"/>
                <a:ea typeface="新細明體" pitchFamily="18" charset="-120"/>
              </a:rPr>
              <a:t>T,0</a:t>
            </a:r>
            <a:r>
              <a:rPr lang="en-US" altLang="zh-TW" sz="2000" b="1" i="0">
                <a:latin typeface="Georgia" pitchFamily="18" charset="0"/>
                <a:ea typeface="新細明體" pitchFamily="18" charset="-120"/>
              </a:rPr>
              <a:t>=0</a:t>
            </a:r>
            <a:endParaRPr lang="zh-TW" altLang="en-US" sz="2000" b="1" i="0" baseline="30000">
              <a:latin typeface="Georgia" pitchFamily="18" charset="0"/>
              <a:ea typeface="新細明體" pitchFamily="18" charset="-120"/>
            </a:endParaRPr>
          </a:p>
        </p:txBody>
      </p:sp>
      <p:sp>
        <p:nvSpPr>
          <p:cNvPr id="19483" name="文字方塊 81"/>
          <p:cNvSpPr txBox="1">
            <a:spLocks noChangeArrowheads="1"/>
          </p:cNvSpPr>
          <p:nvPr/>
        </p:nvSpPr>
        <p:spPr bwMode="auto">
          <a:xfrm>
            <a:off x="2357438" y="2967038"/>
            <a:ext cx="59182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0" dirty="0">
                <a:latin typeface="Georgia" pitchFamily="18" charset="0"/>
                <a:ea typeface="新細明體" pitchFamily="18" charset="-120"/>
              </a:rPr>
              <a:t>x</a:t>
            </a:r>
            <a:r>
              <a:rPr lang="en-US" altLang="zh-TW" sz="2000" b="1" i="0" baseline="-25000" dirty="0">
                <a:latin typeface="Georgia" pitchFamily="18" charset="0"/>
                <a:ea typeface="新細明體" pitchFamily="18" charset="-120"/>
              </a:rPr>
              <a:t>T,1</a:t>
            </a:r>
            <a:endParaRPr lang="zh-TW" altLang="en-US" sz="2000" b="1" i="0" baseline="30000" dirty="0">
              <a:latin typeface="Georgia" pitchFamily="18" charset="0"/>
              <a:ea typeface="新細明體" pitchFamily="18" charset="-120"/>
            </a:endParaRPr>
          </a:p>
        </p:txBody>
      </p:sp>
      <p:sp>
        <p:nvSpPr>
          <p:cNvPr id="19484" name="文字方塊 82"/>
          <p:cNvSpPr txBox="1">
            <a:spLocks noChangeArrowheads="1"/>
          </p:cNvSpPr>
          <p:nvPr/>
        </p:nvSpPr>
        <p:spPr bwMode="auto">
          <a:xfrm>
            <a:off x="1071563" y="2967038"/>
            <a:ext cx="61587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0">
                <a:latin typeface="Georgia" pitchFamily="18" charset="0"/>
                <a:ea typeface="新細明體" pitchFamily="18" charset="-120"/>
              </a:rPr>
              <a:t>x</a:t>
            </a:r>
            <a:r>
              <a:rPr lang="en-US" altLang="zh-TW" sz="2000" b="1" i="0" baseline="-25000">
                <a:latin typeface="Georgia" pitchFamily="18" charset="0"/>
                <a:ea typeface="新細明體" pitchFamily="18" charset="-120"/>
              </a:rPr>
              <a:t>T,2</a:t>
            </a:r>
            <a:endParaRPr lang="zh-TW" altLang="en-US" sz="2000" b="1" i="0" baseline="30000">
              <a:latin typeface="Georgia" pitchFamily="18" charset="0"/>
              <a:ea typeface="新細明體" pitchFamily="18" charset="-120"/>
            </a:endParaRPr>
          </a:p>
        </p:txBody>
      </p:sp>
      <p:sp>
        <p:nvSpPr>
          <p:cNvPr id="19485" name="Text Box 41"/>
          <p:cNvSpPr txBox="1">
            <a:spLocks noChangeArrowheads="1"/>
          </p:cNvSpPr>
          <p:nvPr/>
        </p:nvSpPr>
        <p:spPr bwMode="auto">
          <a:xfrm>
            <a:off x="5148263" y="3789363"/>
            <a:ext cx="3635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0">
                <a:latin typeface="Arial" pitchFamily="34" charset="0"/>
                <a:ea typeface="新細明體" pitchFamily="18" charset="-120"/>
              </a:rPr>
              <a:t>Receiver: </a:t>
            </a:r>
            <a:r>
              <a:rPr lang="en-US" altLang="zh-TW" i="0">
                <a:solidFill>
                  <a:srgbClr val="FF0000"/>
                </a:solidFill>
                <a:latin typeface="Arial" pitchFamily="34" charset="0"/>
                <a:ea typeface="新細明體" pitchFamily="18" charset="-120"/>
              </a:rPr>
              <a:t>N</a:t>
            </a:r>
            <a:r>
              <a:rPr lang="en-US" altLang="zh-TW" sz="2000" i="0">
                <a:solidFill>
                  <a:srgbClr val="FF0000"/>
                </a:solidFill>
                <a:latin typeface="Arial" pitchFamily="34" charset="0"/>
                <a:ea typeface="新細明體" pitchFamily="18" charset="-120"/>
              </a:rPr>
              <a:t> </a:t>
            </a:r>
            <a:r>
              <a:rPr lang="en-US" altLang="zh-TW" sz="2000" i="0">
                <a:latin typeface="Arial" pitchFamily="34" charset="0"/>
                <a:ea typeface="新細明體" pitchFamily="18" charset="-120"/>
              </a:rPr>
              <a:t>antenna elements</a:t>
            </a:r>
          </a:p>
        </p:txBody>
      </p:sp>
      <p:sp>
        <p:nvSpPr>
          <p:cNvPr id="19486" name="AutoShape 30"/>
          <p:cNvSpPr>
            <a:spLocks noChangeArrowheads="1"/>
          </p:cNvSpPr>
          <p:nvPr/>
        </p:nvSpPr>
        <p:spPr bwMode="auto">
          <a:xfrm rot="10800000">
            <a:off x="6215063" y="2533650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19487" name="Oval 31"/>
          <p:cNvSpPr>
            <a:spLocks noChangeArrowheads="1"/>
          </p:cNvSpPr>
          <p:nvPr/>
        </p:nvSpPr>
        <p:spPr bwMode="auto">
          <a:xfrm>
            <a:off x="6291263" y="2914650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19488" name="Line 32"/>
          <p:cNvSpPr>
            <a:spLocks noChangeShapeType="1"/>
          </p:cNvSpPr>
          <p:nvPr/>
        </p:nvSpPr>
        <p:spPr bwMode="auto">
          <a:xfrm>
            <a:off x="6323013" y="267335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9489" name="AutoShape 33"/>
          <p:cNvSpPr>
            <a:spLocks noChangeArrowheads="1"/>
          </p:cNvSpPr>
          <p:nvPr/>
        </p:nvSpPr>
        <p:spPr bwMode="auto">
          <a:xfrm rot="10800000">
            <a:off x="6537325" y="2533650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19490" name="Oval 34"/>
          <p:cNvSpPr>
            <a:spLocks noChangeArrowheads="1"/>
          </p:cNvSpPr>
          <p:nvPr/>
        </p:nvSpPr>
        <p:spPr bwMode="auto">
          <a:xfrm>
            <a:off x="6613525" y="2914650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19491" name="Line 35"/>
          <p:cNvSpPr>
            <a:spLocks noChangeShapeType="1"/>
          </p:cNvSpPr>
          <p:nvPr/>
        </p:nvSpPr>
        <p:spPr bwMode="auto">
          <a:xfrm>
            <a:off x="6645275" y="267335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9492" name="AutoShape 36"/>
          <p:cNvSpPr>
            <a:spLocks noChangeArrowheads="1"/>
          </p:cNvSpPr>
          <p:nvPr/>
        </p:nvSpPr>
        <p:spPr bwMode="auto">
          <a:xfrm rot="10800000">
            <a:off x="6862763" y="2533650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19493" name="Oval 37"/>
          <p:cNvSpPr>
            <a:spLocks noChangeArrowheads="1"/>
          </p:cNvSpPr>
          <p:nvPr/>
        </p:nvSpPr>
        <p:spPr bwMode="auto">
          <a:xfrm>
            <a:off x="6938963" y="2914650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19494" name="Line 38"/>
          <p:cNvSpPr>
            <a:spLocks noChangeShapeType="1"/>
          </p:cNvSpPr>
          <p:nvPr/>
        </p:nvSpPr>
        <p:spPr bwMode="auto">
          <a:xfrm>
            <a:off x="6970713" y="267335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9495" name="Line 39"/>
          <p:cNvSpPr>
            <a:spLocks noChangeShapeType="1"/>
          </p:cNvSpPr>
          <p:nvPr/>
        </p:nvSpPr>
        <p:spPr bwMode="auto">
          <a:xfrm flipH="1">
            <a:off x="6311900" y="2128838"/>
            <a:ext cx="263525" cy="404812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9496" name="Line 40"/>
          <p:cNvSpPr>
            <a:spLocks noChangeShapeType="1"/>
          </p:cNvSpPr>
          <p:nvPr/>
        </p:nvSpPr>
        <p:spPr bwMode="auto">
          <a:xfrm flipH="1">
            <a:off x="6646863" y="2128838"/>
            <a:ext cx="263525" cy="40481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9497" name="Line 41"/>
          <p:cNvSpPr>
            <a:spLocks noChangeShapeType="1"/>
          </p:cNvSpPr>
          <p:nvPr/>
        </p:nvSpPr>
        <p:spPr bwMode="auto">
          <a:xfrm flipH="1">
            <a:off x="6959600" y="2128838"/>
            <a:ext cx="263525" cy="404812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9498" name="AutoShape 42"/>
          <p:cNvSpPr>
            <a:spLocks noChangeArrowheads="1"/>
          </p:cNvSpPr>
          <p:nvPr/>
        </p:nvSpPr>
        <p:spPr bwMode="auto">
          <a:xfrm rot="10800000">
            <a:off x="7158038" y="2533650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19499" name="Oval 43"/>
          <p:cNvSpPr>
            <a:spLocks noChangeArrowheads="1"/>
          </p:cNvSpPr>
          <p:nvPr/>
        </p:nvSpPr>
        <p:spPr bwMode="auto">
          <a:xfrm>
            <a:off x="7234238" y="2914650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19500" name="Line 44"/>
          <p:cNvSpPr>
            <a:spLocks noChangeShapeType="1"/>
          </p:cNvSpPr>
          <p:nvPr/>
        </p:nvSpPr>
        <p:spPr bwMode="auto">
          <a:xfrm>
            <a:off x="7265988" y="267335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9501" name="Line 45"/>
          <p:cNvSpPr>
            <a:spLocks noChangeShapeType="1"/>
          </p:cNvSpPr>
          <p:nvPr/>
        </p:nvSpPr>
        <p:spPr bwMode="auto">
          <a:xfrm flipH="1">
            <a:off x="7254875" y="2128838"/>
            <a:ext cx="263525" cy="404812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9502" name="Line 48"/>
          <p:cNvSpPr>
            <a:spLocks noChangeShapeType="1"/>
          </p:cNvSpPr>
          <p:nvPr/>
        </p:nvSpPr>
        <p:spPr bwMode="auto">
          <a:xfrm flipH="1" flipV="1">
            <a:off x="6434138" y="2024063"/>
            <a:ext cx="990600" cy="6096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9503" name="Text Box 49"/>
          <p:cNvSpPr txBox="1">
            <a:spLocks noChangeArrowheads="1"/>
          </p:cNvSpPr>
          <p:nvPr/>
        </p:nvSpPr>
        <p:spPr bwMode="auto">
          <a:xfrm>
            <a:off x="6689725" y="1458913"/>
            <a:ext cx="125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b="1" i="0">
                <a:latin typeface="Arial" pitchFamily="34" charset="0"/>
                <a:ea typeface="新細明體" pitchFamily="18" charset="-120"/>
              </a:rPr>
              <a:t>e</a:t>
            </a:r>
            <a:r>
              <a:rPr kumimoji="0" lang="en-US" altLang="zh-TW" b="1" i="0" baseline="30000">
                <a:latin typeface="Arial" pitchFamily="34" charset="0"/>
                <a:ea typeface="新細明體" pitchFamily="18" charset="-120"/>
              </a:rPr>
              <a:t>j2</a:t>
            </a:r>
            <a:r>
              <a:rPr kumimoji="0" lang="en-US" altLang="zh-TW" b="1" i="0" baseline="30000">
                <a:latin typeface="Symbol" pitchFamily="18" charset="2"/>
                <a:ea typeface="新細明體" pitchFamily="18" charset="-120"/>
              </a:rPr>
              <a:t>p</a:t>
            </a:r>
            <a:r>
              <a:rPr kumimoji="0" lang="en-US" altLang="zh-TW" b="1" i="0" baseline="30000">
                <a:latin typeface="Arial" pitchFamily="34" charset="0"/>
                <a:ea typeface="新細明體" pitchFamily="18" charset="-120"/>
              </a:rPr>
              <a:t>(ft-x/</a:t>
            </a:r>
            <a:r>
              <a:rPr kumimoji="0" lang="en-US" altLang="zh-TW" b="1" i="0" baseline="30000">
                <a:latin typeface="Symbol" pitchFamily="18" charset="2"/>
                <a:ea typeface="新細明體" pitchFamily="18" charset="-120"/>
              </a:rPr>
              <a:t>l</a:t>
            </a:r>
            <a:r>
              <a:rPr kumimoji="0" lang="en-US" altLang="zh-TW" b="1" i="0" baseline="30000">
                <a:latin typeface="Arial" pitchFamily="34" charset="0"/>
                <a:ea typeface="新細明體" pitchFamily="18" charset="-120"/>
              </a:rPr>
              <a:t>)</a:t>
            </a:r>
            <a:endParaRPr kumimoji="0" lang="en-US" altLang="zh-TW" b="1" i="0">
              <a:latin typeface="Symbol" pitchFamily="18" charset="2"/>
              <a:ea typeface="新細明體" pitchFamily="18" charset="-120"/>
            </a:endParaRPr>
          </a:p>
        </p:txBody>
      </p:sp>
      <p:sp>
        <p:nvSpPr>
          <p:cNvPr id="19504" name="Line 39"/>
          <p:cNvSpPr>
            <a:spLocks noChangeShapeType="1"/>
          </p:cNvSpPr>
          <p:nvPr/>
        </p:nvSpPr>
        <p:spPr bwMode="auto">
          <a:xfrm flipH="1">
            <a:off x="6365875" y="2103438"/>
            <a:ext cx="282575" cy="433387"/>
          </a:xfrm>
          <a:prstGeom prst="line">
            <a:avLst/>
          </a:prstGeom>
          <a:noFill/>
          <a:ln w="19050">
            <a:solidFill>
              <a:srgbClr val="33CC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9505" name="Line 41"/>
          <p:cNvSpPr>
            <a:spLocks noChangeShapeType="1"/>
          </p:cNvSpPr>
          <p:nvPr/>
        </p:nvSpPr>
        <p:spPr bwMode="auto">
          <a:xfrm flipH="1">
            <a:off x="7013575" y="2132013"/>
            <a:ext cx="263525" cy="404812"/>
          </a:xfrm>
          <a:prstGeom prst="line">
            <a:avLst/>
          </a:prstGeom>
          <a:noFill/>
          <a:ln w="19050">
            <a:solidFill>
              <a:srgbClr val="33CC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9506" name="Line 45"/>
          <p:cNvSpPr>
            <a:spLocks noChangeShapeType="1"/>
          </p:cNvSpPr>
          <p:nvPr/>
        </p:nvSpPr>
        <p:spPr bwMode="auto">
          <a:xfrm flipH="1">
            <a:off x="7308850" y="2132013"/>
            <a:ext cx="263525" cy="404812"/>
          </a:xfrm>
          <a:prstGeom prst="line">
            <a:avLst/>
          </a:prstGeom>
          <a:noFill/>
          <a:ln w="19050">
            <a:solidFill>
              <a:srgbClr val="33CC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9507" name="Line 39"/>
          <p:cNvSpPr>
            <a:spLocks noChangeShapeType="1"/>
          </p:cNvSpPr>
          <p:nvPr/>
        </p:nvSpPr>
        <p:spPr bwMode="auto">
          <a:xfrm flipH="1">
            <a:off x="6248400" y="2127250"/>
            <a:ext cx="263525" cy="40481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9508" name="Line 41"/>
          <p:cNvSpPr>
            <a:spLocks noChangeShapeType="1"/>
          </p:cNvSpPr>
          <p:nvPr/>
        </p:nvSpPr>
        <p:spPr bwMode="auto">
          <a:xfrm flipH="1">
            <a:off x="6896100" y="2127250"/>
            <a:ext cx="263525" cy="40481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9509" name="Line 45"/>
          <p:cNvSpPr>
            <a:spLocks noChangeShapeType="1"/>
          </p:cNvSpPr>
          <p:nvPr/>
        </p:nvSpPr>
        <p:spPr bwMode="auto">
          <a:xfrm flipH="1">
            <a:off x="7191375" y="2127250"/>
            <a:ext cx="263525" cy="40481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9510" name="Line 114"/>
          <p:cNvSpPr>
            <a:spLocks noChangeShapeType="1"/>
          </p:cNvSpPr>
          <p:nvPr/>
        </p:nvSpPr>
        <p:spPr bwMode="auto">
          <a:xfrm>
            <a:off x="7270750" y="1973263"/>
            <a:ext cx="0" cy="8382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9511" name="Text Box 115"/>
          <p:cNvSpPr txBox="1">
            <a:spLocks noChangeArrowheads="1"/>
          </p:cNvSpPr>
          <p:nvPr/>
        </p:nvSpPr>
        <p:spPr bwMode="auto">
          <a:xfrm>
            <a:off x="7208838" y="1958975"/>
            <a:ext cx="3032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sz="1800" b="1" i="0">
                <a:latin typeface="Symbol" pitchFamily="18" charset="2"/>
                <a:ea typeface="新細明體" pitchFamily="18" charset="-120"/>
              </a:rPr>
              <a:t>q</a:t>
            </a:r>
          </a:p>
        </p:txBody>
      </p:sp>
      <p:sp>
        <p:nvSpPr>
          <p:cNvPr id="19512" name="文字方塊 198"/>
          <p:cNvSpPr txBox="1">
            <a:spLocks noChangeArrowheads="1"/>
          </p:cNvSpPr>
          <p:nvPr/>
        </p:nvSpPr>
        <p:spPr bwMode="auto">
          <a:xfrm>
            <a:off x="7366028" y="2959100"/>
            <a:ext cx="100860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0" dirty="0">
                <a:latin typeface="Georgia" pitchFamily="18" charset="0"/>
                <a:ea typeface="新細明體" pitchFamily="18" charset="-120"/>
              </a:rPr>
              <a:t>x</a:t>
            </a:r>
            <a:r>
              <a:rPr lang="en-US" altLang="zh-TW" sz="2000" b="1" i="0" baseline="-25000" dirty="0">
                <a:latin typeface="Georgia" pitchFamily="18" charset="0"/>
                <a:ea typeface="新細明體" pitchFamily="18" charset="-120"/>
              </a:rPr>
              <a:t>R,0</a:t>
            </a:r>
            <a:r>
              <a:rPr lang="en-US" altLang="zh-TW" sz="2000" b="1" i="0" dirty="0">
                <a:latin typeface="Georgia" pitchFamily="18" charset="0"/>
                <a:ea typeface="新細明體" pitchFamily="18" charset="-120"/>
              </a:rPr>
              <a:t>=0</a:t>
            </a:r>
            <a:endParaRPr lang="zh-TW" altLang="en-US" sz="2000" b="1" i="0" baseline="30000" dirty="0">
              <a:latin typeface="Georgia" pitchFamily="18" charset="0"/>
              <a:ea typeface="新細明體" pitchFamily="18" charset="-120"/>
            </a:endParaRPr>
          </a:p>
        </p:txBody>
      </p:sp>
      <p:sp>
        <p:nvSpPr>
          <p:cNvPr id="19513" name="文字方塊 199"/>
          <p:cNvSpPr txBox="1">
            <a:spLocks noChangeArrowheads="1"/>
          </p:cNvSpPr>
          <p:nvPr/>
        </p:nvSpPr>
        <p:spPr bwMode="auto">
          <a:xfrm>
            <a:off x="6253174" y="2959100"/>
            <a:ext cx="6351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0" dirty="0">
                <a:latin typeface="Georgia" pitchFamily="18" charset="0"/>
                <a:ea typeface="新細明體" pitchFamily="18" charset="-120"/>
              </a:rPr>
              <a:t>x</a:t>
            </a:r>
            <a:r>
              <a:rPr lang="en-US" altLang="zh-TW" sz="2000" b="1" i="0" baseline="-25000" dirty="0">
                <a:latin typeface="Georgia" pitchFamily="18" charset="0"/>
                <a:ea typeface="新細明體" pitchFamily="18" charset="-120"/>
              </a:rPr>
              <a:t>R,2</a:t>
            </a:r>
            <a:endParaRPr lang="zh-TW" altLang="en-US" sz="2000" b="1" i="0" baseline="30000" dirty="0">
              <a:latin typeface="Georgia" pitchFamily="18" charset="0"/>
              <a:ea typeface="新細明體" pitchFamily="18" charset="-120"/>
            </a:endParaRPr>
          </a:p>
        </p:txBody>
      </p:sp>
      <p:sp>
        <p:nvSpPr>
          <p:cNvPr id="19514" name="Text Box 40"/>
          <p:cNvSpPr txBox="1">
            <a:spLocks noChangeArrowheads="1"/>
          </p:cNvSpPr>
          <p:nvPr/>
        </p:nvSpPr>
        <p:spPr bwMode="auto">
          <a:xfrm>
            <a:off x="755650" y="3789363"/>
            <a:ext cx="3948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0">
                <a:latin typeface="Arial" pitchFamily="34" charset="0"/>
                <a:ea typeface="新細明體" pitchFamily="18" charset="-120"/>
              </a:rPr>
              <a:t>Transmitter: </a:t>
            </a:r>
            <a:r>
              <a:rPr lang="en-US" altLang="zh-TW" i="0">
                <a:solidFill>
                  <a:srgbClr val="FF0000"/>
                </a:solidFill>
                <a:latin typeface="Arial" pitchFamily="34" charset="0"/>
                <a:ea typeface="新細明體" pitchFamily="18" charset="-120"/>
              </a:rPr>
              <a:t>M</a:t>
            </a:r>
            <a:r>
              <a:rPr lang="en-US" altLang="zh-TW" sz="2000" i="0">
                <a:latin typeface="Arial" pitchFamily="34" charset="0"/>
                <a:ea typeface="新細明體" pitchFamily="18" charset="-120"/>
              </a:rPr>
              <a:t> antenna elements</a:t>
            </a:r>
          </a:p>
        </p:txBody>
      </p:sp>
      <p:sp>
        <p:nvSpPr>
          <p:cNvPr id="59" name="文字方塊 199"/>
          <p:cNvSpPr txBox="1">
            <a:spLocks noChangeArrowheads="1"/>
          </p:cNvSpPr>
          <p:nvPr/>
        </p:nvSpPr>
        <p:spPr bwMode="auto">
          <a:xfrm>
            <a:off x="5681670" y="2954334"/>
            <a:ext cx="6351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0" dirty="0" smtClean="0">
                <a:latin typeface="Georgia" pitchFamily="18" charset="0"/>
                <a:ea typeface="新細明體" pitchFamily="18" charset="-120"/>
              </a:rPr>
              <a:t>x</a:t>
            </a:r>
            <a:r>
              <a:rPr lang="en-US" altLang="zh-TW" sz="2000" b="1" i="0" baseline="-25000" dirty="0" smtClean="0">
                <a:latin typeface="Georgia" pitchFamily="18" charset="0"/>
                <a:ea typeface="新細明體" pitchFamily="18" charset="-120"/>
              </a:rPr>
              <a:t>R,3</a:t>
            </a:r>
            <a:endParaRPr lang="zh-TW" altLang="en-US" sz="2000" b="1" i="0" baseline="30000" dirty="0">
              <a:latin typeface="Georgia" pitchFamily="18" charset="0"/>
              <a:ea typeface="新細明體" pitchFamily="18" charset="-120"/>
            </a:endParaRPr>
          </a:p>
        </p:txBody>
      </p:sp>
      <p:sp>
        <p:nvSpPr>
          <p:cNvPr id="60" name="文字方塊 199"/>
          <p:cNvSpPr txBox="1">
            <a:spLocks noChangeArrowheads="1"/>
          </p:cNvSpPr>
          <p:nvPr/>
        </p:nvSpPr>
        <p:spPr bwMode="auto">
          <a:xfrm>
            <a:off x="6813571" y="2968625"/>
            <a:ext cx="61106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0" dirty="0" smtClean="0">
                <a:latin typeface="Georgia" pitchFamily="18" charset="0"/>
                <a:ea typeface="新細明體" pitchFamily="18" charset="-120"/>
              </a:rPr>
              <a:t>x</a:t>
            </a:r>
            <a:r>
              <a:rPr lang="en-US" altLang="zh-TW" sz="2000" b="1" i="0" baseline="-25000" dirty="0" smtClean="0">
                <a:latin typeface="Georgia" pitchFamily="18" charset="0"/>
                <a:ea typeface="新細明體" pitchFamily="18" charset="-120"/>
              </a:rPr>
              <a:t>R,1</a:t>
            </a:r>
            <a:endParaRPr lang="zh-TW" altLang="en-US" sz="2000" b="1" i="0" baseline="30000" dirty="0">
              <a:latin typeface="Georgia" pitchFamily="18" charset="0"/>
              <a:ea typeface="新細明體" pitchFamily="18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AutoShape 69"/>
          <p:cNvSpPr>
            <a:spLocks noChangeArrowheads="1"/>
          </p:cNvSpPr>
          <p:nvPr/>
        </p:nvSpPr>
        <p:spPr bwMode="auto">
          <a:xfrm>
            <a:off x="5364163" y="1414463"/>
            <a:ext cx="2952750" cy="2374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rgbClr val="F78408"/>
            </a:solidFill>
            <a:round/>
            <a:headEnd/>
            <a:tailEnd/>
          </a:ln>
          <a:effectLst>
            <a:outerShdw dist="107763" dir="2700000" algn="ctr" rotWithShape="0">
              <a:srgbClr val="B3B3B3"/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TW" altLang="en-US" i="0">
              <a:latin typeface="Arial" charset="0"/>
              <a:ea typeface="AppleMyungjo" charset="-127"/>
              <a:cs typeface="+mn-cs"/>
            </a:endParaRPr>
          </a:p>
        </p:txBody>
      </p:sp>
      <p:sp>
        <p:nvSpPr>
          <p:cNvPr id="20483" name="Line 40"/>
          <p:cNvSpPr>
            <a:spLocks noChangeShapeType="1"/>
          </p:cNvSpPr>
          <p:nvPr/>
        </p:nvSpPr>
        <p:spPr bwMode="auto">
          <a:xfrm flipH="1">
            <a:off x="6700838" y="2132013"/>
            <a:ext cx="263525" cy="404812"/>
          </a:xfrm>
          <a:prstGeom prst="line">
            <a:avLst/>
          </a:prstGeom>
          <a:noFill/>
          <a:ln w="19050">
            <a:solidFill>
              <a:srgbClr val="33CC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484" name="Line 40"/>
          <p:cNvSpPr>
            <a:spLocks noChangeShapeType="1"/>
          </p:cNvSpPr>
          <p:nvPr/>
        </p:nvSpPr>
        <p:spPr bwMode="auto">
          <a:xfrm flipH="1">
            <a:off x="6583363" y="2127250"/>
            <a:ext cx="263525" cy="40481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485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Virtual Array Concept</a:t>
            </a:r>
            <a:endParaRPr lang="zh-TW" altLang="en-US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F9D78C8-C982-435E-95A4-14F6CBD444B3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  <p:sp>
        <p:nvSpPr>
          <p:cNvPr id="20487" name="頁尾版面配置區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ISCAS 2008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sp>
        <p:nvSpPr>
          <p:cNvPr id="6" name="AutoShape 70"/>
          <p:cNvSpPr>
            <a:spLocks noChangeArrowheads="1"/>
          </p:cNvSpPr>
          <p:nvPr/>
        </p:nvSpPr>
        <p:spPr bwMode="auto">
          <a:xfrm>
            <a:off x="755650" y="1484313"/>
            <a:ext cx="4032250" cy="23034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rgbClr val="F78408"/>
            </a:solidFill>
            <a:round/>
            <a:headEnd/>
            <a:tailEnd/>
          </a:ln>
          <a:effectLst>
            <a:outerShdw dist="107763" dir="2700000" algn="ctr" rotWithShape="0">
              <a:srgbClr val="B3B3B3"/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TW" altLang="en-US" i="0">
              <a:latin typeface="Arial" charset="0"/>
              <a:ea typeface="AppleMyungjo" charset="-127"/>
              <a:cs typeface="+mn-cs"/>
            </a:endParaRPr>
          </a:p>
        </p:txBody>
      </p:sp>
      <p:sp>
        <p:nvSpPr>
          <p:cNvPr id="20489" name="AutoShape 6"/>
          <p:cNvSpPr>
            <a:spLocks noChangeArrowheads="1"/>
          </p:cNvSpPr>
          <p:nvPr/>
        </p:nvSpPr>
        <p:spPr bwMode="auto">
          <a:xfrm rot="10800000">
            <a:off x="2482850" y="2527300"/>
            <a:ext cx="228600" cy="152400"/>
          </a:xfrm>
          <a:prstGeom prst="triangle">
            <a:avLst>
              <a:gd name="adj" fmla="val 50000"/>
            </a:avLst>
          </a:prstGeom>
          <a:solidFill>
            <a:srgbClr val="3333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0490" name="Oval 7"/>
          <p:cNvSpPr>
            <a:spLocks noChangeArrowheads="1"/>
          </p:cNvSpPr>
          <p:nvPr/>
        </p:nvSpPr>
        <p:spPr bwMode="auto">
          <a:xfrm>
            <a:off x="2559050" y="2908300"/>
            <a:ext cx="76200" cy="76200"/>
          </a:xfrm>
          <a:prstGeom prst="ellipse">
            <a:avLst/>
          </a:prstGeom>
          <a:solidFill>
            <a:srgbClr val="3333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0491" name="Line 8"/>
          <p:cNvSpPr>
            <a:spLocks noChangeShapeType="1"/>
          </p:cNvSpPr>
          <p:nvPr/>
        </p:nvSpPr>
        <p:spPr bwMode="auto">
          <a:xfrm>
            <a:off x="2590800" y="2667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492" name="AutoShape 9"/>
          <p:cNvSpPr>
            <a:spLocks noChangeArrowheads="1"/>
          </p:cNvSpPr>
          <p:nvPr/>
        </p:nvSpPr>
        <p:spPr bwMode="auto">
          <a:xfrm rot="10800000">
            <a:off x="3779838" y="2528888"/>
            <a:ext cx="228600" cy="152400"/>
          </a:xfrm>
          <a:prstGeom prst="triangle">
            <a:avLst>
              <a:gd name="adj" fmla="val 50000"/>
            </a:avLst>
          </a:prstGeom>
          <a:solidFill>
            <a:srgbClr val="33CC3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0493" name="Oval 10"/>
          <p:cNvSpPr>
            <a:spLocks noChangeArrowheads="1"/>
          </p:cNvSpPr>
          <p:nvPr/>
        </p:nvSpPr>
        <p:spPr bwMode="auto">
          <a:xfrm>
            <a:off x="3856038" y="2909888"/>
            <a:ext cx="76200" cy="76200"/>
          </a:xfrm>
          <a:prstGeom prst="ellipse">
            <a:avLst/>
          </a:prstGeom>
          <a:solidFill>
            <a:srgbClr val="33CC33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0494" name="Line 11"/>
          <p:cNvSpPr>
            <a:spLocks noChangeShapeType="1"/>
          </p:cNvSpPr>
          <p:nvPr/>
        </p:nvSpPr>
        <p:spPr bwMode="auto">
          <a:xfrm>
            <a:off x="3887788" y="2668588"/>
            <a:ext cx="0" cy="242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495" name="Line 19"/>
          <p:cNvSpPr>
            <a:spLocks noChangeShapeType="1"/>
          </p:cNvSpPr>
          <p:nvPr/>
        </p:nvSpPr>
        <p:spPr bwMode="auto">
          <a:xfrm flipH="1">
            <a:off x="2616200" y="1890713"/>
            <a:ext cx="431800" cy="633412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496" name="Line 20"/>
          <p:cNvSpPr>
            <a:spLocks noChangeShapeType="1"/>
          </p:cNvSpPr>
          <p:nvPr/>
        </p:nvSpPr>
        <p:spPr bwMode="auto">
          <a:xfrm flipH="1" flipV="1">
            <a:off x="2895600" y="1814513"/>
            <a:ext cx="990600" cy="6858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497" name="Line 21"/>
          <p:cNvSpPr>
            <a:spLocks noChangeShapeType="1"/>
          </p:cNvSpPr>
          <p:nvPr/>
        </p:nvSpPr>
        <p:spPr bwMode="auto">
          <a:xfrm flipH="1">
            <a:off x="3911600" y="1890713"/>
            <a:ext cx="431800" cy="633412"/>
          </a:xfrm>
          <a:prstGeom prst="line">
            <a:avLst/>
          </a:prstGeom>
          <a:noFill/>
          <a:ln w="28575">
            <a:solidFill>
              <a:srgbClr val="33CC33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498" name="Text Box 22"/>
          <p:cNvSpPr txBox="1">
            <a:spLocks noChangeArrowheads="1"/>
          </p:cNvSpPr>
          <p:nvPr/>
        </p:nvSpPr>
        <p:spPr bwMode="auto">
          <a:xfrm>
            <a:off x="3143250" y="1484313"/>
            <a:ext cx="125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b="1" i="0">
                <a:latin typeface="Arial" pitchFamily="34" charset="0"/>
                <a:ea typeface="新細明體" pitchFamily="18" charset="-120"/>
              </a:rPr>
              <a:t>e</a:t>
            </a:r>
            <a:r>
              <a:rPr kumimoji="0" lang="en-US" altLang="zh-TW" b="1" i="0" baseline="30000">
                <a:latin typeface="Arial" pitchFamily="34" charset="0"/>
                <a:ea typeface="新細明體" pitchFamily="18" charset="-120"/>
              </a:rPr>
              <a:t>j2</a:t>
            </a:r>
            <a:r>
              <a:rPr kumimoji="0" lang="en-US" altLang="zh-TW" b="1" i="0" baseline="30000">
                <a:latin typeface="Symbol" pitchFamily="18" charset="2"/>
                <a:ea typeface="新細明體" pitchFamily="18" charset="-120"/>
              </a:rPr>
              <a:t>p</a:t>
            </a:r>
            <a:r>
              <a:rPr kumimoji="0" lang="en-US" altLang="zh-TW" b="1" i="0" baseline="30000">
                <a:latin typeface="Arial" pitchFamily="34" charset="0"/>
                <a:ea typeface="新細明體" pitchFamily="18" charset="-120"/>
              </a:rPr>
              <a:t>(ft-x/</a:t>
            </a:r>
            <a:r>
              <a:rPr kumimoji="0" lang="en-US" altLang="zh-TW" b="1" i="0" baseline="30000">
                <a:latin typeface="Symbol" pitchFamily="18" charset="2"/>
                <a:ea typeface="新細明體" pitchFamily="18" charset="-120"/>
              </a:rPr>
              <a:t>l</a:t>
            </a:r>
            <a:r>
              <a:rPr kumimoji="0" lang="en-US" altLang="zh-TW" b="1" i="0" baseline="30000">
                <a:latin typeface="Arial" pitchFamily="34" charset="0"/>
                <a:ea typeface="新細明體" pitchFamily="18" charset="-120"/>
              </a:rPr>
              <a:t>)</a:t>
            </a:r>
            <a:endParaRPr kumimoji="0" lang="en-US" altLang="zh-TW" b="1" i="0">
              <a:latin typeface="Symbol" pitchFamily="18" charset="2"/>
              <a:ea typeface="新細明體" pitchFamily="18" charset="-120"/>
            </a:endParaRPr>
          </a:p>
        </p:txBody>
      </p:sp>
      <p:sp>
        <p:nvSpPr>
          <p:cNvPr id="20499" name="AutoShape 12"/>
          <p:cNvSpPr>
            <a:spLocks noChangeArrowheads="1"/>
          </p:cNvSpPr>
          <p:nvPr/>
        </p:nvSpPr>
        <p:spPr bwMode="auto">
          <a:xfrm rot="10800000">
            <a:off x="1219200" y="2527300"/>
            <a:ext cx="228600" cy="1524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0500" name="Oval 13"/>
          <p:cNvSpPr>
            <a:spLocks noChangeArrowheads="1"/>
          </p:cNvSpPr>
          <p:nvPr/>
        </p:nvSpPr>
        <p:spPr bwMode="auto">
          <a:xfrm>
            <a:off x="1295400" y="2908300"/>
            <a:ext cx="76200" cy="762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0501" name="Line 14"/>
          <p:cNvSpPr>
            <a:spLocks noChangeShapeType="1"/>
          </p:cNvSpPr>
          <p:nvPr/>
        </p:nvSpPr>
        <p:spPr bwMode="auto">
          <a:xfrm>
            <a:off x="1327150" y="2667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502" name="Line 15"/>
          <p:cNvSpPr>
            <a:spLocks noChangeShapeType="1"/>
          </p:cNvSpPr>
          <p:nvPr/>
        </p:nvSpPr>
        <p:spPr bwMode="auto">
          <a:xfrm flipH="1">
            <a:off x="1320800" y="1890713"/>
            <a:ext cx="431800" cy="6334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503" name="Line 18"/>
          <p:cNvSpPr>
            <a:spLocks noChangeShapeType="1"/>
          </p:cNvSpPr>
          <p:nvPr/>
        </p:nvSpPr>
        <p:spPr bwMode="auto">
          <a:xfrm flipH="1" flipV="1">
            <a:off x="1600200" y="1814513"/>
            <a:ext cx="990600" cy="6858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504" name="Line 114"/>
          <p:cNvSpPr>
            <a:spLocks noChangeShapeType="1"/>
          </p:cNvSpPr>
          <p:nvPr/>
        </p:nvSpPr>
        <p:spPr bwMode="auto">
          <a:xfrm>
            <a:off x="3894138" y="1985963"/>
            <a:ext cx="0" cy="8382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505" name="Text Box 115"/>
          <p:cNvSpPr txBox="1">
            <a:spLocks noChangeArrowheads="1"/>
          </p:cNvSpPr>
          <p:nvPr/>
        </p:nvSpPr>
        <p:spPr bwMode="auto">
          <a:xfrm>
            <a:off x="3851275" y="1971675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sz="1800" b="1" i="0">
                <a:latin typeface="Symbol" pitchFamily="18" charset="2"/>
                <a:ea typeface="新細明體" pitchFamily="18" charset="-120"/>
              </a:rPr>
              <a:t>q</a:t>
            </a:r>
          </a:p>
        </p:txBody>
      </p:sp>
      <p:sp>
        <p:nvSpPr>
          <p:cNvPr id="20506" name="Text Box 41"/>
          <p:cNvSpPr txBox="1">
            <a:spLocks noChangeArrowheads="1"/>
          </p:cNvSpPr>
          <p:nvPr/>
        </p:nvSpPr>
        <p:spPr bwMode="auto">
          <a:xfrm>
            <a:off x="5148263" y="3789363"/>
            <a:ext cx="3635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0">
                <a:latin typeface="Arial" pitchFamily="34" charset="0"/>
                <a:ea typeface="新細明體" pitchFamily="18" charset="-120"/>
              </a:rPr>
              <a:t>Receiver: </a:t>
            </a:r>
            <a:r>
              <a:rPr lang="en-US" altLang="zh-TW" i="0">
                <a:solidFill>
                  <a:srgbClr val="FF0000"/>
                </a:solidFill>
                <a:latin typeface="Arial" pitchFamily="34" charset="0"/>
                <a:ea typeface="新細明體" pitchFamily="18" charset="-120"/>
              </a:rPr>
              <a:t>N</a:t>
            </a:r>
            <a:r>
              <a:rPr lang="en-US" altLang="zh-TW" sz="2000" i="0">
                <a:solidFill>
                  <a:srgbClr val="FF0000"/>
                </a:solidFill>
                <a:latin typeface="Arial" pitchFamily="34" charset="0"/>
                <a:ea typeface="新細明體" pitchFamily="18" charset="-120"/>
              </a:rPr>
              <a:t> </a:t>
            </a:r>
            <a:r>
              <a:rPr lang="en-US" altLang="zh-TW" sz="2000" i="0">
                <a:latin typeface="Arial" pitchFamily="34" charset="0"/>
                <a:ea typeface="新細明體" pitchFamily="18" charset="-120"/>
              </a:rPr>
              <a:t>antenna elements</a:t>
            </a:r>
          </a:p>
        </p:txBody>
      </p:sp>
      <p:sp>
        <p:nvSpPr>
          <p:cNvPr id="20507" name="AutoShape 30"/>
          <p:cNvSpPr>
            <a:spLocks noChangeArrowheads="1"/>
          </p:cNvSpPr>
          <p:nvPr/>
        </p:nvSpPr>
        <p:spPr bwMode="auto">
          <a:xfrm rot="10800000">
            <a:off x="6215063" y="2533650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0508" name="Oval 31"/>
          <p:cNvSpPr>
            <a:spLocks noChangeArrowheads="1"/>
          </p:cNvSpPr>
          <p:nvPr/>
        </p:nvSpPr>
        <p:spPr bwMode="auto">
          <a:xfrm>
            <a:off x="6291263" y="2914650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0509" name="Line 32"/>
          <p:cNvSpPr>
            <a:spLocks noChangeShapeType="1"/>
          </p:cNvSpPr>
          <p:nvPr/>
        </p:nvSpPr>
        <p:spPr bwMode="auto">
          <a:xfrm>
            <a:off x="6323013" y="267335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510" name="AutoShape 33"/>
          <p:cNvSpPr>
            <a:spLocks noChangeArrowheads="1"/>
          </p:cNvSpPr>
          <p:nvPr/>
        </p:nvSpPr>
        <p:spPr bwMode="auto">
          <a:xfrm rot="10800000">
            <a:off x="6537325" y="2533650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0511" name="Oval 34"/>
          <p:cNvSpPr>
            <a:spLocks noChangeArrowheads="1"/>
          </p:cNvSpPr>
          <p:nvPr/>
        </p:nvSpPr>
        <p:spPr bwMode="auto">
          <a:xfrm>
            <a:off x="6613525" y="2914650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0512" name="Line 35"/>
          <p:cNvSpPr>
            <a:spLocks noChangeShapeType="1"/>
          </p:cNvSpPr>
          <p:nvPr/>
        </p:nvSpPr>
        <p:spPr bwMode="auto">
          <a:xfrm>
            <a:off x="6645275" y="267335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513" name="AutoShape 36"/>
          <p:cNvSpPr>
            <a:spLocks noChangeArrowheads="1"/>
          </p:cNvSpPr>
          <p:nvPr/>
        </p:nvSpPr>
        <p:spPr bwMode="auto">
          <a:xfrm rot="10800000">
            <a:off x="6862763" y="2533650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0514" name="Oval 37"/>
          <p:cNvSpPr>
            <a:spLocks noChangeArrowheads="1"/>
          </p:cNvSpPr>
          <p:nvPr/>
        </p:nvSpPr>
        <p:spPr bwMode="auto">
          <a:xfrm>
            <a:off x="6938963" y="2914650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0515" name="Line 38"/>
          <p:cNvSpPr>
            <a:spLocks noChangeShapeType="1"/>
          </p:cNvSpPr>
          <p:nvPr/>
        </p:nvSpPr>
        <p:spPr bwMode="auto">
          <a:xfrm>
            <a:off x="6970713" y="267335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516" name="Line 39"/>
          <p:cNvSpPr>
            <a:spLocks noChangeShapeType="1"/>
          </p:cNvSpPr>
          <p:nvPr/>
        </p:nvSpPr>
        <p:spPr bwMode="auto">
          <a:xfrm flipH="1">
            <a:off x="6311900" y="2128838"/>
            <a:ext cx="263525" cy="404812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517" name="Line 40"/>
          <p:cNvSpPr>
            <a:spLocks noChangeShapeType="1"/>
          </p:cNvSpPr>
          <p:nvPr/>
        </p:nvSpPr>
        <p:spPr bwMode="auto">
          <a:xfrm flipH="1">
            <a:off x="6646863" y="2128838"/>
            <a:ext cx="263525" cy="404812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518" name="Line 41"/>
          <p:cNvSpPr>
            <a:spLocks noChangeShapeType="1"/>
          </p:cNvSpPr>
          <p:nvPr/>
        </p:nvSpPr>
        <p:spPr bwMode="auto">
          <a:xfrm flipH="1">
            <a:off x="6959600" y="2128838"/>
            <a:ext cx="263525" cy="404812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519" name="AutoShape 42"/>
          <p:cNvSpPr>
            <a:spLocks noChangeArrowheads="1"/>
          </p:cNvSpPr>
          <p:nvPr/>
        </p:nvSpPr>
        <p:spPr bwMode="auto">
          <a:xfrm rot="10800000">
            <a:off x="7158038" y="2533650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0520" name="Oval 43"/>
          <p:cNvSpPr>
            <a:spLocks noChangeArrowheads="1"/>
          </p:cNvSpPr>
          <p:nvPr/>
        </p:nvSpPr>
        <p:spPr bwMode="auto">
          <a:xfrm>
            <a:off x="7234238" y="2914650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20521" name="Line 44"/>
          <p:cNvSpPr>
            <a:spLocks noChangeShapeType="1"/>
          </p:cNvSpPr>
          <p:nvPr/>
        </p:nvSpPr>
        <p:spPr bwMode="auto">
          <a:xfrm>
            <a:off x="7265988" y="267335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522" name="Line 45"/>
          <p:cNvSpPr>
            <a:spLocks noChangeShapeType="1"/>
          </p:cNvSpPr>
          <p:nvPr/>
        </p:nvSpPr>
        <p:spPr bwMode="auto">
          <a:xfrm flipH="1">
            <a:off x="7254875" y="2128838"/>
            <a:ext cx="263525" cy="404812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523" name="Line 48"/>
          <p:cNvSpPr>
            <a:spLocks noChangeShapeType="1"/>
          </p:cNvSpPr>
          <p:nvPr/>
        </p:nvSpPr>
        <p:spPr bwMode="auto">
          <a:xfrm flipH="1" flipV="1">
            <a:off x="6434138" y="2024063"/>
            <a:ext cx="990600" cy="6096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524" name="Text Box 49"/>
          <p:cNvSpPr txBox="1">
            <a:spLocks noChangeArrowheads="1"/>
          </p:cNvSpPr>
          <p:nvPr/>
        </p:nvSpPr>
        <p:spPr bwMode="auto">
          <a:xfrm>
            <a:off x="6689725" y="1458913"/>
            <a:ext cx="125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b="1" i="0">
                <a:latin typeface="Arial" pitchFamily="34" charset="0"/>
                <a:ea typeface="新細明體" pitchFamily="18" charset="-120"/>
              </a:rPr>
              <a:t>e</a:t>
            </a:r>
            <a:r>
              <a:rPr kumimoji="0" lang="en-US" altLang="zh-TW" b="1" i="0" baseline="30000">
                <a:latin typeface="Arial" pitchFamily="34" charset="0"/>
                <a:ea typeface="新細明體" pitchFamily="18" charset="-120"/>
              </a:rPr>
              <a:t>j2</a:t>
            </a:r>
            <a:r>
              <a:rPr kumimoji="0" lang="en-US" altLang="zh-TW" b="1" i="0" baseline="30000">
                <a:latin typeface="Symbol" pitchFamily="18" charset="2"/>
                <a:ea typeface="新細明體" pitchFamily="18" charset="-120"/>
              </a:rPr>
              <a:t>p</a:t>
            </a:r>
            <a:r>
              <a:rPr kumimoji="0" lang="en-US" altLang="zh-TW" b="1" i="0" baseline="30000">
                <a:latin typeface="Arial" pitchFamily="34" charset="0"/>
                <a:ea typeface="新細明體" pitchFamily="18" charset="-120"/>
              </a:rPr>
              <a:t>(ft-x/</a:t>
            </a:r>
            <a:r>
              <a:rPr kumimoji="0" lang="en-US" altLang="zh-TW" b="1" i="0" baseline="30000">
                <a:latin typeface="Symbol" pitchFamily="18" charset="2"/>
                <a:ea typeface="新細明體" pitchFamily="18" charset="-120"/>
              </a:rPr>
              <a:t>l</a:t>
            </a:r>
            <a:r>
              <a:rPr kumimoji="0" lang="en-US" altLang="zh-TW" b="1" i="0" baseline="30000">
                <a:latin typeface="Arial" pitchFamily="34" charset="0"/>
                <a:ea typeface="新細明體" pitchFamily="18" charset="-120"/>
              </a:rPr>
              <a:t>)</a:t>
            </a:r>
            <a:endParaRPr kumimoji="0" lang="en-US" altLang="zh-TW" b="1" i="0">
              <a:latin typeface="Symbol" pitchFamily="18" charset="2"/>
              <a:ea typeface="新細明體" pitchFamily="18" charset="-120"/>
            </a:endParaRPr>
          </a:p>
        </p:txBody>
      </p:sp>
      <p:sp>
        <p:nvSpPr>
          <p:cNvPr id="20525" name="Line 39"/>
          <p:cNvSpPr>
            <a:spLocks noChangeShapeType="1"/>
          </p:cNvSpPr>
          <p:nvPr/>
        </p:nvSpPr>
        <p:spPr bwMode="auto">
          <a:xfrm flipH="1">
            <a:off x="6365875" y="2103438"/>
            <a:ext cx="282575" cy="433387"/>
          </a:xfrm>
          <a:prstGeom prst="line">
            <a:avLst/>
          </a:prstGeom>
          <a:noFill/>
          <a:ln w="19050">
            <a:solidFill>
              <a:srgbClr val="33CC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526" name="Line 41"/>
          <p:cNvSpPr>
            <a:spLocks noChangeShapeType="1"/>
          </p:cNvSpPr>
          <p:nvPr/>
        </p:nvSpPr>
        <p:spPr bwMode="auto">
          <a:xfrm flipH="1">
            <a:off x="7013575" y="2132013"/>
            <a:ext cx="263525" cy="404812"/>
          </a:xfrm>
          <a:prstGeom prst="line">
            <a:avLst/>
          </a:prstGeom>
          <a:noFill/>
          <a:ln w="19050">
            <a:solidFill>
              <a:srgbClr val="33CC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527" name="Line 45"/>
          <p:cNvSpPr>
            <a:spLocks noChangeShapeType="1"/>
          </p:cNvSpPr>
          <p:nvPr/>
        </p:nvSpPr>
        <p:spPr bwMode="auto">
          <a:xfrm flipH="1">
            <a:off x="7308850" y="2132013"/>
            <a:ext cx="263525" cy="404812"/>
          </a:xfrm>
          <a:prstGeom prst="line">
            <a:avLst/>
          </a:prstGeom>
          <a:noFill/>
          <a:ln w="19050">
            <a:solidFill>
              <a:srgbClr val="33CC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528" name="Line 39"/>
          <p:cNvSpPr>
            <a:spLocks noChangeShapeType="1"/>
          </p:cNvSpPr>
          <p:nvPr/>
        </p:nvSpPr>
        <p:spPr bwMode="auto">
          <a:xfrm flipH="1">
            <a:off x="6248400" y="2127250"/>
            <a:ext cx="263525" cy="40481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529" name="Line 41"/>
          <p:cNvSpPr>
            <a:spLocks noChangeShapeType="1"/>
          </p:cNvSpPr>
          <p:nvPr/>
        </p:nvSpPr>
        <p:spPr bwMode="auto">
          <a:xfrm flipH="1">
            <a:off x="6896100" y="2127250"/>
            <a:ext cx="263525" cy="40481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530" name="Line 45"/>
          <p:cNvSpPr>
            <a:spLocks noChangeShapeType="1"/>
          </p:cNvSpPr>
          <p:nvPr/>
        </p:nvSpPr>
        <p:spPr bwMode="auto">
          <a:xfrm flipH="1">
            <a:off x="7191375" y="2127250"/>
            <a:ext cx="263525" cy="40481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531" name="Line 114"/>
          <p:cNvSpPr>
            <a:spLocks noChangeShapeType="1"/>
          </p:cNvSpPr>
          <p:nvPr/>
        </p:nvSpPr>
        <p:spPr bwMode="auto">
          <a:xfrm>
            <a:off x="7270750" y="1973263"/>
            <a:ext cx="0" cy="8382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532" name="Text Box 115"/>
          <p:cNvSpPr txBox="1">
            <a:spLocks noChangeArrowheads="1"/>
          </p:cNvSpPr>
          <p:nvPr/>
        </p:nvSpPr>
        <p:spPr bwMode="auto">
          <a:xfrm>
            <a:off x="7208838" y="1958975"/>
            <a:ext cx="3032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sz="1800" b="1" i="0">
                <a:latin typeface="Symbol" pitchFamily="18" charset="2"/>
                <a:ea typeface="新細明體" pitchFamily="18" charset="-120"/>
              </a:rPr>
              <a:t>q</a:t>
            </a:r>
          </a:p>
        </p:txBody>
      </p:sp>
      <p:sp>
        <p:nvSpPr>
          <p:cNvPr id="20533" name="Text Box 40"/>
          <p:cNvSpPr txBox="1">
            <a:spLocks noChangeArrowheads="1"/>
          </p:cNvSpPr>
          <p:nvPr/>
        </p:nvSpPr>
        <p:spPr bwMode="auto">
          <a:xfrm>
            <a:off x="755650" y="3789363"/>
            <a:ext cx="3948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0">
                <a:latin typeface="Arial" pitchFamily="34" charset="0"/>
                <a:ea typeface="新細明體" pitchFamily="18" charset="-120"/>
              </a:rPr>
              <a:t>Transmitter: </a:t>
            </a:r>
            <a:r>
              <a:rPr lang="en-US" altLang="zh-TW" i="0">
                <a:solidFill>
                  <a:srgbClr val="FF0000"/>
                </a:solidFill>
                <a:latin typeface="Arial" pitchFamily="34" charset="0"/>
                <a:ea typeface="新細明體" pitchFamily="18" charset="-120"/>
              </a:rPr>
              <a:t>M</a:t>
            </a:r>
            <a:r>
              <a:rPr lang="en-US" altLang="zh-TW" sz="2000" i="0">
                <a:latin typeface="Arial" pitchFamily="34" charset="0"/>
                <a:ea typeface="新細明體" pitchFamily="18" charset="-120"/>
              </a:rPr>
              <a:t> antenna elements</a:t>
            </a:r>
          </a:p>
        </p:txBody>
      </p:sp>
      <p:sp>
        <p:nvSpPr>
          <p:cNvPr id="59" name="文字方塊 80"/>
          <p:cNvSpPr txBox="1">
            <a:spLocks noChangeArrowheads="1"/>
          </p:cNvSpPr>
          <p:nvPr/>
        </p:nvSpPr>
        <p:spPr bwMode="auto">
          <a:xfrm>
            <a:off x="3643313" y="2967038"/>
            <a:ext cx="98937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0">
                <a:latin typeface="Georgia" pitchFamily="18" charset="0"/>
                <a:ea typeface="新細明體" pitchFamily="18" charset="-120"/>
              </a:rPr>
              <a:t>x</a:t>
            </a:r>
            <a:r>
              <a:rPr lang="en-US" altLang="zh-TW" sz="2000" b="1" i="0" baseline="-25000">
                <a:latin typeface="Georgia" pitchFamily="18" charset="0"/>
                <a:ea typeface="新細明體" pitchFamily="18" charset="-120"/>
              </a:rPr>
              <a:t>T,0</a:t>
            </a:r>
            <a:r>
              <a:rPr lang="en-US" altLang="zh-TW" sz="2000" b="1" i="0">
                <a:latin typeface="Georgia" pitchFamily="18" charset="0"/>
                <a:ea typeface="新細明體" pitchFamily="18" charset="-120"/>
              </a:rPr>
              <a:t>=0</a:t>
            </a:r>
            <a:endParaRPr lang="zh-TW" altLang="en-US" sz="2000" b="1" i="0" baseline="30000">
              <a:latin typeface="Georgia" pitchFamily="18" charset="0"/>
              <a:ea typeface="新細明體" pitchFamily="18" charset="-120"/>
            </a:endParaRPr>
          </a:p>
        </p:txBody>
      </p:sp>
      <p:sp>
        <p:nvSpPr>
          <p:cNvPr id="60" name="文字方塊 81"/>
          <p:cNvSpPr txBox="1">
            <a:spLocks noChangeArrowheads="1"/>
          </p:cNvSpPr>
          <p:nvPr/>
        </p:nvSpPr>
        <p:spPr bwMode="auto">
          <a:xfrm>
            <a:off x="2357438" y="2967038"/>
            <a:ext cx="59182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0" dirty="0">
                <a:latin typeface="Georgia" pitchFamily="18" charset="0"/>
                <a:ea typeface="新細明體" pitchFamily="18" charset="-120"/>
              </a:rPr>
              <a:t>x</a:t>
            </a:r>
            <a:r>
              <a:rPr lang="en-US" altLang="zh-TW" sz="2000" b="1" i="0" baseline="-25000" dirty="0">
                <a:latin typeface="Georgia" pitchFamily="18" charset="0"/>
                <a:ea typeface="新細明體" pitchFamily="18" charset="-120"/>
              </a:rPr>
              <a:t>T,1</a:t>
            </a:r>
            <a:endParaRPr lang="zh-TW" altLang="en-US" sz="2000" b="1" i="0" baseline="30000" dirty="0">
              <a:latin typeface="Georgia" pitchFamily="18" charset="0"/>
              <a:ea typeface="新細明體" pitchFamily="18" charset="-120"/>
            </a:endParaRPr>
          </a:p>
        </p:txBody>
      </p:sp>
      <p:sp>
        <p:nvSpPr>
          <p:cNvPr id="61" name="文字方塊 82"/>
          <p:cNvSpPr txBox="1">
            <a:spLocks noChangeArrowheads="1"/>
          </p:cNvSpPr>
          <p:nvPr/>
        </p:nvSpPr>
        <p:spPr bwMode="auto">
          <a:xfrm>
            <a:off x="1071563" y="2967038"/>
            <a:ext cx="61587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0">
                <a:latin typeface="Georgia" pitchFamily="18" charset="0"/>
                <a:ea typeface="新細明體" pitchFamily="18" charset="-120"/>
              </a:rPr>
              <a:t>x</a:t>
            </a:r>
            <a:r>
              <a:rPr lang="en-US" altLang="zh-TW" sz="2000" b="1" i="0" baseline="-25000">
                <a:latin typeface="Georgia" pitchFamily="18" charset="0"/>
                <a:ea typeface="新細明體" pitchFamily="18" charset="-120"/>
              </a:rPr>
              <a:t>T,2</a:t>
            </a:r>
            <a:endParaRPr lang="zh-TW" altLang="en-US" sz="2000" b="1" i="0" baseline="30000">
              <a:latin typeface="Georgia" pitchFamily="18" charset="0"/>
              <a:ea typeface="新細明體" pitchFamily="18" charset="-120"/>
            </a:endParaRPr>
          </a:p>
        </p:txBody>
      </p:sp>
      <p:sp>
        <p:nvSpPr>
          <p:cNvPr id="62" name="文字方塊 198"/>
          <p:cNvSpPr txBox="1">
            <a:spLocks noChangeArrowheads="1"/>
          </p:cNvSpPr>
          <p:nvPr/>
        </p:nvSpPr>
        <p:spPr bwMode="auto">
          <a:xfrm>
            <a:off x="7366028" y="2959100"/>
            <a:ext cx="100860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0" dirty="0">
                <a:latin typeface="Georgia" pitchFamily="18" charset="0"/>
                <a:ea typeface="新細明體" pitchFamily="18" charset="-120"/>
              </a:rPr>
              <a:t>x</a:t>
            </a:r>
            <a:r>
              <a:rPr lang="en-US" altLang="zh-TW" sz="2000" b="1" i="0" baseline="-25000" dirty="0">
                <a:latin typeface="Georgia" pitchFamily="18" charset="0"/>
                <a:ea typeface="新細明體" pitchFamily="18" charset="-120"/>
              </a:rPr>
              <a:t>R,0</a:t>
            </a:r>
            <a:r>
              <a:rPr lang="en-US" altLang="zh-TW" sz="2000" b="1" i="0" dirty="0">
                <a:latin typeface="Georgia" pitchFamily="18" charset="0"/>
                <a:ea typeface="新細明體" pitchFamily="18" charset="-120"/>
              </a:rPr>
              <a:t>=0</a:t>
            </a:r>
            <a:endParaRPr lang="zh-TW" altLang="en-US" sz="2000" b="1" i="0" baseline="30000" dirty="0">
              <a:latin typeface="Georgia" pitchFamily="18" charset="0"/>
              <a:ea typeface="新細明體" pitchFamily="18" charset="-120"/>
            </a:endParaRPr>
          </a:p>
        </p:txBody>
      </p:sp>
      <p:sp>
        <p:nvSpPr>
          <p:cNvPr id="63" name="文字方塊 199"/>
          <p:cNvSpPr txBox="1">
            <a:spLocks noChangeArrowheads="1"/>
          </p:cNvSpPr>
          <p:nvPr/>
        </p:nvSpPr>
        <p:spPr bwMode="auto">
          <a:xfrm>
            <a:off x="6253174" y="2959100"/>
            <a:ext cx="6351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0" dirty="0">
                <a:latin typeface="Georgia" pitchFamily="18" charset="0"/>
                <a:ea typeface="新細明體" pitchFamily="18" charset="-120"/>
              </a:rPr>
              <a:t>x</a:t>
            </a:r>
            <a:r>
              <a:rPr lang="en-US" altLang="zh-TW" sz="2000" b="1" i="0" baseline="-25000" dirty="0">
                <a:latin typeface="Georgia" pitchFamily="18" charset="0"/>
                <a:ea typeface="新細明體" pitchFamily="18" charset="-120"/>
              </a:rPr>
              <a:t>R,2</a:t>
            </a:r>
            <a:endParaRPr lang="zh-TW" altLang="en-US" sz="2000" b="1" i="0" baseline="30000" dirty="0">
              <a:latin typeface="Georgia" pitchFamily="18" charset="0"/>
              <a:ea typeface="新細明體" pitchFamily="18" charset="-120"/>
            </a:endParaRPr>
          </a:p>
        </p:txBody>
      </p:sp>
      <p:sp>
        <p:nvSpPr>
          <p:cNvPr id="64" name="文字方塊 199"/>
          <p:cNvSpPr txBox="1">
            <a:spLocks noChangeArrowheads="1"/>
          </p:cNvSpPr>
          <p:nvPr/>
        </p:nvSpPr>
        <p:spPr bwMode="auto">
          <a:xfrm>
            <a:off x="5681670" y="2954334"/>
            <a:ext cx="6351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0" dirty="0" smtClean="0">
                <a:latin typeface="Georgia" pitchFamily="18" charset="0"/>
                <a:ea typeface="新細明體" pitchFamily="18" charset="-120"/>
              </a:rPr>
              <a:t>x</a:t>
            </a:r>
            <a:r>
              <a:rPr lang="en-US" altLang="zh-TW" sz="2000" b="1" i="0" baseline="-25000" dirty="0" smtClean="0">
                <a:latin typeface="Georgia" pitchFamily="18" charset="0"/>
                <a:ea typeface="新細明體" pitchFamily="18" charset="-120"/>
              </a:rPr>
              <a:t>R,3</a:t>
            </a:r>
            <a:endParaRPr lang="zh-TW" altLang="en-US" sz="2000" b="1" i="0" baseline="30000" dirty="0">
              <a:latin typeface="Georgia" pitchFamily="18" charset="0"/>
              <a:ea typeface="新細明體" pitchFamily="18" charset="-120"/>
            </a:endParaRPr>
          </a:p>
        </p:txBody>
      </p:sp>
      <p:sp>
        <p:nvSpPr>
          <p:cNvPr id="65" name="文字方塊 199"/>
          <p:cNvSpPr txBox="1">
            <a:spLocks noChangeArrowheads="1"/>
          </p:cNvSpPr>
          <p:nvPr/>
        </p:nvSpPr>
        <p:spPr bwMode="auto">
          <a:xfrm>
            <a:off x="6813571" y="2968625"/>
            <a:ext cx="61106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0" dirty="0" smtClean="0">
                <a:latin typeface="Georgia" pitchFamily="18" charset="0"/>
                <a:ea typeface="新細明體" pitchFamily="18" charset="-120"/>
              </a:rPr>
              <a:t>x</a:t>
            </a:r>
            <a:r>
              <a:rPr lang="en-US" altLang="zh-TW" sz="2000" b="1" i="0" baseline="-25000" dirty="0" smtClean="0">
                <a:latin typeface="Georgia" pitchFamily="18" charset="0"/>
                <a:ea typeface="新細明體" pitchFamily="18" charset="-120"/>
              </a:rPr>
              <a:t>R,1</a:t>
            </a:r>
            <a:endParaRPr lang="zh-TW" altLang="en-US" sz="2000" b="1" i="0" baseline="30000" dirty="0">
              <a:latin typeface="Georgia" pitchFamily="18" charset="0"/>
              <a:ea typeface="新細明體" pitchFamily="18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矩形 219"/>
          <p:cNvSpPr>
            <a:spLocks noChangeArrowheads="1"/>
          </p:cNvSpPr>
          <p:nvPr/>
        </p:nvSpPr>
        <p:spPr bwMode="auto">
          <a:xfrm>
            <a:off x="5143500" y="5072063"/>
            <a:ext cx="785813" cy="500062"/>
          </a:xfrm>
          <a:prstGeom prst="rect">
            <a:avLst/>
          </a:prstGeom>
          <a:solidFill>
            <a:srgbClr val="CCFFFF"/>
          </a:solidFill>
          <a:ln w="1905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714375" y="4572000"/>
          <a:ext cx="6929438" cy="1325563"/>
        </p:xfrm>
        <a:graphic>
          <a:graphicData uri="http://schemas.openxmlformats.org/presentationml/2006/ole">
            <p:oleObj spid="_x0000_s1026" name="方程式" r:id="rId3" imgW="2057400" imgH="393480" progId="Equation.3">
              <p:embed/>
            </p:oleObj>
          </a:graphicData>
        </a:graphic>
      </p:graphicFrame>
      <p:sp>
        <p:nvSpPr>
          <p:cNvPr id="151" name="AutoShape 69"/>
          <p:cNvSpPr>
            <a:spLocks noChangeArrowheads="1"/>
          </p:cNvSpPr>
          <p:nvPr/>
        </p:nvSpPr>
        <p:spPr bwMode="auto">
          <a:xfrm>
            <a:off x="5364163" y="1414463"/>
            <a:ext cx="2952750" cy="2374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rgbClr val="F78408"/>
            </a:solidFill>
            <a:round/>
            <a:headEnd/>
            <a:tailEnd/>
          </a:ln>
          <a:effectLst>
            <a:outerShdw dist="107763" dir="2700000" algn="ctr" rotWithShape="0">
              <a:srgbClr val="B3B3B3"/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TW" altLang="en-US" i="0">
              <a:latin typeface="Arial" charset="0"/>
              <a:ea typeface="AppleMyungjo" charset="-127"/>
              <a:cs typeface="+mn-cs"/>
            </a:endParaRPr>
          </a:p>
        </p:txBody>
      </p:sp>
      <p:sp>
        <p:nvSpPr>
          <p:cNvPr id="1029" name="Line 40"/>
          <p:cNvSpPr>
            <a:spLocks noChangeShapeType="1"/>
          </p:cNvSpPr>
          <p:nvPr/>
        </p:nvSpPr>
        <p:spPr bwMode="auto">
          <a:xfrm flipH="1">
            <a:off x="6700838" y="2132013"/>
            <a:ext cx="263525" cy="404812"/>
          </a:xfrm>
          <a:prstGeom prst="line">
            <a:avLst/>
          </a:prstGeom>
          <a:noFill/>
          <a:ln w="19050">
            <a:solidFill>
              <a:srgbClr val="33CC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030" name="Line 40"/>
          <p:cNvSpPr>
            <a:spLocks noChangeShapeType="1"/>
          </p:cNvSpPr>
          <p:nvPr/>
        </p:nvSpPr>
        <p:spPr bwMode="auto">
          <a:xfrm flipH="1">
            <a:off x="6583363" y="2127250"/>
            <a:ext cx="263525" cy="40481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031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Virtual Array Concept</a:t>
            </a:r>
            <a:endParaRPr lang="zh-TW" altLang="en-US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F53837-F4FB-415C-A4D8-89E4AC331633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  <p:sp>
        <p:nvSpPr>
          <p:cNvPr id="1033" name="頁尾版面配置區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ISCAS 2008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sp>
        <p:nvSpPr>
          <p:cNvPr id="6" name="AutoShape 70"/>
          <p:cNvSpPr>
            <a:spLocks noChangeArrowheads="1"/>
          </p:cNvSpPr>
          <p:nvPr/>
        </p:nvSpPr>
        <p:spPr bwMode="auto">
          <a:xfrm>
            <a:off x="755650" y="1484313"/>
            <a:ext cx="4032250" cy="23034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rgbClr val="F78408"/>
            </a:solidFill>
            <a:round/>
            <a:headEnd/>
            <a:tailEnd/>
          </a:ln>
          <a:effectLst>
            <a:outerShdw dist="107763" dir="2700000" algn="ctr" rotWithShape="0">
              <a:srgbClr val="B3B3B3"/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TW" altLang="en-US" i="0">
              <a:latin typeface="Arial" charset="0"/>
              <a:ea typeface="AppleMyungjo" charset="-127"/>
              <a:cs typeface="+mn-cs"/>
            </a:endParaRPr>
          </a:p>
        </p:txBody>
      </p:sp>
      <p:sp>
        <p:nvSpPr>
          <p:cNvPr id="1035" name="AutoShape 6"/>
          <p:cNvSpPr>
            <a:spLocks noChangeArrowheads="1"/>
          </p:cNvSpPr>
          <p:nvPr/>
        </p:nvSpPr>
        <p:spPr bwMode="auto">
          <a:xfrm rot="10800000">
            <a:off x="2482850" y="2527300"/>
            <a:ext cx="228600" cy="152400"/>
          </a:xfrm>
          <a:prstGeom prst="triangle">
            <a:avLst>
              <a:gd name="adj" fmla="val 50000"/>
            </a:avLst>
          </a:prstGeom>
          <a:solidFill>
            <a:srgbClr val="3333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1036" name="Oval 7"/>
          <p:cNvSpPr>
            <a:spLocks noChangeArrowheads="1"/>
          </p:cNvSpPr>
          <p:nvPr/>
        </p:nvSpPr>
        <p:spPr bwMode="auto">
          <a:xfrm>
            <a:off x="2559050" y="2908300"/>
            <a:ext cx="76200" cy="76200"/>
          </a:xfrm>
          <a:prstGeom prst="ellipse">
            <a:avLst/>
          </a:prstGeom>
          <a:solidFill>
            <a:srgbClr val="3333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1037" name="Line 8"/>
          <p:cNvSpPr>
            <a:spLocks noChangeShapeType="1"/>
          </p:cNvSpPr>
          <p:nvPr/>
        </p:nvSpPr>
        <p:spPr bwMode="auto">
          <a:xfrm>
            <a:off x="2590800" y="2667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038" name="AutoShape 9"/>
          <p:cNvSpPr>
            <a:spLocks noChangeArrowheads="1"/>
          </p:cNvSpPr>
          <p:nvPr/>
        </p:nvSpPr>
        <p:spPr bwMode="auto">
          <a:xfrm rot="10800000">
            <a:off x="3779838" y="2528888"/>
            <a:ext cx="228600" cy="152400"/>
          </a:xfrm>
          <a:prstGeom prst="triangle">
            <a:avLst>
              <a:gd name="adj" fmla="val 50000"/>
            </a:avLst>
          </a:prstGeom>
          <a:solidFill>
            <a:srgbClr val="33CC3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1039" name="Oval 10"/>
          <p:cNvSpPr>
            <a:spLocks noChangeArrowheads="1"/>
          </p:cNvSpPr>
          <p:nvPr/>
        </p:nvSpPr>
        <p:spPr bwMode="auto">
          <a:xfrm>
            <a:off x="3856038" y="2909888"/>
            <a:ext cx="76200" cy="76200"/>
          </a:xfrm>
          <a:prstGeom prst="ellipse">
            <a:avLst/>
          </a:prstGeom>
          <a:solidFill>
            <a:srgbClr val="33CC33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1040" name="Line 11"/>
          <p:cNvSpPr>
            <a:spLocks noChangeShapeType="1"/>
          </p:cNvSpPr>
          <p:nvPr/>
        </p:nvSpPr>
        <p:spPr bwMode="auto">
          <a:xfrm>
            <a:off x="3887788" y="2668588"/>
            <a:ext cx="0" cy="242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041" name="Line 19"/>
          <p:cNvSpPr>
            <a:spLocks noChangeShapeType="1"/>
          </p:cNvSpPr>
          <p:nvPr/>
        </p:nvSpPr>
        <p:spPr bwMode="auto">
          <a:xfrm flipH="1">
            <a:off x="2616200" y="1890713"/>
            <a:ext cx="431800" cy="633412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042" name="Line 20"/>
          <p:cNvSpPr>
            <a:spLocks noChangeShapeType="1"/>
          </p:cNvSpPr>
          <p:nvPr/>
        </p:nvSpPr>
        <p:spPr bwMode="auto">
          <a:xfrm flipH="1" flipV="1">
            <a:off x="2895600" y="1814513"/>
            <a:ext cx="990600" cy="6858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043" name="Line 21"/>
          <p:cNvSpPr>
            <a:spLocks noChangeShapeType="1"/>
          </p:cNvSpPr>
          <p:nvPr/>
        </p:nvSpPr>
        <p:spPr bwMode="auto">
          <a:xfrm flipH="1">
            <a:off x="3911600" y="1890713"/>
            <a:ext cx="431800" cy="633412"/>
          </a:xfrm>
          <a:prstGeom prst="line">
            <a:avLst/>
          </a:prstGeom>
          <a:noFill/>
          <a:ln w="28575">
            <a:solidFill>
              <a:srgbClr val="33CC33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044" name="Text Box 22"/>
          <p:cNvSpPr txBox="1">
            <a:spLocks noChangeArrowheads="1"/>
          </p:cNvSpPr>
          <p:nvPr/>
        </p:nvSpPr>
        <p:spPr bwMode="auto">
          <a:xfrm>
            <a:off x="3143250" y="1484313"/>
            <a:ext cx="125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b="1" i="0">
                <a:latin typeface="Arial" pitchFamily="34" charset="0"/>
                <a:ea typeface="新細明體" pitchFamily="18" charset="-120"/>
              </a:rPr>
              <a:t>e</a:t>
            </a:r>
            <a:r>
              <a:rPr kumimoji="0" lang="en-US" altLang="zh-TW" b="1" i="0" baseline="30000">
                <a:latin typeface="Arial" pitchFamily="34" charset="0"/>
                <a:ea typeface="新細明體" pitchFamily="18" charset="-120"/>
              </a:rPr>
              <a:t>j2</a:t>
            </a:r>
            <a:r>
              <a:rPr kumimoji="0" lang="en-US" altLang="zh-TW" b="1" i="0" baseline="30000">
                <a:latin typeface="Symbol" pitchFamily="18" charset="2"/>
                <a:ea typeface="新細明體" pitchFamily="18" charset="-120"/>
              </a:rPr>
              <a:t>p</a:t>
            </a:r>
            <a:r>
              <a:rPr kumimoji="0" lang="en-US" altLang="zh-TW" b="1" i="0" baseline="30000">
                <a:latin typeface="Arial" pitchFamily="34" charset="0"/>
                <a:ea typeface="新細明體" pitchFamily="18" charset="-120"/>
              </a:rPr>
              <a:t>(ft-x/</a:t>
            </a:r>
            <a:r>
              <a:rPr kumimoji="0" lang="en-US" altLang="zh-TW" b="1" i="0" baseline="30000">
                <a:latin typeface="Symbol" pitchFamily="18" charset="2"/>
                <a:ea typeface="新細明體" pitchFamily="18" charset="-120"/>
              </a:rPr>
              <a:t>l</a:t>
            </a:r>
            <a:r>
              <a:rPr kumimoji="0" lang="en-US" altLang="zh-TW" b="1" i="0" baseline="30000">
                <a:latin typeface="Arial" pitchFamily="34" charset="0"/>
                <a:ea typeface="新細明體" pitchFamily="18" charset="-120"/>
              </a:rPr>
              <a:t>)</a:t>
            </a:r>
            <a:endParaRPr kumimoji="0" lang="en-US" altLang="zh-TW" b="1" i="0">
              <a:latin typeface="Symbol" pitchFamily="18" charset="2"/>
              <a:ea typeface="新細明體" pitchFamily="18" charset="-120"/>
            </a:endParaRPr>
          </a:p>
        </p:txBody>
      </p:sp>
      <p:sp>
        <p:nvSpPr>
          <p:cNvPr id="1045" name="AutoShape 12"/>
          <p:cNvSpPr>
            <a:spLocks noChangeArrowheads="1"/>
          </p:cNvSpPr>
          <p:nvPr/>
        </p:nvSpPr>
        <p:spPr bwMode="auto">
          <a:xfrm rot="10800000">
            <a:off x="1219200" y="2527300"/>
            <a:ext cx="228600" cy="1524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1046" name="Oval 13"/>
          <p:cNvSpPr>
            <a:spLocks noChangeArrowheads="1"/>
          </p:cNvSpPr>
          <p:nvPr/>
        </p:nvSpPr>
        <p:spPr bwMode="auto">
          <a:xfrm>
            <a:off x="1295400" y="2908300"/>
            <a:ext cx="76200" cy="762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1047" name="Line 14"/>
          <p:cNvSpPr>
            <a:spLocks noChangeShapeType="1"/>
          </p:cNvSpPr>
          <p:nvPr/>
        </p:nvSpPr>
        <p:spPr bwMode="auto">
          <a:xfrm>
            <a:off x="1327150" y="2667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048" name="Line 15"/>
          <p:cNvSpPr>
            <a:spLocks noChangeShapeType="1"/>
          </p:cNvSpPr>
          <p:nvPr/>
        </p:nvSpPr>
        <p:spPr bwMode="auto">
          <a:xfrm flipH="1">
            <a:off x="1320800" y="1890713"/>
            <a:ext cx="431800" cy="6334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049" name="Line 18"/>
          <p:cNvSpPr>
            <a:spLocks noChangeShapeType="1"/>
          </p:cNvSpPr>
          <p:nvPr/>
        </p:nvSpPr>
        <p:spPr bwMode="auto">
          <a:xfrm flipH="1" flipV="1">
            <a:off x="1600200" y="1814513"/>
            <a:ext cx="990600" cy="6858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050" name="Line 114"/>
          <p:cNvSpPr>
            <a:spLocks noChangeShapeType="1"/>
          </p:cNvSpPr>
          <p:nvPr/>
        </p:nvSpPr>
        <p:spPr bwMode="auto">
          <a:xfrm>
            <a:off x="3894138" y="1985963"/>
            <a:ext cx="0" cy="8382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051" name="Text Box 115"/>
          <p:cNvSpPr txBox="1">
            <a:spLocks noChangeArrowheads="1"/>
          </p:cNvSpPr>
          <p:nvPr/>
        </p:nvSpPr>
        <p:spPr bwMode="auto">
          <a:xfrm>
            <a:off x="3851275" y="1971675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sz="1800" b="1" i="0">
                <a:latin typeface="Symbol" pitchFamily="18" charset="2"/>
                <a:ea typeface="新細明體" pitchFamily="18" charset="-120"/>
              </a:rPr>
              <a:t>q</a:t>
            </a:r>
          </a:p>
        </p:txBody>
      </p:sp>
      <p:sp>
        <p:nvSpPr>
          <p:cNvPr id="1052" name="Text Box 41"/>
          <p:cNvSpPr txBox="1">
            <a:spLocks noChangeArrowheads="1"/>
          </p:cNvSpPr>
          <p:nvPr/>
        </p:nvSpPr>
        <p:spPr bwMode="auto">
          <a:xfrm>
            <a:off x="5148263" y="3789363"/>
            <a:ext cx="3635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0">
                <a:latin typeface="Arial" pitchFamily="34" charset="0"/>
                <a:ea typeface="新細明體" pitchFamily="18" charset="-120"/>
              </a:rPr>
              <a:t>Receiver: </a:t>
            </a:r>
            <a:r>
              <a:rPr lang="en-US" altLang="zh-TW" i="0">
                <a:solidFill>
                  <a:srgbClr val="FF0000"/>
                </a:solidFill>
                <a:latin typeface="Arial" pitchFamily="34" charset="0"/>
                <a:ea typeface="新細明體" pitchFamily="18" charset="-120"/>
              </a:rPr>
              <a:t>N</a:t>
            </a:r>
            <a:r>
              <a:rPr lang="en-US" altLang="zh-TW" sz="2000" i="0">
                <a:solidFill>
                  <a:srgbClr val="FF0000"/>
                </a:solidFill>
                <a:latin typeface="Arial" pitchFamily="34" charset="0"/>
                <a:ea typeface="新細明體" pitchFamily="18" charset="-120"/>
              </a:rPr>
              <a:t> </a:t>
            </a:r>
            <a:r>
              <a:rPr lang="en-US" altLang="zh-TW" sz="2000" i="0">
                <a:latin typeface="Arial" pitchFamily="34" charset="0"/>
                <a:ea typeface="新細明體" pitchFamily="18" charset="-120"/>
              </a:rPr>
              <a:t>antenna elements</a:t>
            </a:r>
          </a:p>
        </p:txBody>
      </p:sp>
      <p:sp>
        <p:nvSpPr>
          <p:cNvPr id="1053" name="AutoShape 30"/>
          <p:cNvSpPr>
            <a:spLocks noChangeArrowheads="1"/>
          </p:cNvSpPr>
          <p:nvPr/>
        </p:nvSpPr>
        <p:spPr bwMode="auto">
          <a:xfrm rot="10800000">
            <a:off x="6215063" y="2533650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1054" name="Oval 31"/>
          <p:cNvSpPr>
            <a:spLocks noChangeArrowheads="1"/>
          </p:cNvSpPr>
          <p:nvPr/>
        </p:nvSpPr>
        <p:spPr bwMode="auto">
          <a:xfrm>
            <a:off x="6291263" y="2914650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1055" name="Line 32"/>
          <p:cNvSpPr>
            <a:spLocks noChangeShapeType="1"/>
          </p:cNvSpPr>
          <p:nvPr/>
        </p:nvSpPr>
        <p:spPr bwMode="auto">
          <a:xfrm>
            <a:off x="6323013" y="267335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056" name="AutoShape 33"/>
          <p:cNvSpPr>
            <a:spLocks noChangeArrowheads="1"/>
          </p:cNvSpPr>
          <p:nvPr/>
        </p:nvSpPr>
        <p:spPr bwMode="auto">
          <a:xfrm rot="10800000">
            <a:off x="6537325" y="2533650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1057" name="Oval 34"/>
          <p:cNvSpPr>
            <a:spLocks noChangeArrowheads="1"/>
          </p:cNvSpPr>
          <p:nvPr/>
        </p:nvSpPr>
        <p:spPr bwMode="auto">
          <a:xfrm>
            <a:off x="6613525" y="2914650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1058" name="Line 35"/>
          <p:cNvSpPr>
            <a:spLocks noChangeShapeType="1"/>
          </p:cNvSpPr>
          <p:nvPr/>
        </p:nvSpPr>
        <p:spPr bwMode="auto">
          <a:xfrm>
            <a:off x="6645275" y="267335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059" name="AutoShape 36"/>
          <p:cNvSpPr>
            <a:spLocks noChangeArrowheads="1"/>
          </p:cNvSpPr>
          <p:nvPr/>
        </p:nvSpPr>
        <p:spPr bwMode="auto">
          <a:xfrm rot="10800000">
            <a:off x="6862763" y="2533650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1060" name="Oval 37"/>
          <p:cNvSpPr>
            <a:spLocks noChangeArrowheads="1"/>
          </p:cNvSpPr>
          <p:nvPr/>
        </p:nvSpPr>
        <p:spPr bwMode="auto">
          <a:xfrm>
            <a:off x="6938963" y="2914650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1061" name="Line 38"/>
          <p:cNvSpPr>
            <a:spLocks noChangeShapeType="1"/>
          </p:cNvSpPr>
          <p:nvPr/>
        </p:nvSpPr>
        <p:spPr bwMode="auto">
          <a:xfrm>
            <a:off x="6970713" y="267335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062" name="Line 39"/>
          <p:cNvSpPr>
            <a:spLocks noChangeShapeType="1"/>
          </p:cNvSpPr>
          <p:nvPr/>
        </p:nvSpPr>
        <p:spPr bwMode="auto">
          <a:xfrm flipH="1">
            <a:off x="6311900" y="2128838"/>
            <a:ext cx="263525" cy="404812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063" name="Line 40"/>
          <p:cNvSpPr>
            <a:spLocks noChangeShapeType="1"/>
          </p:cNvSpPr>
          <p:nvPr/>
        </p:nvSpPr>
        <p:spPr bwMode="auto">
          <a:xfrm flipH="1">
            <a:off x="6646863" y="2128838"/>
            <a:ext cx="263525" cy="404812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064" name="Line 41"/>
          <p:cNvSpPr>
            <a:spLocks noChangeShapeType="1"/>
          </p:cNvSpPr>
          <p:nvPr/>
        </p:nvSpPr>
        <p:spPr bwMode="auto">
          <a:xfrm flipH="1">
            <a:off x="6959600" y="2128838"/>
            <a:ext cx="263525" cy="404812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065" name="AutoShape 42"/>
          <p:cNvSpPr>
            <a:spLocks noChangeArrowheads="1"/>
          </p:cNvSpPr>
          <p:nvPr/>
        </p:nvSpPr>
        <p:spPr bwMode="auto">
          <a:xfrm rot="10800000">
            <a:off x="7158038" y="2533650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1066" name="Oval 43"/>
          <p:cNvSpPr>
            <a:spLocks noChangeArrowheads="1"/>
          </p:cNvSpPr>
          <p:nvPr/>
        </p:nvSpPr>
        <p:spPr bwMode="auto">
          <a:xfrm>
            <a:off x="7234238" y="2914650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i="0">
              <a:latin typeface="Arial" pitchFamily="34" charset="0"/>
            </a:endParaRPr>
          </a:p>
        </p:txBody>
      </p:sp>
      <p:sp>
        <p:nvSpPr>
          <p:cNvPr id="1067" name="Line 44"/>
          <p:cNvSpPr>
            <a:spLocks noChangeShapeType="1"/>
          </p:cNvSpPr>
          <p:nvPr/>
        </p:nvSpPr>
        <p:spPr bwMode="auto">
          <a:xfrm>
            <a:off x="7265988" y="267335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068" name="Line 45"/>
          <p:cNvSpPr>
            <a:spLocks noChangeShapeType="1"/>
          </p:cNvSpPr>
          <p:nvPr/>
        </p:nvSpPr>
        <p:spPr bwMode="auto">
          <a:xfrm flipH="1">
            <a:off x="7254875" y="2128838"/>
            <a:ext cx="263525" cy="404812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069" name="Line 48"/>
          <p:cNvSpPr>
            <a:spLocks noChangeShapeType="1"/>
          </p:cNvSpPr>
          <p:nvPr/>
        </p:nvSpPr>
        <p:spPr bwMode="auto">
          <a:xfrm flipH="1" flipV="1">
            <a:off x="6434138" y="2024063"/>
            <a:ext cx="990600" cy="6096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070" name="Text Box 49"/>
          <p:cNvSpPr txBox="1">
            <a:spLocks noChangeArrowheads="1"/>
          </p:cNvSpPr>
          <p:nvPr/>
        </p:nvSpPr>
        <p:spPr bwMode="auto">
          <a:xfrm>
            <a:off x="6689725" y="1458913"/>
            <a:ext cx="125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b="1" i="0">
                <a:latin typeface="Arial" pitchFamily="34" charset="0"/>
                <a:ea typeface="新細明體" pitchFamily="18" charset="-120"/>
              </a:rPr>
              <a:t>e</a:t>
            </a:r>
            <a:r>
              <a:rPr kumimoji="0" lang="en-US" altLang="zh-TW" b="1" i="0" baseline="30000">
                <a:latin typeface="Arial" pitchFamily="34" charset="0"/>
                <a:ea typeface="新細明體" pitchFamily="18" charset="-120"/>
              </a:rPr>
              <a:t>j2</a:t>
            </a:r>
            <a:r>
              <a:rPr kumimoji="0" lang="en-US" altLang="zh-TW" b="1" i="0" baseline="30000">
                <a:latin typeface="Symbol" pitchFamily="18" charset="2"/>
                <a:ea typeface="新細明體" pitchFamily="18" charset="-120"/>
              </a:rPr>
              <a:t>p</a:t>
            </a:r>
            <a:r>
              <a:rPr kumimoji="0" lang="en-US" altLang="zh-TW" b="1" i="0" baseline="30000">
                <a:latin typeface="Arial" pitchFamily="34" charset="0"/>
                <a:ea typeface="新細明體" pitchFamily="18" charset="-120"/>
              </a:rPr>
              <a:t>(ft-x/</a:t>
            </a:r>
            <a:r>
              <a:rPr kumimoji="0" lang="en-US" altLang="zh-TW" b="1" i="0" baseline="30000">
                <a:latin typeface="Symbol" pitchFamily="18" charset="2"/>
                <a:ea typeface="新細明體" pitchFamily="18" charset="-120"/>
              </a:rPr>
              <a:t>l</a:t>
            </a:r>
            <a:r>
              <a:rPr kumimoji="0" lang="en-US" altLang="zh-TW" b="1" i="0" baseline="30000">
                <a:latin typeface="Arial" pitchFamily="34" charset="0"/>
                <a:ea typeface="新細明體" pitchFamily="18" charset="-120"/>
              </a:rPr>
              <a:t>)</a:t>
            </a:r>
            <a:endParaRPr kumimoji="0" lang="en-US" altLang="zh-TW" b="1" i="0">
              <a:latin typeface="Symbol" pitchFamily="18" charset="2"/>
              <a:ea typeface="新細明體" pitchFamily="18" charset="-120"/>
            </a:endParaRPr>
          </a:p>
        </p:txBody>
      </p:sp>
      <p:sp>
        <p:nvSpPr>
          <p:cNvPr id="1071" name="Line 39"/>
          <p:cNvSpPr>
            <a:spLocks noChangeShapeType="1"/>
          </p:cNvSpPr>
          <p:nvPr/>
        </p:nvSpPr>
        <p:spPr bwMode="auto">
          <a:xfrm flipH="1">
            <a:off x="6365875" y="2103438"/>
            <a:ext cx="282575" cy="433387"/>
          </a:xfrm>
          <a:prstGeom prst="line">
            <a:avLst/>
          </a:prstGeom>
          <a:noFill/>
          <a:ln w="19050">
            <a:solidFill>
              <a:srgbClr val="33CC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072" name="Line 41"/>
          <p:cNvSpPr>
            <a:spLocks noChangeShapeType="1"/>
          </p:cNvSpPr>
          <p:nvPr/>
        </p:nvSpPr>
        <p:spPr bwMode="auto">
          <a:xfrm flipH="1">
            <a:off x="7013575" y="2132013"/>
            <a:ext cx="263525" cy="404812"/>
          </a:xfrm>
          <a:prstGeom prst="line">
            <a:avLst/>
          </a:prstGeom>
          <a:noFill/>
          <a:ln w="19050">
            <a:solidFill>
              <a:srgbClr val="33CC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073" name="Line 45"/>
          <p:cNvSpPr>
            <a:spLocks noChangeShapeType="1"/>
          </p:cNvSpPr>
          <p:nvPr/>
        </p:nvSpPr>
        <p:spPr bwMode="auto">
          <a:xfrm flipH="1">
            <a:off x="7308850" y="2132013"/>
            <a:ext cx="263525" cy="404812"/>
          </a:xfrm>
          <a:prstGeom prst="line">
            <a:avLst/>
          </a:prstGeom>
          <a:noFill/>
          <a:ln w="19050">
            <a:solidFill>
              <a:srgbClr val="33CC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074" name="Line 39"/>
          <p:cNvSpPr>
            <a:spLocks noChangeShapeType="1"/>
          </p:cNvSpPr>
          <p:nvPr/>
        </p:nvSpPr>
        <p:spPr bwMode="auto">
          <a:xfrm flipH="1">
            <a:off x="6248400" y="2127250"/>
            <a:ext cx="263525" cy="40481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075" name="Line 41"/>
          <p:cNvSpPr>
            <a:spLocks noChangeShapeType="1"/>
          </p:cNvSpPr>
          <p:nvPr/>
        </p:nvSpPr>
        <p:spPr bwMode="auto">
          <a:xfrm flipH="1">
            <a:off x="6896100" y="2127250"/>
            <a:ext cx="263525" cy="40481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076" name="Line 45"/>
          <p:cNvSpPr>
            <a:spLocks noChangeShapeType="1"/>
          </p:cNvSpPr>
          <p:nvPr/>
        </p:nvSpPr>
        <p:spPr bwMode="auto">
          <a:xfrm flipH="1">
            <a:off x="7191375" y="2127250"/>
            <a:ext cx="263525" cy="40481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077" name="Line 114"/>
          <p:cNvSpPr>
            <a:spLocks noChangeShapeType="1"/>
          </p:cNvSpPr>
          <p:nvPr/>
        </p:nvSpPr>
        <p:spPr bwMode="auto">
          <a:xfrm>
            <a:off x="7270750" y="1973263"/>
            <a:ext cx="0" cy="8382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078" name="Text Box 115"/>
          <p:cNvSpPr txBox="1">
            <a:spLocks noChangeArrowheads="1"/>
          </p:cNvSpPr>
          <p:nvPr/>
        </p:nvSpPr>
        <p:spPr bwMode="auto">
          <a:xfrm>
            <a:off x="7208838" y="1958975"/>
            <a:ext cx="3032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sz="1800" b="1" i="0">
                <a:latin typeface="Symbol" pitchFamily="18" charset="2"/>
                <a:ea typeface="新細明體" pitchFamily="18" charset="-120"/>
              </a:rPr>
              <a:t>q</a:t>
            </a:r>
          </a:p>
        </p:txBody>
      </p:sp>
      <p:sp>
        <p:nvSpPr>
          <p:cNvPr id="1079" name="Text Box 40"/>
          <p:cNvSpPr txBox="1">
            <a:spLocks noChangeArrowheads="1"/>
          </p:cNvSpPr>
          <p:nvPr/>
        </p:nvSpPr>
        <p:spPr bwMode="auto">
          <a:xfrm>
            <a:off x="755650" y="3789363"/>
            <a:ext cx="3948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0">
                <a:latin typeface="Arial" pitchFamily="34" charset="0"/>
                <a:ea typeface="新細明體" pitchFamily="18" charset="-120"/>
              </a:rPr>
              <a:t>Transmitter: </a:t>
            </a:r>
            <a:r>
              <a:rPr lang="en-US" altLang="zh-TW" i="0">
                <a:solidFill>
                  <a:srgbClr val="FF0000"/>
                </a:solidFill>
                <a:latin typeface="Arial" pitchFamily="34" charset="0"/>
                <a:ea typeface="新細明體" pitchFamily="18" charset="-120"/>
              </a:rPr>
              <a:t>M</a:t>
            </a:r>
            <a:r>
              <a:rPr lang="en-US" altLang="zh-TW" sz="2000" i="0">
                <a:latin typeface="Arial" pitchFamily="34" charset="0"/>
                <a:ea typeface="新細明體" pitchFamily="18" charset="-120"/>
              </a:rPr>
              <a:t> antenna elements</a:t>
            </a:r>
          </a:p>
        </p:txBody>
      </p:sp>
      <p:cxnSp>
        <p:nvCxnSpPr>
          <p:cNvPr id="215" name="直線接點 214"/>
          <p:cNvCxnSpPr/>
          <p:nvPr/>
        </p:nvCxnSpPr>
        <p:spPr bwMode="auto">
          <a:xfrm rot="16200000" flipV="1">
            <a:off x="2750344" y="2393157"/>
            <a:ext cx="2714625" cy="2643187"/>
          </a:xfrm>
          <a:prstGeom prst="line">
            <a:avLst/>
          </a:prstGeom>
          <a:ln w="19050">
            <a:solidFill>
              <a:srgbClr val="3333FF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文字方塊 80"/>
          <p:cNvSpPr txBox="1">
            <a:spLocks noChangeArrowheads="1"/>
          </p:cNvSpPr>
          <p:nvPr/>
        </p:nvSpPr>
        <p:spPr bwMode="auto">
          <a:xfrm>
            <a:off x="3643313" y="2967038"/>
            <a:ext cx="98937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0">
                <a:latin typeface="Georgia" pitchFamily="18" charset="0"/>
                <a:ea typeface="新細明體" pitchFamily="18" charset="-120"/>
              </a:rPr>
              <a:t>x</a:t>
            </a:r>
            <a:r>
              <a:rPr lang="en-US" altLang="zh-TW" sz="2000" b="1" i="0" baseline="-25000">
                <a:latin typeface="Georgia" pitchFamily="18" charset="0"/>
                <a:ea typeface="新細明體" pitchFamily="18" charset="-120"/>
              </a:rPr>
              <a:t>T,0</a:t>
            </a:r>
            <a:r>
              <a:rPr lang="en-US" altLang="zh-TW" sz="2000" b="1" i="0">
                <a:latin typeface="Georgia" pitchFamily="18" charset="0"/>
                <a:ea typeface="新細明體" pitchFamily="18" charset="-120"/>
              </a:rPr>
              <a:t>=0</a:t>
            </a:r>
            <a:endParaRPr lang="zh-TW" altLang="en-US" sz="2000" b="1" i="0" baseline="30000">
              <a:latin typeface="Georgia" pitchFamily="18" charset="0"/>
              <a:ea typeface="新細明體" pitchFamily="18" charset="-120"/>
            </a:endParaRPr>
          </a:p>
        </p:txBody>
      </p:sp>
      <p:sp>
        <p:nvSpPr>
          <p:cNvPr id="63" name="文字方塊 81"/>
          <p:cNvSpPr txBox="1">
            <a:spLocks noChangeArrowheads="1"/>
          </p:cNvSpPr>
          <p:nvPr/>
        </p:nvSpPr>
        <p:spPr bwMode="auto">
          <a:xfrm>
            <a:off x="2357438" y="2967038"/>
            <a:ext cx="59182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0" dirty="0">
                <a:latin typeface="Georgia" pitchFamily="18" charset="0"/>
                <a:ea typeface="新細明體" pitchFamily="18" charset="-120"/>
              </a:rPr>
              <a:t>x</a:t>
            </a:r>
            <a:r>
              <a:rPr lang="en-US" altLang="zh-TW" sz="2000" b="1" i="0" baseline="-25000" dirty="0">
                <a:latin typeface="Georgia" pitchFamily="18" charset="0"/>
                <a:ea typeface="新細明體" pitchFamily="18" charset="-120"/>
              </a:rPr>
              <a:t>T,1</a:t>
            </a:r>
            <a:endParaRPr lang="zh-TW" altLang="en-US" sz="2000" b="1" i="0" baseline="30000" dirty="0">
              <a:latin typeface="Georgia" pitchFamily="18" charset="0"/>
              <a:ea typeface="新細明體" pitchFamily="18" charset="-120"/>
            </a:endParaRPr>
          </a:p>
        </p:txBody>
      </p:sp>
      <p:sp>
        <p:nvSpPr>
          <p:cNvPr id="64" name="文字方塊 82"/>
          <p:cNvSpPr txBox="1">
            <a:spLocks noChangeArrowheads="1"/>
          </p:cNvSpPr>
          <p:nvPr/>
        </p:nvSpPr>
        <p:spPr bwMode="auto">
          <a:xfrm>
            <a:off x="1071563" y="2967038"/>
            <a:ext cx="61587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0">
                <a:latin typeface="Georgia" pitchFamily="18" charset="0"/>
                <a:ea typeface="新細明體" pitchFamily="18" charset="-120"/>
              </a:rPr>
              <a:t>x</a:t>
            </a:r>
            <a:r>
              <a:rPr lang="en-US" altLang="zh-TW" sz="2000" b="1" i="0" baseline="-25000">
                <a:latin typeface="Georgia" pitchFamily="18" charset="0"/>
                <a:ea typeface="新細明體" pitchFamily="18" charset="-120"/>
              </a:rPr>
              <a:t>T,2</a:t>
            </a:r>
            <a:endParaRPr lang="zh-TW" altLang="en-US" sz="2000" b="1" i="0" baseline="30000">
              <a:latin typeface="Georgia" pitchFamily="18" charset="0"/>
              <a:ea typeface="新細明體" pitchFamily="18" charset="-120"/>
            </a:endParaRPr>
          </a:p>
        </p:txBody>
      </p:sp>
      <p:sp>
        <p:nvSpPr>
          <p:cNvPr id="65" name="文字方塊 198"/>
          <p:cNvSpPr txBox="1">
            <a:spLocks noChangeArrowheads="1"/>
          </p:cNvSpPr>
          <p:nvPr/>
        </p:nvSpPr>
        <p:spPr bwMode="auto">
          <a:xfrm>
            <a:off x="7366028" y="2959100"/>
            <a:ext cx="100860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0" dirty="0">
                <a:latin typeface="Georgia" pitchFamily="18" charset="0"/>
                <a:ea typeface="新細明體" pitchFamily="18" charset="-120"/>
              </a:rPr>
              <a:t>x</a:t>
            </a:r>
            <a:r>
              <a:rPr lang="en-US" altLang="zh-TW" sz="2000" b="1" i="0" baseline="-25000" dirty="0">
                <a:latin typeface="Georgia" pitchFamily="18" charset="0"/>
                <a:ea typeface="新細明體" pitchFamily="18" charset="-120"/>
              </a:rPr>
              <a:t>R,0</a:t>
            </a:r>
            <a:r>
              <a:rPr lang="en-US" altLang="zh-TW" sz="2000" b="1" i="0" dirty="0">
                <a:latin typeface="Georgia" pitchFamily="18" charset="0"/>
                <a:ea typeface="新細明體" pitchFamily="18" charset="-120"/>
              </a:rPr>
              <a:t>=0</a:t>
            </a:r>
            <a:endParaRPr lang="zh-TW" altLang="en-US" sz="2000" b="1" i="0" baseline="30000" dirty="0">
              <a:latin typeface="Georgia" pitchFamily="18" charset="0"/>
              <a:ea typeface="新細明體" pitchFamily="18" charset="-120"/>
            </a:endParaRPr>
          </a:p>
        </p:txBody>
      </p:sp>
      <p:sp>
        <p:nvSpPr>
          <p:cNvPr id="66" name="文字方塊 199"/>
          <p:cNvSpPr txBox="1">
            <a:spLocks noChangeArrowheads="1"/>
          </p:cNvSpPr>
          <p:nvPr/>
        </p:nvSpPr>
        <p:spPr bwMode="auto">
          <a:xfrm>
            <a:off x="6253174" y="2959100"/>
            <a:ext cx="6351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0" dirty="0">
                <a:latin typeface="Georgia" pitchFamily="18" charset="0"/>
                <a:ea typeface="新細明體" pitchFamily="18" charset="-120"/>
              </a:rPr>
              <a:t>x</a:t>
            </a:r>
            <a:r>
              <a:rPr lang="en-US" altLang="zh-TW" sz="2000" b="1" i="0" baseline="-25000" dirty="0">
                <a:latin typeface="Georgia" pitchFamily="18" charset="0"/>
                <a:ea typeface="新細明體" pitchFamily="18" charset="-120"/>
              </a:rPr>
              <a:t>R,2</a:t>
            </a:r>
            <a:endParaRPr lang="zh-TW" altLang="en-US" sz="2000" b="1" i="0" baseline="30000" dirty="0">
              <a:latin typeface="Georgia" pitchFamily="18" charset="0"/>
              <a:ea typeface="新細明體" pitchFamily="18" charset="-120"/>
            </a:endParaRPr>
          </a:p>
        </p:txBody>
      </p:sp>
      <p:sp>
        <p:nvSpPr>
          <p:cNvPr id="67" name="文字方塊 199"/>
          <p:cNvSpPr txBox="1">
            <a:spLocks noChangeArrowheads="1"/>
          </p:cNvSpPr>
          <p:nvPr/>
        </p:nvSpPr>
        <p:spPr bwMode="auto">
          <a:xfrm>
            <a:off x="5681670" y="2954334"/>
            <a:ext cx="6351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0" dirty="0" smtClean="0">
                <a:latin typeface="Georgia" pitchFamily="18" charset="0"/>
                <a:ea typeface="新細明體" pitchFamily="18" charset="-120"/>
              </a:rPr>
              <a:t>x</a:t>
            </a:r>
            <a:r>
              <a:rPr lang="en-US" altLang="zh-TW" sz="2000" b="1" i="0" baseline="-25000" dirty="0" smtClean="0">
                <a:latin typeface="Georgia" pitchFamily="18" charset="0"/>
                <a:ea typeface="新細明體" pitchFamily="18" charset="-120"/>
              </a:rPr>
              <a:t>R,3</a:t>
            </a:r>
            <a:endParaRPr lang="zh-TW" altLang="en-US" sz="2000" b="1" i="0" baseline="30000" dirty="0">
              <a:latin typeface="Georgia" pitchFamily="18" charset="0"/>
              <a:ea typeface="新細明體" pitchFamily="18" charset="-120"/>
            </a:endParaRPr>
          </a:p>
        </p:txBody>
      </p:sp>
      <p:sp>
        <p:nvSpPr>
          <p:cNvPr id="68" name="文字方塊 199"/>
          <p:cNvSpPr txBox="1">
            <a:spLocks noChangeArrowheads="1"/>
          </p:cNvSpPr>
          <p:nvPr/>
        </p:nvSpPr>
        <p:spPr bwMode="auto">
          <a:xfrm>
            <a:off x="6813571" y="2968625"/>
            <a:ext cx="61106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0" dirty="0" smtClean="0">
                <a:latin typeface="Georgia" pitchFamily="18" charset="0"/>
                <a:ea typeface="新細明體" pitchFamily="18" charset="-120"/>
              </a:rPr>
              <a:t>x</a:t>
            </a:r>
            <a:r>
              <a:rPr lang="en-US" altLang="zh-TW" sz="2000" b="1" i="0" baseline="-25000" dirty="0" smtClean="0">
                <a:latin typeface="Georgia" pitchFamily="18" charset="0"/>
                <a:ea typeface="新細明體" pitchFamily="18" charset="-120"/>
              </a:rPr>
              <a:t>R,1</a:t>
            </a:r>
            <a:endParaRPr lang="zh-TW" altLang="en-US" sz="2000" b="1" i="0" baseline="30000" dirty="0">
              <a:latin typeface="Georgia" pitchFamily="18" charset="0"/>
              <a:ea typeface="新細明體" pitchFamily="18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Georgia Bold"/>
        <a:ea typeface="AppleMyungjo"/>
        <a:cs typeface=""/>
      </a:majorFont>
      <a:minorFont>
        <a:latin typeface="Georgia"/>
        <a:ea typeface="AppleMyungjo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rgbClr val="408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ppleMyungjo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rgbClr val="408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ppleMyungjo" charset="-127"/>
          </a:defRPr>
        </a:defPPr>
      </a:lstStyle>
    </a:lnDef>
    <a:txDef>
      <a:spPr bwMode="auto">
        <a:noFill/>
        <a:ln>
          <a:miter lim="800000"/>
          <a:headEnd/>
          <a:tailEnd/>
        </a:ln>
      </a:spPr>
      <a:bodyPr/>
      <a:lstStyle>
        <a:defPPr algn="l">
          <a:defRPr sz="1400" b="1" i="0" dirty="0">
            <a:latin typeface="Georgia" pitchFamily="18" charset="0"/>
            <a:ea typeface="新細明體" charset="-120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41471</TotalTime>
  <Words>1511</Words>
  <Application>Microsoft PowerPoint</Application>
  <PresentationFormat>如螢幕大小 (4:3)</PresentationFormat>
  <Paragraphs>544</Paragraphs>
  <Slides>33</Slides>
  <Notes>6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33</vt:i4>
      </vt:variant>
    </vt:vector>
  </HeadingPairs>
  <TitlesOfParts>
    <vt:vector size="35" baseType="lpstr">
      <vt:lpstr>Blank Presentation</vt:lpstr>
      <vt:lpstr>方程式</vt:lpstr>
      <vt:lpstr>Minimum Redundancy MIMO Radar</vt:lpstr>
      <vt:lpstr>Outline</vt:lpstr>
      <vt:lpstr>Review: MIMO Radar and Virtual Array</vt:lpstr>
      <vt:lpstr>MIMO Radar</vt:lpstr>
      <vt:lpstr>SIMO Radar (Traditional)</vt:lpstr>
      <vt:lpstr>MIMO Radar</vt:lpstr>
      <vt:lpstr>Virtual Array Concept</vt:lpstr>
      <vt:lpstr>Virtual Array Concept</vt:lpstr>
      <vt:lpstr>Virtual Array Concept</vt:lpstr>
      <vt:lpstr>Virtual Array Concept</vt:lpstr>
      <vt:lpstr>MIMO Radar – Virtual Array</vt:lpstr>
      <vt:lpstr>MIMO Radar – Virtual Array</vt:lpstr>
      <vt:lpstr>Review: Minimum Redundancy Linear Array</vt:lpstr>
      <vt:lpstr>Spacings in Linear Array</vt:lpstr>
      <vt:lpstr>Minimum Redundancy Linear Array</vt:lpstr>
      <vt:lpstr>Minimum Redundancy Linear Array</vt:lpstr>
      <vt:lpstr>Minimum Redundancy Linear Array</vt:lpstr>
      <vt:lpstr>Minimum Redundancy MIMO Radar</vt:lpstr>
      <vt:lpstr>Minimum Redundancy MIMO Radar</vt:lpstr>
      <vt:lpstr>Minimum Redundancy MIMO Radar</vt:lpstr>
      <vt:lpstr>Minimum Redundancy MIMO Radar</vt:lpstr>
      <vt:lpstr>Example of the minimum redundancy MIMO Radar</vt:lpstr>
      <vt:lpstr>Example of the minimum redundancy MIMO Radar</vt:lpstr>
      <vt:lpstr>Example of the minimum redundancy MIMO Radar</vt:lpstr>
      <vt:lpstr>Example of the minimum redundancy MIMO Radar</vt:lpstr>
      <vt:lpstr>Example of the minimum redundancy MIMO Radar</vt:lpstr>
      <vt:lpstr>Simulations: MVDR beamformer</vt:lpstr>
      <vt:lpstr>Simulations: MVDR beamformer</vt:lpstr>
      <vt:lpstr>Simulations: MVDR beamformer</vt:lpstr>
      <vt:lpstr>Conclusion &amp; Future work</vt:lpstr>
      <vt:lpstr>Thank You!</vt:lpstr>
      <vt:lpstr>Simulations: MVDR beamformer</vt:lpstr>
      <vt:lpstr>Simulations: MVDR beamformer</vt:lpstr>
    </vt:vector>
  </TitlesOfParts>
  <Company>Caltech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Byung-Jun Yoon</dc:creator>
  <cp:lastModifiedBy>USER</cp:lastModifiedBy>
  <cp:revision>10140</cp:revision>
  <cp:lastPrinted>2005-05-11T00:28:36Z</cp:lastPrinted>
  <dcterms:created xsi:type="dcterms:W3CDTF">2005-04-01T21:58:21Z</dcterms:created>
  <dcterms:modified xsi:type="dcterms:W3CDTF">2008-05-17T07:08:48Z</dcterms:modified>
</cp:coreProperties>
</file>